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9" r:id="rId2"/>
    <p:sldId id="260" r:id="rId3"/>
    <p:sldId id="273" r:id="rId4"/>
    <p:sldId id="272" r:id="rId5"/>
    <p:sldId id="274" r:id="rId6"/>
    <p:sldId id="261" r:id="rId7"/>
    <p:sldId id="264" r:id="rId8"/>
    <p:sldId id="265" r:id="rId9"/>
    <p:sldId id="271" r:id="rId10"/>
    <p:sldId id="276" r:id="rId11"/>
    <p:sldId id="275" r:id="rId12"/>
    <p:sldId id="277" r:id="rId13"/>
    <p:sldId id="280" r:id="rId14"/>
    <p:sldId id="281" r:id="rId15"/>
    <p:sldId id="282" r:id="rId16"/>
    <p:sldId id="283" r:id="rId17"/>
    <p:sldId id="285" r:id="rId18"/>
    <p:sldId id="286" r:id="rId19"/>
    <p:sldId id="266" r:id="rId20"/>
    <p:sldId id="268" r:id="rId21"/>
    <p:sldId id="287" r:id="rId22"/>
    <p:sldId id="288" r:id="rId23"/>
    <p:sldId id="289" r:id="rId24"/>
    <p:sldId id="292" r:id="rId25"/>
    <p:sldId id="290" r:id="rId26"/>
    <p:sldId id="291" r:id="rId27"/>
    <p:sldId id="293" r:id="rId28"/>
    <p:sldId id="294" r:id="rId29"/>
    <p:sldId id="295" r:id="rId30"/>
    <p:sldId id="269" r:id="rId31"/>
    <p:sldId id="270" r:id="rId32"/>
    <p:sldId id="296" r:id="rId3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1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16966" autoAdjust="0"/>
    <p:restoredTop sz="94747" autoAdjust="0"/>
  </p:normalViewPr>
  <p:slideViewPr>
    <p:cSldViewPr snapToObjects="1">
      <p:cViewPr varScale="1">
        <p:scale>
          <a:sx n="74" d="100"/>
          <a:sy n="74" d="100"/>
        </p:scale>
        <p:origin x="1206" y="72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454EA40C-8588-42B6-B72E-CAAD3ED03F9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18114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176EB3CB-6EEC-4240-AEF7-3A9A9A75BF2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06934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EE3DB-8994-4A5D-8870-E29B95FD24E6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1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Copyright © 2010, 2007, 2004 Pearson Education, Inc.</a:t>
            </a:r>
          </a:p>
        </p:txBody>
      </p:sp>
      <p:sp>
        <p:nvSpPr>
          <p:cNvPr id="534532" name="Rectangle 4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4533" name="Rectangle 5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34534" name="Line 6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4535" name="Picture 7" descr="Official_Pearson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143000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4536" name="Picture 8" descr="smw3e_book_cove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47888"/>
            <a:ext cx="19685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4CD20192-DD67-4DC5-B990-9D0E53DFAF5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93800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08683A1D-03FA-45D9-AD2C-C494C70FBC9C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64970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47AE392E-809C-465A-88CC-3651DE220B1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1859356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621ABAB9-756F-4EDA-8D86-630239400A20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9191749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70BB0133-A0F4-4F73-8153-1AEA1B08CA7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2903047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414F7409-ABFD-4066-9607-63BF2B6D56E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449877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1D9E3901-C09F-4A40-872D-4C9AA4460C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329232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EEAC7559-100F-48F9-9A63-F838DF229420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743547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20B3F645-E2D2-46A2-9030-F5C7683C126C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791926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11 - </a:t>
            </a:r>
            <a:fld id="{B09BD1A9-4370-43F6-8AF0-BBB71FF45E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4448911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11 - </a:t>
            </a:r>
            <a:fld id="{3ED87048-9439-4E81-815C-BA5C1CD1C310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335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3509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2010, 2007, 2004 Pearson Education, Inc.</a:t>
            </a:r>
          </a:p>
        </p:txBody>
      </p:sp>
      <p:sp>
        <p:nvSpPr>
          <p:cNvPr id="533510" name="Rectangle 6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altLang="en-US" sz="3200">
              <a:latin typeface="Tahoma" panose="020B0604030504040204" pitchFamily="34" charset="0"/>
            </a:endParaRPr>
          </a:p>
        </p:txBody>
      </p:sp>
      <p:grpSp>
        <p:nvGrpSpPr>
          <p:cNvPr id="533511" name="Group 7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533512" name="Line 8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13" name="Line 9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7391400" cy="16764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516099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410200"/>
            <a:ext cx="7315200" cy="762000"/>
          </a:xfrm>
        </p:spPr>
        <p:txBody>
          <a:bodyPr/>
          <a:lstStyle/>
          <a:p>
            <a:r>
              <a:rPr lang="en-US" altLang="en-US" dirty="0"/>
              <a:t>Understanding Randomness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4648200" cy="34861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think shuffling cards will produce results that are random? Why?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23180"/>
            <a:ext cx="6400800" cy="4715093"/>
          </a:xfrm>
        </p:spPr>
      </p:pic>
    </p:spTree>
    <p:extLst>
      <p:ext uri="{BB962C8B-B14F-4D97-AF65-F5344CB8AC3E}">
        <p14:creationId xmlns:p14="http://schemas.microsoft.com/office/powerpoint/2010/main" val="3534090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3213"/>
            <a:ext cx="9144000" cy="992187"/>
          </a:xfrm>
        </p:spPr>
        <p:txBody>
          <a:bodyPr/>
          <a:lstStyle/>
          <a:p>
            <a:r>
              <a:rPr lang="en-US" dirty="0"/>
              <a:t>Do you think shuffling cards will produce results that are random?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72000"/>
          </a:xfrm>
        </p:spPr>
        <p:txBody>
          <a:bodyPr/>
          <a:lstStyle/>
          <a:p>
            <a:r>
              <a:rPr lang="en-US" dirty="0" smtClean="0"/>
              <a:t>If you shuffle cards from the usual method, you have to shuffle the cards at least 7 times.</a:t>
            </a:r>
          </a:p>
          <a:p>
            <a:r>
              <a:rPr lang="en-US" dirty="0" smtClean="0"/>
              <a:t>Fewer than that leaves order in the deck.</a:t>
            </a:r>
          </a:p>
          <a:p>
            <a:r>
              <a:rPr lang="en-US" dirty="0" smtClean="0"/>
              <a:t>After 7 shuffles, shuffling any more does little good. </a:t>
            </a:r>
          </a:p>
          <a:p>
            <a:r>
              <a:rPr lang="en-US" dirty="0" smtClean="0"/>
              <a:t>Most people don’t shuffle that many times though.</a:t>
            </a:r>
          </a:p>
          <a:p>
            <a:r>
              <a:rPr lang="en-US" dirty="0" smtClean="0"/>
              <a:t>This can cause problems during tournaments, in casinos, etc. </a:t>
            </a:r>
            <a:endParaRPr lang="en-US" dirty="0"/>
          </a:p>
          <a:p>
            <a:r>
              <a:rPr lang="en-US" dirty="0" smtClean="0"/>
              <a:t>There has been history of people complaining.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5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172200"/>
          </a:xfrm>
        </p:spPr>
        <p:txBody>
          <a:bodyPr/>
          <a:lstStyle/>
          <a:p>
            <a:r>
              <a:rPr lang="en-US" dirty="0" smtClean="0"/>
              <a:t>Suppose a cereal manufacturer puts toys in a box. </a:t>
            </a:r>
          </a:p>
          <a:p>
            <a:r>
              <a:rPr lang="en-US" dirty="0" smtClean="0"/>
              <a:t>20% of the boxes contain temporary tattoos, 30% contain compasses, and the rest are filled with rings. </a:t>
            </a:r>
          </a:p>
          <a:p>
            <a:r>
              <a:rPr lang="en-US" dirty="0" smtClean="0"/>
              <a:t>You want all three prizes.</a:t>
            </a:r>
          </a:p>
          <a:p>
            <a:r>
              <a:rPr lang="en-US" dirty="0" smtClean="0"/>
              <a:t>How many boxes will you need to buy?</a:t>
            </a:r>
          </a:p>
          <a:p>
            <a:r>
              <a:rPr lang="en-US" dirty="0" smtClean="0"/>
              <a:t>How can we answer a question like this?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716494"/>
            <a:ext cx="2124075" cy="2152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5500"/>
            <a:ext cx="2190750" cy="20859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38" y="4044099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74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172200"/>
          </a:xfrm>
        </p:spPr>
        <p:txBody>
          <a:bodyPr/>
          <a:lstStyle/>
          <a:p>
            <a:r>
              <a:rPr lang="en-US" dirty="0" smtClean="0"/>
              <a:t>One way is to buy hundreds of boxes of cereal to see what may happen. </a:t>
            </a:r>
          </a:p>
          <a:p>
            <a:r>
              <a:rPr lang="en-US" dirty="0" smtClean="0"/>
              <a:t>But let’s not do that. </a:t>
            </a:r>
          </a:p>
          <a:p>
            <a:r>
              <a:rPr lang="en-US" dirty="0" smtClean="0"/>
              <a:t>Instead, consider using a random model. </a:t>
            </a:r>
          </a:p>
          <a:p>
            <a:r>
              <a:rPr lang="en-US" dirty="0" smtClean="0"/>
              <a:t>Why do you think it has to be random?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716494"/>
            <a:ext cx="2124075" cy="2152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5500"/>
            <a:ext cx="2190750" cy="20859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38" y="4044099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26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172200"/>
          </a:xfrm>
        </p:spPr>
        <p:txBody>
          <a:bodyPr/>
          <a:lstStyle/>
          <a:p>
            <a:r>
              <a:rPr lang="en-US" dirty="0" smtClean="0"/>
              <a:t>We will assume that the prizes are randomly placed in the boxes and that the boxes are randomly distributed to stores around the country.</a:t>
            </a:r>
          </a:p>
          <a:p>
            <a:r>
              <a:rPr lang="en-US" dirty="0" smtClean="0"/>
              <a:t>Why are we using a model?</a:t>
            </a:r>
          </a:p>
          <a:p>
            <a:r>
              <a:rPr lang="en-US" dirty="0" smtClean="0"/>
              <a:t>Because it is ridiculous to buy all those boxes. It is a waste of money and food.</a:t>
            </a:r>
          </a:p>
          <a:p>
            <a:r>
              <a:rPr lang="en-US" dirty="0" smtClean="0"/>
              <a:t>So we need to figure out a way to imitate reality so that we can manipulate and control. </a:t>
            </a:r>
          </a:p>
          <a:p>
            <a:r>
              <a:rPr lang="en-US" dirty="0" smtClean="0"/>
              <a:t>We are going to simulate reality.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52950"/>
            <a:ext cx="2124075" cy="2152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43425"/>
            <a:ext cx="2190750" cy="20859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38" y="4695825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16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172200"/>
          </a:xfrm>
        </p:spPr>
        <p:txBody>
          <a:bodyPr/>
          <a:lstStyle/>
          <a:p>
            <a:r>
              <a:rPr lang="en-US" dirty="0"/>
              <a:t>A simulation mimics reality by using random numbers to represent the outcome of real events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 cannot answer the question by completing the </a:t>
            </a:r>
            <a:r>
              <a:rPr lang="en-US" dirty="0" smtClean="0"/>
              <a:t>prize </a:t>
            </a:r>
            <a:r>
              <a:rPr lang="en-US" dirty="0"/>
              <a:t>collection just once. </a:t>
            </a:r>
          </a:p>
          <a:p>
            <a:r>
              <a:rPr lang="en-US" dirty="0"/>
              <a:t>We want to understand the typical number of boxes to </a:t>
            </a:r>
            <a:r>
              <a:rPr lang="en-US" dirty="0" smtClean="0"/>
              <a:t>open, how that number varies, and the shape of that distribution.</a:t>
            </a:r>
          </a:p>
          <a:p>
            <a:r>
              <a:rPr lang="en-US" dirty="0" smtClean="0"/>
              <a:t>So we will have to do this over and over.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52950"/>
            <a:ext cx="2124075" cy="2152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43425"/>
            <a:ext cx="2190750" cy="20859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38" y="4695825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56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172200"/>
          </a:xfrm>
        </p:spPr>
        <p:txBody>
          <a:bodyPr/>
          <a:lstStyle/>
          <a:p>
            <a:r>
              <a:rPr lang="en-US" dirty="0"/>
              <a:t>Each time you obtain a simulated answer to your question is called a trial.</a:t>
            </a:r>
          </a:p>
          <a:p>
            <a:r>
              <a:rPr lang="en-US" dirty="0"/>
              <a:t>For the prizes, a trial’s outcome is the number of boxes. </a:t>
            </a:r>
          </a:p>
          <a:p>
            <a:r>
              <a:rPr lang="en-US" dirty="0"/>
              <a:t>How many boxes do you need to get </a:t>
            </a:r>
            <a:r>
              <a:rPr lang="en-US" dirty="0" smtClean="0"/>
              <a:t>each </a:t>
            </a:r>
            <a:r>
              <a:rPr lang="en-US" dirty="0"/>
              <a:t>prize.</a:t>
            </a:r>
          </a:p>
          <a:p>
            <a:r>
              <a:rPr lang="en-US" dirty="0"/>
              <a:t>3 boxes.</a:t>
            </a:r>
          </a:p>
          <a:p>
            <a:r>
              <a:rPr lang="en-US" dirty="0"/>
              <a:t>But with REALLY bad luck, you could buy tons of boxes and still not get all 3 prizes.</a:t>
            </a:r>
          </a:p>
          <a:p>
            <a:r>
              <a:rPr lang="en-US" dirty="0"/>
              <a:t>So the possible outcomes for this trial are what?</a:t>
            </a:r>
          </a:p>
          <a:p>
            <a:r>
              <a:rPr lang="en-US" dirty="0"/>
              <a:t>{3, 4, 5, 6, 7, …}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4876800"/>
            <a:ext cx="1804524" cy="182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78287"/>
            <a:ext cx="1524000" cy="14511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38" y="5076825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97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3999" cy="5715000"/>
          </a:xfrm>
        </p:spPr>
        <p:txBody>
          <a:bodyPr/>
          <a:lstStyle/>
          <a:p>
            <a:r>
              <a:rPr lang="en-US" dirty="0" smtClean="0"/>
              <a:t>{</a:t>
            </a:r>
            <a:r>
              <a:rPr lang="en-US" dirty="0"/>
              <a:t>3, 4, 5, 6, 7, </a:t>
            </a:r>
            <a:r>
              <a:rPr lang="en-US" dirty="0" smtClean="0"/>
              <a:t>…}</a:t>
            </a:r>
          </a:p>
          <a:p>
            <a:r>
              <a:rPr lang="en-US" dirty="0" smtClean="0"/>
              <a:t>We cannot just pick one of these at random because they are not all equally likely. </a:t>
            </a:r>
          </a:p>
          <a:p>
            <a:r>
              <a:rPr lang="en-US" dirty="0" smtClean="0"/>
              <a:t>It is very hard to guess how many boxes you would need to open.</a:t>
            </a:r>
          </a:p>
          <a:p>
            <a:r>
              <a:rPr lang="en-US" dirty="0" smtClean="0"/>
              <a:t>We need to now do a simulation on this to give us more of an idea.</a:t>
            </a:r>
          </a:p>
          <a:p>
            <a:r>
              <a:rPr lang="en-US" dirty="0" smtClean="0"/>
              <a:t>How do you think we can do this</a:t>
            </a:r>
            <a:r>
              <a:rPr lang="en-US" dirty="0"/>
              <a:t>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4876800"/>
            <a:ext cx="1804524" cy="182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78287"/>
            <a:ext cx="1524000" cy="14511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303" y="5069312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268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3999" cy="5715000"/>
          </a:xfrm>
        </p:spPr>
        <p:txBody>
          <a:bodyPr/>
          <a:lstStyle/>
          <a:p>
            <a:r>
              <a:rPr lang="en-US" dirty="0" smtClean="0"/>
              <a:t>We can generate random numbers.</a:t>
            </a:r>
          </a:p>
          <a:p>
            <a:r>
              <a:rPr lang="en-US" dirty="0"/>
              <a:t>20% </a:t>
            </a:r>
            <a:r>
              <a:rPr lang="en-US" dirty="0" smtClean="0"/>
              <a:t>= temporary tattoos </a:t>
            </a:r>
          </a:p>
          <a:p>
            <a:r>
              <a:rPr lang="en-US" dirty="0" smtClean="0"/>
              <a:t>30</a:t>
            </a:r>
            <a:r>
              <a:rPr lang="en-US" dirty="0"/>
              <a:t>% </a:t>
            </a:r>
            <a:r>
              <a:rPr lang="en-US" dirty="0" smtClean="0"/>
              <a:t>= compasses </a:t>
            </a:r>
          </a:p>
          <a:p>
            <a:r>
              <a:rPr lang="en-US" dirty="0" smtClean="0"/>
              <a:t>50% = rings</a:t>
            </a:r>
          </a:p>
          <a:p>
            <a:r>
              <a:rPr lang="en-US" dirty="0" smtClean="0"/>
              <a:t>We can say 0 and 1 are for tattoos; 2, 3, and 4 are for compasses; 5, 6, 7, 8, 9 are for rings.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4876800"/>
            <a:ext cx="1804524" cy="182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78287"/>
            <a:ext cx="1524000" cy="14511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303" y="5069312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18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Simulation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altLang="en-US" dirty="0" smtClean="0"/>
              <a:t>Opening one box is the </a:t>
            </a:r>
            <a:r>
              <a:rPr lang="en-US" altLang="en-US" dirty="0"/>
              <a:t>basic building block of a simulation </a:t>
            </a:r>
            <a:r>
              <a:rPr lang="en-US" altLang="en-US" dirty="0" smtClean="0"/>
              <a:t>and is </a:t>
            </a:r>
            <a:r>
              <a:rPr lang="en-US" altLang="en-US" dirty="0"/>
              <a:t>called a </a:t>
            </a:r>
            <a:r>
              <a:rPr lang="en-US" altLang="en-US" dirty="0">
                <a:solidFill>
                  <a:schemeClr val="hlink"/>
                </a:solidFill>
              </a:rPr>
              <a:t>component</a:t>
            </a:r>
            <a:r>
              <a:rPr lang="en-US" altLang="en-US" dirty="0" smtClean="0"/>
              <a:t>.</a:t>
            </a:r>
          </a:p>
          <a:p>
            <a:pPr marL="342900" indent="-342900"/>
            <a:r>
              <a:rPr lang="en-US" altLang="en-US" dirty="0" smtClean="0"/>
              <a:t>We need to observe a sequence of components until our prize collection is complete.</a:t>
            </a:r>
            <a:endParaRPr lang="en-US" altLang="en-US" dirty="0"/>
          </a:p>
          <a:p>
            <a:pPr marL="342900" indent="-342900"/>
            <a:r>
              <a:rPr lang="en-US" altLang="en-US" dirty="0" smtClean="0"/>
              <a:t>After </a:t>
            </a:r>
            <a:r>
              <a:rPr lang="en-US" altLang="en-US" dirty="0"/>
              <a:t>the trial, we record what happened—our </a:t>
            </a:r>
            <a:r>
              <a:rPr lang="en-US" altLang="en-US" dirty="0">
                <a:solidFill>
                  <a:schemeClr val="hlink"/>
                </a:solidFill>
              </a:rPr>
              <a:t>response variable</a:t>
            </a:r>
            <a:r>
              <a:rPr lang="en-US" altLang="en-US" dirty="0"/>
              <a:t>.</a:t>
            </a:r>
          </a:p>
          <a:p>
            <a:pPr marL="342900" indent="-342900"/>
            <a:endParaRPr lang="en-US" altLang="en-US" dirty="0"/>
          </a:p>
          <a:p>
            <a:pPr marL="342900" indent="-342900"/>
            <a:r>
              <a:rPr lang="en-US" altLang="en-US" dirty="0"/>
              <a:t>There are seven steps to a simulation…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Be Random?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lang="en-US" altLang="en-US" dirty="0" smtClean="0"/>
              <a:t>The most important aspect of randomness is that it needs to be fair.</a:t>
            </a:r>
          </a:p>
          <a:p>
            <a:pPr marL="342900" indent="-342900" algn="ctr">
              <a:lnSpc>
                <a:spcPct val="90000"/>
              </a:lnSpc>
            </a:pPr>
            <a:endParaRPr lang="en-US" altLang="en-US" dirty="0"/>
          </a:p>
          <a:p>
            <a:pPr marL="342900" indent="-342900" algn="ctr">
              <a:lnSpc>
                <a:spcPct val="90000"/>
              </a:lnSpc>
            </a:pPr>
            <a:r>
              <a:rPr lang="en-US" altLang="en-US" dirty="0" smtClean="0"/>
              <a:t>Randomness is an essential tool of Statistics.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dirty="0"/>
          </a:p>
          <a:p>
            <a:pPr marL="342900" indent="-342900" algn="ctr">
              <a:lnSpc>
                <a:spcPct val="90000"/>
              </a:lnSpc>
            </a:pPr>
            <a:r>
              <a:rPr lang="en-US" altLang="en-US" dirty="0" smtClean="0"/>
              <a:t>But truly random values are very hard to get. </a:t>
            </a:r>
            <a:endParaRPr lang="en-US" altLang="en-US" dirty="0"/>
          </a:p>
          <a:p>
            <a:pPr marL="342900" indent="-342900" algn="ctr">
              <a:lnSpc>
                <a:spcPct val="90000"/>
              </a:lnSpc>
            </a:pPr>
            <a:endParaRPr lang="en-US" altLang="en-US" dirty="0" smtClean="0"/>
          </a:p>
          <a:p>
            <a:pPr marL="342900" indent="-342900" algn="ctr">
              <a:lnSpc>
                <a:spcPct val="90000"/>
              </a:lnSpc>
            </a:pPr>
            <a:r>
              <a:rPr lang="en-US" altLang="en-US" dirty="0" smtClean="0"/>
              <a:t>To see why, try the next example…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Simulation </a:t>
            </a:r>
            <a:r>
              <a:rPr lang="en-US" altLang="en-US" dirty="0" smtClean="0"/>
              <a:t>Steps</a:t>
            </a:r>
            <a:endParaRPr lang="en-US" altLang="en-US" dirty="0"/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</a:pPr>
            <a:r>
              <a:rPr lang="en-US" altLang="en-US" sz="2600" dirty="0" smtClean="0">
                <a:solidFill>
                  <a:srgbClr val="FF0000"/>
                </a:solidFill>
              </a:rPr>
              <a:t>1. Identify </a:t>
            </a:r>
            <a:r>
              <a:rPr lang="en-US" altLang="en-US" sz="2600" dirty="0">
                <a:solidFill>
                  <a:srgbClr val="FF0000"/>
                </a:solidFill>
              </a:rPr>
              <a:t>the component to be repeated</a:t>
            </a:r>
            <a:r>
              <a:rPr lang="en-US" altLang="en-US" sz="2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In this case, the component is opening our box of cereal.</a:t>
            </a:r>
          </a:p>
          <a:p>
            <a:pPr marL="0" indent="0">
              <a:lnSpc>
                <a:spcPct val="90000"/>
              </a:lnSpc>
              <a:buSzTx/>
              <a:buNone/>
            </a:pPr>
            <a:endParaRPr lang="en-US" altLang="en-US" sz="2600" dirty="0"/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en-US" altLang="en-US" sz="2600" dirty="0" smtClean="0">
                <a:solidFill>
                  <a:srgbClr val="FF0000"/>
                </a:solidFill>
              </a:rPr>
              <a:t>2. Explain </a:t>
            </a:r>
            <a:r>
              <a:rPr lang="en-US" altLang="en-US" sz="2600" dirty="0">
                <a:solidFill>
                  <a:srgbClr val="FF0000"/>
                </a:solidFill>
              </a:rPr>
              <a:t>how you will model the component’s outcome</a:t>
            </a:r>
            <a:r>
              <a:rPr lang="en-US" altLang="en-US" sz="2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en-US" sz="2600" dirty="0" smtClean="0"/>
              <a:t>The digits 0-9 are equally likely to occur. </a:t>
            </a:r>
          </a:p>
          <a:p>
            <a:r>
              <a:rPr lang="en-US" altLang="en-US" sz="2600" dirty="0" smtClean="0"/>
              <a:t>Because 20% of the boxes contain </a:t>
            </a:r>
            <a:r>
              <a:rPr lang="en-US" sz="2400" dirty="0" smtClean="0"/>
              <a:t>temporary tattoos we will use 2 of the 10 digits to represent that outcome. (0 and 1)</a:t>
            </a:r>
          </a:p>
          <a:p>
            <a:r>
              <a:rPr lang="en-US" sz="2400" dirty="0" smtClean="0"/>
              <a:t>30% compasses means we will use 3 of the 10 digits to represent this outcome. (2, 3, and 4)</a:t>
            </a:r>
          </a:p>
          <a:p>
            <a:r>
              <a:rPr lang="en-US" sz="2400" dirty="0" smtClean="0"/>
              <a:t>50% rings means we will use 5 of the 10 digits to represent this outcome. (5, 6, 7, 8, 9)</a:t>
            </a:r>
            <a:endParaRPr lang="en-US" sz="2400" dirty="0"/>
          </a:p>
          <a:p>
            <a:pPr marL="0" indent="0">
              <a:lnSpc>
                <a:spcPct val="90000"/>
              </a:lnSpc>
              <a:buSzTx/>
              <a:buNone/>
            </a:pPr>
            <a:endParaRPr lang="en-US" altLang="en-US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Simulation </a:t>
            </a:r>
            <a:r>
              <a:rPr lang="en-US" altLang="en-US" dirty="0" smtClean="0"/>
              <a:t>Steps</a:t>
            </a:r>
            <a:endParaRPr lang="en-US" altLang="en-US" dirty="0"/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3</a:t>
            </a:r>
            <a:r>
              <a:rPr lang="en-US" altLang="en-US" sz="2600" dirty="0" smtClean="0">
                <a:solidFill>
                  <a:srgbClr val="FF0000"/>
                </a:solidFill>
              </a:rPr>
              <a:t>. Explain how you will combine the components to model a trial.</a:t>
            </a:r>
            <a:endParaRPr lang="en-US" altLang="en-US" sz="2600" dirty="0"/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We pretend to open boxes (repeat components) until our collection is complete. 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We do this by looking at each random digit and indicating which prize it represents.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We continue until we find all 3.</a:t>
            </a:r>
            <a:endParaRPr lang="en-US" altLang="en-US" sz="2600" dirty="0"/>
          </a:p>
          <a:p>
            <a:pPr marL="0" indent="0">
              <a:lnSpc>
                <a:spcPct val="90000"/>
              </a:lnSpc>
              <a:buSzTx/>
              <a:buNone/>
            </a:pPr>
            <a:endParaRPr lang="en-US" altLang="en-US" sz="2600" dirty="0" smtClean="0"/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en-US" altLang="en-US" sz="2600" dirty="0" smtClean="0">
                <a:solidFill>
                  <a:srgbClr val="FF0000"/>
                </a:solidFill>
              </a:rPr>
              <a:t>4. State clearly what the response variable is.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What are we interested in?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We want to find out the number of boxes it might take to get all three prizes.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7808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Simulation </a:t>
            </a:r>
            <a:r>
              <a:rPr lang="en-US" altLang="en-US" dirty="0" smtClean="0"/>
              <a:t>Steps</a:t>
            </a:r>
            <a:endParaRPr lang="en-US" altLang="en-US" dirty="0"/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</a:pPr>
            <a:r>
              <a:rPr lang="en-US" altLang="en-US" sz="2600" dirty="0" smtClean="0">
                <a:solidFill>
                  <a:srgbClr val="FF0000"/>
                </a:solidFill>
              </a:rPr>
              <a:t>5. Run </a:t>
            </a:r>
            <a:r>
              <a:rPr lang="en-US" altLang="en-US" sz="2600" dirty="0">
                <a:solidFill>
                  <a:srgbClr val="FF0000"/>
                </a:solidFill>
              </a:rPr>
              <a:t>several trials</a:t>
            </a:r>
            <a:r>
              <a:rPr lang="en-US" altLang="en-US" sz="2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For example, let’s look at the 1</a:t>
            </a:r>
            <a:r>
              <a:rPr lang="en-US" altLang="en-US" sz="2600" baseline="30000" dirty="0" smtClean="0"/>
              <a:t>st</a:t>
            </a:r>
            <a:r>
              <a:rPr lang="en-US" altLang="en-US" sz="2600" dirty="0" smtClean="0"/>
              <a:t> line of the random digits generated from random.org.</a:t>
            </a:r>
          </a:p>
          <a:p>
            <a:pPr marL="0" indent="0">
              <a:lnSpc>
                <a:spcPct val="90000"/>
              </a:lnSpc>
              <a:buSzTx/>
              <a:buNone/>
            </a:pPr>
            <a:endParaRPr lang="en-US" altLang="en-US" sz="2600" dirty="0"/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We get Ring, Compass, Tattoo. 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This trials outcome is 3 boxes (this is rare by the way).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Now keep going with more random trials using our line of random digits. 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Keep a chart and record what happens. 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Let’s do 10 trials.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Label chart with the “Trial Number”, “Component Outcomes”, and “Trial Outcomes (y = number of boxes)”</a:t>
            </a:r>
            <a:endParaRPr lang="en-US" altLang="en-US" sz="2600" dirty="0"/>
          </a:p>
          <a:p>
            <a:pPr marL="0" indent="0">
              <a:lnSpc>
                <a:spcPct val="90000"/>
              </a:lnSpc>
              <a:buSzTx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031652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Simulation </a:t>
            </a:r>
            <a:r>
              <a:rPr lang="en-US" altLang="en-US" dirty="0" smtClean="0"/>
              <a:t>Steps</a:t>
            </a:r>
            <a:endParaRPr lang="en-US" altLang="en-US" dirty="0"/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</a:pPr>
            <a:r>
              <a:rPr lang="en-US" altLang="en-US" sz="2600" dirty="0" smtClean="0">
                <a:solidFill>
                  <a:srgbClr val="FF0000"/>
                </a:solidFill>
              </a:rPr>
              <a:t>6. Collect and summarize the response of all the trials.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You know how to summarize and display a response variable.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Report the shape, center, and spread.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Depending on the question you may want to report more.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Now make a boxplot of your outcomes.</a:t>
            </a:r>
          </a:p>
          <a:p>
            <a:pPr marL="0" indent="0">
              <a:lnSpc>
                <a:spcPct val="90000"/>
              </a:lnSpc>
              <a:buSzTx/>
              <a:buNone/>
            </a:pPr>
            <a:endParaRPr lang="en-US" altLang="en-US" sz="2600" dirty="0"/>
          </a:p>
          <a:p>
            <a:pPr marL="0" indent="0">
              <a:lnSpc>
                <a:spcPct val="90000"/>
              </a:lnSpc>
              <a:buSzTx/>
              <a:buNone/>
            </a:pPr>
            <a:r>
              <a:rPr lang="en-US" altLang="en-US" sz="2600" dirty="0" smtClean="0">
                <a:solidFill>
                  <a:srgbClr val="FF0000"/>
                </a:solidFill>
              </a:rPr>
              <a:t>7. State your conclusions.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2600" dirty="0" smtClean="0"/>
              <a:t>Based on this simulation, we estimate that customers hoping to complete their prize collection will need to open a median of ______________ boxes, but it could take a lot more.</a:t>
            </a:r>
          </a:p>
          <a:p>
            <a:pPr>
              <a:lnSpc>
                <a:spcPct val="90000"/>
              </a:lnSpc>
              <a:buSzTx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247595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fear that you may not have accurate estimates, you can always do more trials.</a:t>
            </a:r>
          </a:p>
          <a:p>
            <a:endParaRPr lang="en-US" dirty="0"/>
          </a:p>
          <a:p>
            <a:r>
              <a:rPr lang="en-US" dirty="0" smtClean="0"/>
              <a:t>The more trials the better?</a:t>
            </a:r>
          </a:p>
          <a:p>
            <a:endParaRPr lang="en-US" dirty="0"/>
          </a:p>
          <a:p>
            <a:r>
              <a:rPr lang="en-US" dirty="0" smtClean="0"/>
              <a:t>But how many?</a:t>
            </a:r>
          </a:p>
          <a:p>
            <a:endParaRPr lang="en-US" dirty="0"/>
          </a:p>
          <a:p>
            <a:r>
              <a:rPr lang="en-US" dirty="0" smtClean="0"/>
              <a:t>We will answer this question in a bit.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13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Checking Box on </a:t>
            </a:r>
            <a:r>
              <a:rPr lang="en-US" dirty="0" err="1" smtClean="0"/>
              <a:t>Pg</a:t>
            </a:r>
            <a:r>
              <a:rPr lang="en-US" dirty="0" smtClean="0"/>
              <a:t> # 272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Solutions: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component is one game.</a:t>
            </a:r>
          </a:p>
          <a:p>
            <a:pPr marL="514350" indent="-514350">
              <a:buAutoNum type="arabicParenR"/>
            </a:pPr>
            <a:r>
              <a:rPr lang="en-US" dirty="0" smtClean="0"/>
              <a:t>I will generate random numbers and assign numbers from 0 to 54 to the home team winning and numbers 55 to 99 to the visiting team winning.</a:t>
            </a:r>
          </a:p>
          <a:p>
            <a:pPr marL="514350" indent="-514350">
              <a:buAutoNum type="arabicParenR"/>
            </a:pPr>
            <a:r>
              <a:rPr lang="en-US" dirty="0" smtClean="0"/>
              <a:t>I’ll generate components until one team wins 4 games. Then I will record which team wins the series.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response is who wins the series. </a:t>
            </a:r>
          </a:p>
          <a:p>
            <a:pPr marL="514350" indent="-514350">
              <a:buAutoNum type="arabicParenR"/>
            </a:pPr>
            <a:r>
              <a:rPr lang="en-US" dirty="0" smtClean="0"/>
              <a:t>I’ll calculate the percent of wins by team A (who starts at home)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89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72000"/>
          </a:xfrm>
        </p:spPr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276 – 277 Examples: 2, 4, 6, 8, 10, 12, 14, 15, 19</a:t>
            </a:r>
          </a:p>
          <a:p>
            <a:endParaRPr lang="en-US" dirty="0"/>
          </a:p>
          <a:p>
            <a:r>
              <a:rPr lang="en-US" dirty="0" smtClean="0"/>
              <a:t>Read Chapter 10</a:t>
            </a:r>
          </a:p>
          <a:p>
            <a:r>
              <a:rPr lang="en-US" dirty="0" smtClean="0"/>
              <a:t>Complete the Guided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467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Simulating a Dice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86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Graphing Calculator Activity: Generating Random Numbers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34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Simulation to Pick Roommates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995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numbers </a:t>
            </a:r>
            <a:r>
              <a:rPr lang="en-US" dirty="0"/>
              <a:t>q</a:t>
            </a:r>
            <a:r>
              <a:rPr lang="en-US" dirty="0" smtClean="0"/>
              <a:t>uickly and choose one at random…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3999" cy="3962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600" dirty="0" smtClean="0"/>
              <a:t>1  2  3  4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7139890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8006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Don’t overstate your case.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Beware of confusing what </a:t>
            </a:r>
            <a:r>
              <a:rPr lang="en-US" altLang="en-US" i="1" dirty="0"/>
              <a:t>really</a:t>
            </a:r>
            <a:r>
              <a:rPr lang="en-US" altLang="en-US" dirty="0"/>
              <a:t> happens with what a simulation suggests </a:t>
            </a:r>
            <a:r>
              <a:rPr lang="en-US" altLang="en-US" i="1" dirty="0"/>
              <a:t>might</a:t>
            </a:r>
            <a:r>
              <a:rPr lang="en-US" altLang="en-US" dirty="0"/>
              <a:t> happen.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Model outcome chances accurately.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A common mistake in constructing a simulation is to adopt a strategy that may appear to produce the right kind of results.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Run enough trials.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Simulation is cheap and fairly easy to do.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800600"/>
          </a:xfrm>
        </p:spPr>
        <p:txBody>
          <a:bodyPr/>
          <a:lstStyle/>
          <a:p>
            <a:pPr marL="342900" indent="-342900"/>
            <a:r>
              <a:rPr lang="en-US" altLang="en-US" dirty="0"/>
              <a:t>How to harness the power of randomness.</a:t>
            </a:r>
          </a:p>
          <a:p>
            <a:pPr marL="342900" indent="-342900"/>
            <a:r>
              <a:rPr lang="en-US" altLang="en-US" dirty="0"/>
              <a:t>A simulation model can help us investigate a question when we can’t (or don’t want to) collect data, and a mathematical answer is hard to calculate.</a:t>
            </a:r>
          </a:p>
          <a:p>
            <a:pPr marL="342900" indent="-342900"/>
            <a:r>
              <a:rPr lang="en-US" altLang="en-US" dirty="0"/>
              <a:t>How to base our simulation on random values generated by a computer, generated by a randomizing device, or found on the Internet.</a:t>
            </a:r>
          </a:p>
          <a:p>
            <a:pPr marL="342900" indent="-342900"/>
            <a:r>
              <a:rPr lang="en-US" altLang="en-US" dirty="0"/>
              <a:t>Simulations can provide us with useful insights about the real world.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Pg</a:t>
            </a:r>
            <a:r>
              <a:rPr lang="en-US" dirty="0" smtClean="0"/>
              <a:t> # 278 – 279 </a:t>
            </a:r>
          </a:p>
          <a:p>
            <a:pPr marL="0" indent="0" algn="ctr">
              <a:buNone/>
            </a:pPr>
            <a:r>
              <a:rPr lang="en-US" dirty="0" smtClean="0"/>
              <a:t>Exercises: 21 – 25, 27, 28, 31 </a:t>
            </a:r>
            <a:r>
              <a:rPr lang="en-US" smtClean="0"/>
              <a:t>–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9909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Be Random?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Did you pick 3?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Almost 75% of all people pick 3.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About 20% pick 2 or 4.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About 5% pick 1.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That </a:t>
            </a:r>
            <a:r>
              <a:rPr lang="en-US" altLang="en-US" dirty="0" smtClean="0"/>
              <a:t>was not random.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Psychologists have proposed reasons for why this happens. </a:t>
            </a:r>
          </a:p>
        </p:txBody>
      </p:sp>
    </p:spTree>
    <p:extLst>
      <p:ext uri="{BB962C8B-B14F-4D97-AF65-F5344CB8AC3E}">
        <p14:creationId xmlns:p14="http://schemas.microsoft.com/office/powerpoint/2010/main" val="598585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Be Random?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is it about chance outcomes being random that makes random selection seem fair? Two things</a:t>
            </a:r>
            <a:r>
              <a:rPr lang="en-US" altLang="en-US" dirty="0" smtClean="0"/>
              <a:t>: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Nobody can guess the outcome before it happens.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 smtClean="0"/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 smtClean="0"/>
              <a:t>Each outcome is equally likely to happen.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669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Be Random? (cont.)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altLang="en-US" dirty="0"/>
              <a:t>Example: </a:t>
            </a:r>
            <a:endParaRPr lang="en-US" altLang="en-US" dirty="0" smtClean="0"/>
          </a:p>
          <a:p>
            <a:pPr marL="342900" indent="-342900"/>
            <a:endParaRPr lang="en-US" altLang="en-US" dirty="0"/>
          </a:p>
          <a:p>
            <a:pPr marL="742950" lvl="1" indent="-285750"/>
            <a:r>
              <a:rPr lang="en-US" altLang="en-US" dirty="0"/>
              <a:t>Pick “heads” or “tails</a:t>
            </a:r>
            <a:r>
              <a:rPr lang="en-US" altLang="en-US" dirty="0" smtClean="0"/>
              <a:t>.”</a:t>
            </a:r>
          </a:p>
          <a:p>
            <a:pPr marL="742950" lvl="1" indent="-285750"/>
            <a:endParaRPr lang="en-US" altLang="en-US" dirty="0"/>
          </a:p>
          <a:p>
            <a:pPr marL="742950" lvl="1" indent="-285750"/>
            <a:r>
              <a:rPr lang="en-US" altLang="en-US" dirty="0"/>
              <a:t>Flip a fair coin. Does the outcome match your choice? Did you know before flipping the coin whether or not it would match?</a:t>
            </a:r>
          </a:p>
          <a:p>
            <a:pPr marL="742950" lvl="1" indent="-285750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It’s Not Easy Being Random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50292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It’s surprisingly difficult to generate random values even when they’re equally </a:t>
            </a:r>
            <a:r>
              <a:rPr lang="en-US" altLang="en-US" dirty="0" smtClean="0"/>
              <a:t>likely.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Computers, calculators, and even smartphones </a:t>
            </a:r>
            <a:r>
              <a:rPr lang="en-US" altLang="en-US" dirty="0"/>
              <a:t>have become a popular way to generate random numbers</a:t>
            </a:r>
            <a:r>
              <a:rPr lang="en-US" altLang="en-US" dirty="0" smtClean="0"/>
              <a:t>.</a:t>
            </a:r>
          </a:p>
          <a:p>
            <a:pPr marL="342900" indent="-342900"/>
            <a:endParaRPr lang="en-US" altLang="en-US" dirty="0" smtClean="0"/>
          </a:p>
          <a:p>
            <a:pPr marL="342900" indent="-342900"/>
            <a:r>
              <a:rPr lang="en-US" altLang="en-US" dirty="0" smtClean="0"/>
              <a:t>There </a:t>
            </a:r>
            <a:r>
              <a:rPr lang="en-US" altLang="en-US" i="1" dirty="0"/>
              <a:t>are</a:t>
            </a:r>
            <a:r>
              <a:rPr lang="en-US" altLang="en-US" dirty="0"/>
              <a:t> ways to generate random numbers so that they are both equally likely and truly random.</a:t>
            </a:r>
          </a:p>
          <a:p>
            <a:pPr marL="342900" indent="-342900"/>
            <a:endParaRPr lang="en-US" altLang="en-US" dirty="0" smtClean="0"/>
          </a:p>
          <a:p>
            <a:pPr marL="342900" indent="-342900"/>
            <a:r>
              <a:rPr lang="en-US" altLang="en-US" dirty="0" smtClean="0"/>
              <a:t>There </a:t>
            </a:r>
            <a:r>
              <a:rPr lang="en-US" altLang="en-US" dirty="0"/>
              <a:t>are published tables of carefully </a:t>
            </a:r>
            <a:r>
              <a:rPr lang="en-US" altLang="en-US" dirty="0" smtClean="0"/>
              <a:t>generated random numbers.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1"/>
            <a:ext cx="8305800" cy="609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It’s Not Easy Being Random (cont.)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3999" cy="4648199"/>
          </a:xfrm>
          <a:ln/>
        </p:spPr>
        <p:txBody>
          <a:bodyPr/>
          <a:lstStyle/>
          <a:p>
            <a:pPr marL="342900" indent="-342900"/>
            <a:r>
              <a:rPr lang="en-US" altLang="en-US" dirty="0" smtClean="0">
                <a:hlinkClick r:id="rId2"/>
              </a:rPr>
              <a:t>www.random.org</a:t>
            </a:r>
            <a:endParaRPr lang="en-US" altLang="en-US" dirty="0" smtClean="0"/>
          </a:p>
          <a:p>
            <a:pPr marL="342900" indent="-342900"/>
            <a:r>
              <a:rPr lang="en-US" altLang="en-US" dirty="0" smtClean="0"/>
              <a:t>The Random Integer Generator is good</a:t>
            </a:r>
            <a:r>
              <a:rPr lang="en-US" altLang="en-US" dirty="0" smtClean="0"/>
              <a:t>.</a:t>
            </a:r>
          </a:p>
          <a:p>
            <a:pPr marL="342900" indent="-342900"/>
            <a:endParaRPr lang="en-US" altLang="en-US" dirty="0" smtClean="0"/>
          </a:p>
          <a:p>
            <a:pPr marL="342900" indent="-342900"/>
            <a:r>
              <a:rPr lang="en-US" altLang="en-US" dirty="0" smtClean="0"/>
              <a:t>The best ways we know to generate data that give a fair and accurate picture of the world rely on randomness.</a:t>
            </a:r>
            <a:endParaRPr lang="en-US" altLang="en-US" dirty="0"/>
          </a:p>
          <a:p>
            <a:pPr marL="342900" indent="-342900"/>
            <a:r>
              <a:rPr lang="en-US" altLang="en-US" dirty="0" smtClean="0"/>
              <a:t>The ways in which we draw conclusions from those data depend on the randomness, too.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Practical Randomness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94688" cy="4572000"/>
          </a:xfrm>
          <a:ln/>
        </p:spPr>
        <p:txBody>
          <a:bodyPr/>
          <a:lstStyle/>
          <a:p>
            <a:r>
              <a:rPr lang="en-US" altLang="en-US" dirty="0"/>
              <a:t>We need an imitation of a real process so we can manipulate and control it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In short, we are going to </a:t>
            </a:r>
            <a:r>
              <a:rPr lang="en-US" altLang="en-US" dirty="0">
                <a:solidFill>
                  <a:schemeClr val="hlink"/>
                </a:solidFill>
              </a:rPr>
              <a:t>simulate</a:t>
            </a:r>
            <a:r>
              <a:rPr lang="en-US" altLang="en-US" dirty="0"/>
              <a:t> reality.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1_Blen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</TotalTime>
  <Words>1679</Words>
  <Application>Microsoft Office PowerPoint</Application>
  <PresentationFormat>Letter Paper (8.5x11 in)</PresentationFormat>
  <Paragraphs>179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1_Blends</vt:lpstr>
      <vt:lpstr>Chapter 10</vt:lpstr>
      <vt:lpstr>Why Be Random?</vt:lpstr>
      <vt:lpstr>Look at the numbers quickly and choose one at random…</vt:lpstr>
      <vt:lpstr>Why Be Random?</vt:lpstr>
      <vt:lpstr>Why Be Random?</vt:lpstr>
      <vt:lpstr>Why Be Random? (cont.)</vt:lpstr>
      <vt:lpstr>It’s Not Easy Being Random</vt:lpstr>
      <vt:lpstr>It’s Not Easy Being Random (cont.)</vt:lpstr>
      <vt:lpstr>Practical Randomness</vt:lpstr>
      <vt:lpstr>Do you think shuffling cards will produce results that are random? Why?</vt:lpstr>
      <vt:lpstr>Do you think shuffling cards will produce results that are random? Why?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Simulation</vt:lpstr>
      <vt:lpstr>Simulation Steps</vt:lpstr>
      <vt:lpstr>Simulation Steps</vt:lpstr>
      <vt:lpstr>Simulation Steps</vt:lpstr>
      <vt:lpstr>Simulation Steps</vt:lpstr>
      <vt:lpstr>Note:</vt:lpstr>
      <vt:lpstr>Just Checking Box on Pg # 272</vt:lpstr>
      <vt:lpstr>Homework:</vt:lpstr>
      <vt:lpstr>Activity:</vt:lpstr>
      <vt:lpstr>Activity:</vt:lpstr>
      <vt:lpstr>Activity</vt:lpstr>
      <vt:lpstr>What Can Go Wrong?</vt:lpstr>
      <vt:lpstr>What have we learned?</vt:lpstr>
      <vt:lpstr>Homework:</vt:lpstr>
    </vt:vector>
  </TitlesOfParts>
  <Company>Copyright © 2010, 2007, 2004 Pearson Education,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subject>Understanding Randomness</dc:subject>
  <dc:creator>David Bock</dc:creator>
  <cp:lastModifiedBy>Cassandra</cp:lastModifiedBy>
  <cp:revision>80</cp:revision>
  <cp:lastPrinted>2001-11-04T00:51:13Z</cp:lastPrinted>
  <dcterms:created xsi:type="dcterms:W3CDTF">2005-02-25T19:46:41Z</dcterms:created>
  <dcterms:modified xsi:type="dcterms:W3CDTF">2015-11-28T17:36:12Z</dcterms:modified>
</cp:coreProperties>
</file>