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4"/>
  </p:notesMasterIdLst>
  <p:handoutMasterIdLst>
    <p:handoutMasterId r:id="rId75"/>
  </p:handoutMasterIdLst>
  <p:sldIdLst>
    <p:sldId id="259" r:id="rId2"/>
    <p:sldId id="260" r:id="rId3"/>
    <p:sldId id="261" r:id="rId4"/>
    <p:sldId id="262" r:id="rId5"/>
    <p:sldId id="292" r:id="rId6"/>
    <p:sldId id="263" r:id="rId7"/>
    <p:sldId id="293" r:id="rId8"/>
    <p:sldId id="265" r:id="rId9"/>
    <p:sldId id="295" r:id="rId10"/>
    <p:sldId id="294" r:id="rId11"/>
    <p:sldId id="296" r:id="rId12"/>
    <p:sldId id="266" r:id="rId13"/>
    <p:sldId id="298" r:id="rId14"/>
    <p:sldId id="267" r:id="rId15"/>
    <p:sldId id="300" r:id="rId16"/>
    <p:sldId id="268" r:id="rId17"/>
    <p:sldId id="301" r:id="rId18"/>
    <p:sldId id="303" r:id="rId19"/>
    <p:sldId id="269" r:id="rId20"/>
    <p:sldId id="304" r:id="rId21"/>
    <p:sldId id="326" r:id="rId22"/>
    <p:sldId id="270" r:id="rId23"/>
    <p:sldId id="305" r:id="rId24"/>
    <p:sldId id="307" r:id="rId25"/>
    <p:sldId id="308" r:id="rId26"/>
    <p:sldId id="309" r:id="rId27"/>
    <p:sldId id="310" r:id="rId28"/>
    <p:sldId id="312" r:id="rId29"/>
    <p:sldId id="271" r:id="rId30"/>
    <p:sldId id="311" r:id="rId31"/>
    <p:sldId id="272" r:id="rId32"/>
    <p:sldId id="273" r:id="rId33"/>
    <p:sldId id="313" r:id="rId34"/>
    <p:sldId id="314" r:id="rId35"/>
    <p:sldId id="274" r:id="rId36"/>
    <p:sldId id="316" r:id="rId37"/>
    <p:sldId id="317" r:id="rId38"/>
    <p:sldId id="318" r:id="rId39"/>
    <p:sldId id="319" r:id="rId40"/>
    <p:sldId id="306" r:id="rId41"/>
    <p:sldId id="321" r:id="rId42"/>
    <p:sldId id="275" r:id="rId43"/>
    <p:sldId id="322" r:id="rId44"/>
    <p:sldId id="276" r:id="rId45"/>
    <p:sldId id="277" r:id="rId46"/>
    <p:sldId id="278" r:id="rId47"/>
    <p:sldId id="323" r:id="rId48"/>
    <p:sldId id="279" r:id="rId49"/>
    <p:sldId id="280" r:id="rId50"/>
    <p:sldId id="320" r:id="rId51"/>
    <p:sldId id="324" r:id="rId52"/>
    <p:sldId id="282" r:id="rId53"/>
    <p:sldId id="325" r:id="rId54"/>
    <p:sldId id="283" r:id="rId55"/>
    <p:sldId id="284" r:id="rId56"/>
    <p:sldId id="327" r:id="rId57"/>
    <p:sldId id="328" r:id="rId58"/>
    <p:sldId id="329" r:id="rId59"/>
    <p:sldId id="285" r:id="rId60"/>
    <p:sldId id="331" r:id="rId61"/>
    <p:sldId id="333" r:id="rId62"/>
    <p:sldId id="332" r:id="rId63"/>
    <p:sldId id="334" r:id="rId64"/>
    <p:sldId id="287" r:id="rId65"/>
    <p:sldId id="335" r:id="rId66"/>
    <p:sldId id="288" r:id="rId67"/>
    <p:sldId id="337" r:id="rId68"/>
    <p:sldId id="289" r:id="rId69"/>
    <p:sldId id="338" r:id="rId70"/>
    <p:sldId id="290" r:id="rId71"/>
    <p:sldId id="291" r:id="rId72"/>
    <p:sldId id="340" r:id="rId73"/>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160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CF8"/>
    <a:srgbClr val="FDDCA1"/>
    <a:srgbClr val="B8F6FE"/>
    <a:srgbClr val="CCECFF"/>
    <a:srgbClr val="EF9C51"/>
    <a:srgbClr val="8CC6EB"/>
    <a:srgbClr val="193A61"/>
    <a:srgbClr val="E8F3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horzBarState="maximized">
    <p:restoredLeft sz="16966" autoAdjust="0"/>
    <p:restoredTop sz="94747" autoAdjust="0"/>
  </p:normalViewPr>
  <p:slideViewPr>
    <p:cSldViewPr snapToObjects="1">
      <p:cViewPr varScale="1">
        <p:scale>
          <a:sx n="92" d="100"/>
          <a:sy n="92" d="100"/>
        </p:scale>
        <p:origin x="-882" y="-102"/>
      </p:cViewPr>
      <p:guideLst>
        <p:guide orient="horz" pos="3120"/>
        <p:guide pos="1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ltLang="en-US"/>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4E449513-BD2D-43B1-9568-23FCE758B6FD}" type="slidenum">
              <a:rPr lang="en-CA" altLang="en-US"/>
              <a:pPr/>
              <a:t>‹#›</a:t>
            </a:fld>
            <a:endParaRPr lang="en-CA" altLang="en-US"/>
          </a:p>
        </p:txBody>
      </p:sp>
    </p:spTree>
    <p:extLst>
      <p:ext uri="{BB962C8B-B14F-4D97-AF65-F5344CB8AC3E}">
        <p14:creationId xmlns:p14="http://schemas.microsoft.com/office/powerpoint/2010/main" val="1739005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lt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lt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90EF3B79-82B4-4A76-A0DD-BFBF384907F4}" type="slidenum">
              <a:rPr lang="en-CA" altLang="en-US"/>
              <a:pPr/>
              <a:t>‹#›</a:t>
            </a:fld>
            <a:endParaRPr lang="en-CA" altLang="en-US"/>
          </a:p>
        </p:txBody>
      </p:sp>
    </p:spTree>
    <p:extLst>
      <p:ext uri="{BB962C8B-B14F-4D97-AF65-F5344CB8AC3E}">
        <p14:creationId xmlns:p14="http://schemas.microsoft.com/office/powerpoint/2010/main" val="6387509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50914" name="Rectangle 2"/>
          <p:cNvSpPr>
            <a:spLocks noChangeArrowheads="1"/>
          </p:cNvSpPr>
          <p:nvPr userDrawn="1"/>
        </p:nvSpPr>
        <p:spPr bwMode="auto">
          <a:xfrm>
            <a:off x="0" y="2147888"/>
            <a:ext cx="9144000" cy="4800600"/>
          </a:xfrm>
          <a:prstGeom prst="rect">
            <a:avLst/>
          </a:prstGeom>
          <a:gradFill rotWithShape="1">
            <a:gsLst>
              <a:gs pos="0">
                <a:schemeClr val="bg1"/>
              </a:gs>
              <a:gs pos="100000">
                <a:srgbClr val="8CC6E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0915" name="Rectangle 3"/>
          <p:cNvSpPr>
            <a:spLocks noGrp="1" noChangeArrowheads="1"/>
          </p:cNvSpPr>
          <p:nvPr>
            <p:ph type="ftr" sz="quarter" idx="3"/>
          </p:nvPr>
        </p:nvSpPr>
        <p:spPr bwMode="auto">
          <a:xfrm>
            <a:off x="1752600" y="6096000"/>
            <a:ext cx="5638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r>
              <a:rPr lang="en-US" altLang="en-US"/>
              <a:t>Copyright © 2010, 2007, 2004 Pearson Education, Inc.</a:t>
            </a:r>
          </a:p>
        </p:txBody>
      </p:sp>
      <p:sp>
        <p:nvSpPr>
          <p:cNvPr id="550916" name="Rectangle 4" descr="Pink tissue paper"/>
          <p:cNvSpPr>
            <a:spLocks noGrp="1" noChangeArrowheads="1"/>
          </p:cNvSpPr>
          <p:nvPr>
            <p:ph type="ctrTitle" sz="quarter"/>
          </p:nvPr>
        </p:nvSpPr>
        <p:spPr>
          <a:xfrm>
            <a:off x="990600" y="685800"/>
            <a:ext cx="7391400" cy="16764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wrap="none" anchor="ctr"/>
          <a:lstStyle>
            <a:lvl1pPr>
              <a:defRPr sz="6600"/>
            </a:lvl1pPr>
          </a:lstStyle>
          <a:p>
            <a:pPr lvl="0"/>
            <a:r>
              <a:rPr lang="en-US" altLang="en-US" noProof="0" smtClean="0"/>
              <a:t>Click to edit Master title style</a:t>
            </a:r>
          </a:p>
        </p:txBody>
      </p:sp>
      <p:sp>
        <p:nvSpPr>
          <p:cNvPr id="550917" name="Rectangle 5" descr="Pink tissue paper"/>
          <p:cNvSpPr>
            <a:spLocks noGrp="1" noChangeArrowheads="1"/>
          </p:cNvSpPr>
          <p:nvPr>
            <p:ph type="subTitle" sz="quarter" idx="1"/>
          </p:nvPr>
        </p:nvSpPr>
        <p:spPr>
          <a:xfrm>
            <a:off x="990600" y="2438400"/>
            <a:ext cx="4572000" cy="2209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lvl1pPr marL="0" indent="0">
              <a:buFont typeface="Wingdings" panose="05000000000000000000" pitchFamily="2" charset="2"/>
              <a:buNone/>
              <a:defRPr sz="3600">
                <a:solidFill>
                  <a:schemeClr val="hlink"/>
                </a:solidFill>
              </a:defRPr>
            </a:lvl1pPr>
          </a:lstStyle>
          <a:p>
            <a:pPr lvl="0"/>
            <a:r>
              <a:rPr lang="en-US" altLang="en-US" noProof="0" smtClean="0"/>
              <a:t>Click to edit Master subtitle style</a:t>
            </a:r>
          </a:p>
        </p:txBody>
      </p:sp>
      <p:sp>
        <p:nvSpPr>
          <p:cNvPr id="550918" name="Line 6"/>
          <p:cNvSpPr>
            <a:spLocks noChangeShapeType="1"/>
          </p:cNvSpPr>
          <p:nvPr userDrawn="1"/>
        </p:nvSpPr>
        <p:spPr bwMode="auto">
          <a:xfrm>
            <a:off x="0" y="6626225"/>
            <a:ext cx="91440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0919" name="Picture 7" descr="Official_Pearson_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096000"/>
            <a:ext cx="1143000" cy="430213"/>
          </a:xfrm>
          <a:prstGeom prst="rect">
            <a:avLst/>
          </a:prstGeom>
          <a:noFill/>
          <a:extLst>
            <a:ext uri="{909E8E84-426E-40DD-AFC4-6F175D3DCCD1}">
              <a14:hiddenFill xmlns:a14="http://schemas.microsoft.com/office/drawing/2010/main">
                <a:solidFill>
                  <a:srgbClr val="FFFFFF"/>
                </a:solidFill>
              </a14:hiddenFill>
            </a:ext>
          </a:extLst>
        </p:spPr>
      </p:pic>
      <p:pic>
        <p:nvPicPr>
          <p:cNvPr id="550920" name="Picture 8" descr="smw3e_book_cove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48400" y="2147888"/>
            <a:ext cx="1968500" cy="2593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13 - </a:t>
            </a:r>
            <a:fld id="{03888AAA-5712-44CF-B1FA-39B1261DB823}" type="slidenum">
              <a:rPr lang="en-US" altLang="en-US"/>
              <a:pPr/>
              <a:t>‹#›</a:t>
            </a:fld>
            <a:endParaRPr lang="en-CA" altLang="en-US"/>
          </a:p>
        </p:txBody>
      </p:sp>
    </p:spTree>
    <p:extLst>
      <p:ext uri="{BB962C8B-B14F-4D97-AF65-F5344CB8AC3E}">
        <p14:creationId xmlns:p14="http://schemas.microsoft.com/office/powerpoint/2010/main" val="403835495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13 - </a:t>
            </a:r>
            <a:fld id="{A7CBBDEC-8360-4778-96A5-3A9072F60EE2}" type="slidenum">
              <a:rPr lang="en-US" altLang="en-US"/>
              <a:pPr/>
              <a:t>‹#›</a:t>
            </a:fld>
            <a:endParaRPr lang="en-CA" altLang="en-US"/>
          </a:p>
        </p:txBody>
      </p:sp>
    </p:spTree>
    <p:extLst>
      <p:ext uri="{BB962C8B-B14F-4D97-AF65-F5344CB8AC3E}">
        <p14:creationId xmlns:p14="http://schemas.microsoft.com/office/powerpoint/2010/main" val="24031695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a:t>Slide 13 - </a:t>
            </a:r>
            <a:fld id="{D7ABB924-795E-4022-8BB5-A8A3420F050A}" type="slidenum">
              <a:rPr lang="en-US" altLang="en-US"/>
              <a:pPr/>
              <a:t>‹#›</a:t>
            </a:fld>
            <a:endParaRPr lang="en-CA" altLang="en-US"/>
          </a:p>
        </p:txBody>
      </p:sp>
    </p:spTree>
    <p:extLst>
      <p:ext uri="{BB962C8B-B14F-4D97-AF65-F5344CB8AC3E}">
        <p14:creationId xmlns:p14="http://schemas.microsoft.com/office/powerpoint/2010/main" val="288236921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a:t>Slide 13 - </a:t>
            </a:r>
            <a:fld id="{30B9F6C0-3FEB-4195-B56B-F1F4D433FBF8}" type="slidenum">
              <a:rPr lang="en-US" altLang="en-US"/>
              <a:pPr/>
              <a:t>‹#›</a:t>
            </a:fld>
            <a:endParaRPr lang="en-CA" altLang="en-US"/>
          </a:p>
        </p:txBody>
      </p:sp>
    </p:spTree>
    <p:extLst>
      <p:ext uri="{BB962C8B-B14F-4D97-AF65-F5344CB8AC3E}">
        <p14:creationId xmlns:p14="http://schemas.microsoft.com/office/powerpoint/2010/main" val="14819192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600200"/>
            <a:ext cx="4070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600200"/>
            <a:ext cx="407193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ltLang="en-US"/>
              <a:t>Slide 13 - </a:t>
            </a:r>
            <a:fld id="{A50B437D-4305-4E67-866F-B2657D510B17}" type="slidenum">
              <a:rPr lang="en-US" altLang="en-US"/>
              <a:pPr/>
              <a:t>‹#›</a:t>
            </a:fld>
            <a:endParaRPr lang="en-CA" altLang="en-US"/>
          </a:p>
        </p:txBody>
      </p:sp>
    </p:spTree>
    <p:extLst>
      <p:ext uri="{BB962C8B-B14F-4D97-AF65-F5344CB8AC3E}">
        <p14:creationId xmlns:p14="http://schemas.microsoft.com/office/powerpoint/2010/main" val="373189247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ltLang="en-US"/>
              <a:t>Slide 13 - </a:t>
            </a:r>
            <a:fld id="{DFAAB6B9-9BC2-40AF-B49D-2C597536082A}" type="slidenum">
              <a:rPr lang="en-US" altLang="en-US"/>
              <a:pPr/>
              <a:t>‹#›</a:t>
            </a:fld>
            <a:endParaRPr lang="en-CA" altLang="en-US"/>
          </a:p>
        </p:txBody>
      </p:sp>
    </p:spTree>
    <p:extLst>
      <p:ext uri="{BB962C8B-B14F-4D97-AF65-F5344CB8AC3E}">
        <p14:creationId xmlns:p14="http://schemas.microsoft.com/office/powerpoint/2010/main" val="14301085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ltLang="en-US"/>
              <a:t>Slide 13 - </a:t>
            </a:r>
            <a:fld id="{A8A21715-2837-4136-AB01-9F292DC6AC52}" type="slidenum">
              <a:rPr lang="en-US" altLang="en-US"/>
              <a:pPr/>
              <a:t>‹#›</a:t>
            </a:fld>
            <a:endParaRPr lang="en-CA" altLang="en-US"/>
          </a:p>
        </p:txBody>
      </p:sp>
    </p:spTree>
    <p:extLst>
      <p:ext uri="{BB962C8B-B14F-4D97-AF65-F5344CB8AC3E}">
        <p14:creationId xmlns:p14="http://schemas.microsoft.com/office/powerpoint/2010/main" val="145977293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a:t>Slide 13 - </a:t>
            </a:r>
            <a:fld id="{8C064369-0D38-4087-ACB6-A7CB2A230A33}" type="slidenum">
              <a:rPr lang="en-US" altLang="en-US"/>
              <a:pPr/>
              <a:t>‹#›</a:t>
            </a:fld>
            <a:endParaRPr lang="en-CA" altLang="en-US"/>
          </a:p>
        </p:txBody>
      </p:sp>
    </p:spTree>
    <p:extLst>
      <p:ext uri="{BB962C8B-B14F-4D97-AF65-F5344CB8AC3E}">
        <p14:creationId xmlns:p14="http://schemas.microsoft.com/office/powerpoint/2010/main" val="132750233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a:t>Slide 13 - </a:t>
            </a:r>
            <a:fld id="{264A05EE-A4B4-460C-BA2D-8D5BABEA83F5}" type="slidenum">
              <a:rPr lang="en-US" altLang="en-US"/>
              <a:pPr/>
              <a:t>‹#›</a:t>
            </a:fld>
            <a:endParaRPr lang="en-CA" altLang="en-US"/>
          </a:p>
        </p:txBody>
      </p:sp>
    </p:spTree>
    <p:extLst>
      <p:ext uri="{BB962C8B-B14F-4D97-AF65-F5344CB8AC3E}">
        <p14:creationId xmlns:p14="http://schemas.microsoft.com/office/powerpoint/2010/main" val="37105282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a:t>Slide 13 - </a:t>
            </a:r>
            <a:fld id="{41D02CE3-B831-4BE2-9004-190BDAAC98C3}" type="slidenum">
              <a:rPr lang="en-US" altLang="en-US"/>
              <a:pPr/>
              <a:t>‹#›</a:t>
            </a:fld>
            <a:endParaRPr lang="en-CA" altLang="en-US"/>
          </a:p>
        </p:txBody>
      </p:sp>
    </p:spTree>
    <p:extLst>
      <p:ext uri="{BB962C8B-B14F-4D97-AF65-F5344CB8AC3E}">
        <p14:creationId xmlns:p14="http://schemas.microsoft.com/office/powerpoint/2010/main" val="10257218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bwMode="auto">
          <a:xfrm>
            <a:off x="533400" y="303213"/>
            <a:ext cx="8305800"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49891" name="Rectangle 3"/>
          <p:cNvSpPr>
            <a:spLocks noGrp="1" noChangeArrowheads="1"/>
          </p:cNvSpPr>
          <p:nvPr>
            <p:ph type="sldNum" sz="quarter" idx="4"/>
          </p:nvPr>
        </p:nvSpPr>
        <p:spPr bwMode="auto">
          <a:xfrm>
            <a:off x="7050088"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CC3300"/>
                </a:solidFill>
              </a:defRPr>
            </a:lvl1pPr>
          </a:lstStyle>
          <a:p>
            <a:r>
              <a:rPr lang="en-US" altLang="en-US"/>
              <a:t>Slide 13 - </a:t>
            </a:r>
            <a:fld id="{53ED540B-57BD-4F0E-89FC-BDA16B865310}" type="slidenum">
              <a:rPr lang="en-US" altLang="en-US"/>
              <a:pPr/>
              <a:t>‹#›</a:t>
            </a:fld>
            <a:endParaRPr lang="en-CA" altLang="en-US"/>
          </a:p>
        </p:txBody>
      </p:sp>
      <p:sp>
        <p:nvSpPr>
          <p:cNvPr id="549892" name="Rectangle 4"/>
          <p:cNvSpPr>
            <a:spLocks noGrp="1" noChangeArrowheads="1"/>
          </p:cNvSpPr>
          <p:nvPr>
            <p:ph type="body" idx="1"/>
          </p:nvPr>
        </p:nvSpPr>
        <p:spPr bwMode="auto">
          <a:xfrm>
            <a:off x="5445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9893" name="Rectangle 5"/>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altLang="en-US" sz="900"/>
              <a:t>Copyright © 2010, 2007, 2004 Pearson Education, Inc.</a:t>
            </a:r>
          </a:p>
        </p:txBody>
      </p:sp>
      <p:sp>
        <p:nvSpPr>
          <p:cNvPr id="549894" name="Rectangle 6"/>
          <p:cNvSpPr>
            <a:spLocks noChangeArrowheads="1"/>
          </p:cNvSpPr>
          <p:nvPr/>
        </p:nvSpPr>
        <p:spPr bwMode="gray">
          <a:xfrm rot="10800000">
            <a:off x="0" y="-1588"/>
            <a:ext cx="209550" cy="6856413"/>
          </a:xfrm>
          <a:prstGeom prst="rect">
            <a:avLst/>
          </a:prstGeom>
          <a:gradFill rotWithShape="0">
            <a:gsLst>
              <a:gs pos="0">
                <a:schemeClr val="tx2"/>
              </a:gs>
              <a:gs pos="100000">
                <a:schemeClr val="accent1"/>
              </a:gs>
            </a:gsLst>
            <a:lin ang="5400000" scaled="1"/>
          </a:gra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altLang="en-US" sz="3200">
              <a:latin typeface="Tahoma" panose="020B0604030504040204" pitchFamily="34" charset="0"/>
            </a:endParaRPr>
          </a:p>
        </p:txBody>
      </p:sp>
      <p:grpSp>
        <p:nvGrpSpPr>
          <p:cNvPr id="549895" name="Group 7"/>
          <p:cNvGrpSpPr>
            <a:grpSpLocks/>
          </p:cNvGrpSpPr>
          <p:nvPr/>
        </p:nvGrpSpPr>
        <p:grpSpPr bwMode="auto">
          <a:xfrm>
            <a:off x="0" y="73025"/>
            <a:ext cx="9144000" cy="79375"/>
            <a:chOff x="0" y="-1"/>
            <a:chExt cx="5760" cy="50"/>
          </a:xfrm>
        </p:grpSpPr>
        <p:sp>
          <p:nvSpPr>
            <p:cNvPr id="549896" name="Line 8"/>
            <p:cNvSpPr>
              <a:spLocks noChangeShapeType="1"/>
            </p:cNvSpPr>
            <p:nvPr/>
          </p:nvSpPr>
          <p:spPr bwMode="auto">
            <a:xfrm>
              <a:off x="0" y="-1"/>
              <a:ext cx="5760" cy="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9897" name="Line 9"/>
            <p:cNvSpPr>
              <a:spLocks noChangeShapeType="1"/>
            </p:cNvSpPr>
            <p:nvPr/>
          </p:nvSpPr>
          <p:spPr bwMode="auto">
            <a:xfrm>
              <a:off x="0" y="48"/>
              <a:ext cx="5760" cy="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p:hf hdr="0" ftr="0" dt="0"/>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292100" indent="-292100" algn="l" rtl="0" fontAlgn="base">
        <a:spcBef>
          <a:spcPct val="20000"/>
        </a:spcBef>
        <a:spcAft>
          <a:spcPct val="0"/>
        </a:spcAft>
        <a:buClr>
          <a:schemeClr val="accent1"/>
        </a:buClr>
        <a:buSzPct val="60000"/>
        <a:buFont typeface="Wingdings" panose="05000000000000000000" pitchFamily="2" charset="2"/>
        <a:buChar char="n"/>
        <a:defRPr sz="2800" kern="1200">
          <a:solidFill>
            <a:schemeClr val="tx1"/>
          </a:solidFill>
          <a:latin typeface="+mn-lt"/>
          <a:ea typeface="+mn-ea"/>
          <a:cs typeface="+mn-cs"/>
        </a:defRPr>
      </a:lvl1pPr>
      <a:lvl2pPr marL="566738" indent="-254000" algn="l" rtl="0" fontAlgn="base">
        <a:spcBef>
          <a:spcPct val="20000"/>
        </a:spcBef>
        <a:spcAft>
          <a:spcPct val="0"/>
        </a:spcAft>
        <a:buClr>
          <a:srgbClr val="EF9C51"/>
        </a:buClr>
        <a:buSzPct val="55000"/>
        <a:buFont typeface="Wingdings" panose="05000000000000000000" pitchFamily="2" charset="2"/>
        <a:buChar char="n"/>
        <a:defRPr sz="2800" kern="1200">
          <a:solidFill>
            <a:schemeClr val="tx1"/>
          </a:solidFill>
          <a:latin typeface="+mn-lt"/>
          <a:ea typeface="+mn-ea"/>
          <a:cs typeface="+mn-cs"/>
        </a:defRPr>
      </a:lvl2pPr>
      <a:lvl3pPr marL="784225" indent="-215900" algn="l" rtl="0" fontAlgn="base">
        <a:spcBef>
          <a:spcPct val="20000"/>
        </a:spcBef>
        <a:spcAft>
          <a:spcPct val="0"/>
        </a:spcAft>
        <a:buClr>
          <a:srgbClr val="FDDCA1"/>
        </a:buClr>
        <a:buSzPct val="50000"/>
        <a:buFont typeface="Wingdings" panose="05000000000000000000" pitchFamily="2" charset="2"/>
        <a:buChar char="n"/>
        <a:defRPr sz="2400" kern="1200">
          <a:solidFill>
            <a:schemeClr val="tx1"/>
          </a:solidFill>
          <a:latin typeface="+mn-lt"/>
          <a:ea typeface="+mn-ea"/>
          <a:cs typeface="+mn-cs"/>
        </a:defRPr>
      </a:lvl3pPr>
      <a:lvl4pPr marL="1014413" indent="-228600" algn="l" rtl="0" fontAlgn="base">
        <a:spcBef>
          <a:spcPct val="20000"/>
        </a:spcBef>
        <a:spcAft>
          <a:spcPct val="0"/>
        </a:spcAft>
        <a:buClr>
          <a:schemeClr val="hlink"/>
        </a:buClr>
        <a:buSzPct val="55000"/>
        <a:buFont typeface="Wingdings" panose="05000000000000000000" pitchFamily="2" charset="2"/>
        <a:buChar char="n"/>
        <a:defRPr sz="2000" kern="1200">
          <a:solidFill>
            <a:schemeClr val="tx1"/>
          </a:solidFill>
          <a:latin typeface="+mn-lt"/>
          <a:ea typeface="+mn-ea"/>
          <a:cs typeface="+mn-cs"/>
        </a:defRPr>
      </a:lvl4pPr>
      <a:lvl5pPr marL="1206500" indent="-190500" algn="l" rtl="0" fontAlgn="base">
        <a:spcBef>
          <a:spcPct val="20000"/>
        </a:spcBef>
        <a:spcAft>
          <a:spcPct val="0"/>
        </a:spcAft>
        <a:buClr>
          <a:srgbClr val="CCECFF"/>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BtqCDd6yV9E" TargetMode="External"/><Relationship Id="rId2" Type="http://schemas.openxmlformats.org/officeDocument/2006/relationships/hyperlink" Target="https://www.youtube.com/watch?v=7ybuE39BpQ8"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6098" name="Rectangle 2" descr="Pink tissue paper"/>
          <p:cNvSpPr>
            <a:spLocks noGrp="1" noChangeArrowheads="1"/>
          </p:cNvSpPr>
          <p:nvPr>
            <p:ph type="ctrTitle"/>
          </p:nvPr>
        </p:nvSpPr>
        <p:spPr>
          <a:xfrm>
            <a:off x="1828800" y="685800"/>
            <a:ext cx="6553200" cy="152400"/>
          </a:xfrm>
        </p:spPr>
        <p:txBody>
          <a:bodyPr/>
          <a:lstStyle/>
          <a:p>
            <a:r>
              <a:rPr lang="en-US" altLang="en-US" dirty="0"/>
              <a:t>Chapter </a:t>
            </a:r>
            <a:r>
              <a:rPr lang="en-US" altLang="en-US" dirty="0" smtClean="0"/>
              <a:t>12</a:t>
            </a:r>
            <a:endParaRPr lang="en-US" altLang="en-US" dirty="0"/>
          </a:p>
        </p:txBody>
      </p:sp>
      <p:sp>
        <p:nvSpPr>
          <p:cNvPr id="516099" name="Rectangle 3" descr="Pink tissue paper"/>
          <p:cNvSpPr>
            <a:spLocks noGrp="1" noChangeArrowheads="1"/>
          </p:cNvSpPr>
          <p:nvPr>
            <p:ph type="subTitle" idx="1"/>
          </p:nvPr>
        </p:nvSpPr>
        <p:spPr>
          <a:xfrm>
            <a:off x="381000" y="1371600"/>
            <a:ext cx="8915400" cy="2286000"/>
          </a:xfrm>
        </p:spPr>
        <p:txBody>
          <a:bodyPr/>
          <a:lstStyle/>
          <a:p>
            <a:r>
              <a:rPr lang="en-US" altLang="en-US" dirty="0"/>
              <a:t>Experiments and Observational Studies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850" y="2286000"/>
            <a:ext cx="3486150" cy="4215659"/>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think we should assign our participants to treatments?</a:t>
            </a:r>
            <a:endParaRPr lang="en-US" dirty="0"/>
          </a:p>
        </p:txBody>
      </p:sp>
      <p:sp>
        <p:nvSpPr>
          <p:cNvPr id="3" name="Content Placeholder 2"/>
          <p:cNvSpPr>
            <a:spLocks noGrp="1"/>
          </p:cNvSpPr>
          <p:nvPr>
            <p:ph idx="1"/>
          </p:nvPr>
        </p:nvSpPr>
        <p:spPr/>
        <p:txBody>
          <a:bodyPr/>
          <a:lstStyle/>
          <a:p>
            <a:r>
              <a:rPr lang="en-US" dirty="0" smtClean="0"/>
              <a:t>To have any hope of drawing a fair conclusion, we must assign our participants to their treatments at random.</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5662" y="3356450"/>
            <a:ext cx="2776538" cy="3073658"/>
          </a:xfrm>
          <a:prstGeom prst="rect">
            <a:avLst/>
          </a:prstGeom>
        </p:spPr>
      </p:pic>
    </p:spTree>
    <p:extLst>
      <p:ext uri="{BB962C8B-B14F-4D97-AF65-F5344CB8AC3E}">
        <p14:creationId xmlns:p14="http://schemas.microsoft.com/office/powerpoint/2010/main" val="26438050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382587"/>
          </a:xfrm>
        </p:spPr>
        <p:txBody>
          <a:bodyPr/>
          <a:lstStyle/>
          <a:p>
            <a:r>
              <a:rPr lang="en-US" dirty="0" smtClean="0"/>
              <a:t>Question:</a:t>
            </a:r>
            <a:endParaRPr lang="en-US" dirty="0"/>
          </a:p>
        </p:txBody>
      </p:sp>
      <p:sp>
        <p:nvSpPr>
          <p:cNvPr id="3" name="Content Placeholder 2"/>
          <p:cNvSpPr>
            <a:spLocks noGrp="1"/>
          </p:cNvSpPr>
          <p:nvPr>
            <p:ph idx="1"/>
          </p:nvPr>
        </p:nvSpPr>
        <p:spPr>
          <a:xfrm>
            <a:off x="0" y="533400"/>
            <a:ext cx="9143999" cy="5638800"/>
          </a:xfrm>
        </p:spPr>
        <p:txBody>
          <a:bodyPr/>
          <a:lstStyle/>
          <a:p>
            <a:r>
              <a:rPr lang="en-US" sz="2400" dirty="0" smtClean="0"/>
              <a:t>In 2007, deaths of a large number of pet dogs and cats were ultimately traced to contamination of some brands of pet food. </a:t>
            </a:r>
          </a:p>
          <a:p>
            <a:r>
              <a:rPr lang="en-US" sz="2400" dirty="0" smtClean="0"/>
              <a:t>The manufacturer now claims that the food is safe, but before it can be released, it must be tested. </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r>
              <a:rPr lang="en-US" sz="2400" dirty="0" smtClean="0"/>
              <a:t>In an experiment to test whether the food is now safe for dogs to eat, what would be the treatments and what would be the response variable? </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362200"/>
            <a:ext cx="4394200" cy="3295650"/>
          </a:xfrm>
          <a:prstGeom prst="rect">
            <a:avLst/>
          </a:prstGeom>
        </p:spPr>
      </p:pic>
    </p:spTree>
    <p:extLst>
      <p:ext uri="{BB962C8B-B14F-4D97-AF65-F5344CB8AC3E}">
        <p14:creationId xmlns:p14="http://schemas.microsoft.com/office/powerpoint/2010/main" val="27414676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 calcmode="lin" valueType="num">
                                      <p:cBhvr additive="base">
                                        <p:cTn id="2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457200" y="152400"/>
            <a:ext cx="8229600" cy="1143000"/>
          </a:xfrm>
        </p:spPr>
        <p:txBody>
          <a:bodyPr/>
          <a:lstStyle/>
          <a:p>
            <a:r>
              <a:rPr lang="en-US" altLang="en-US" sz="3200"/>
              <a:t>The Four Principles of Experimental Design</a:t>
            </a:r>
          </a:p>
        </p:txBody>
      </p:sp>
      <p:sp>
        <p:nvSpPr>
          <p:cNvPr id="523267" name="Rectangle 3"/>
          <p:cNvSpPr>
            <a:spLocks noGrp="1" noChangeArrowheads="1"/>
          </p:cNvSpPr>
          <p:nvPr>
            <p:ph type="body" idx="1"/>
          </p:nvPr>
        </p:nvSpPr>
        <p:spPr>
          <a:xfrm>
            <a:off x="0" y="1447800"/>
            <a:ext cx="9144000" cy="5029200"/>
          </a:xfrm>
          <a:ln/>
        </p:spPr>
        <p:txBody>
          <a:bodyPr/>
          <a:lstStyle/>
          <a:p>
            <a:pPr marL="609600" indent="-609600">
              <a:lnSpc>
                <a:spcPct val="90000"/>
              </a:lnSpc>
              <a:buClr>
                <a:schemeClr val="hlink"/>
              </a:buClr>
              <a:buSzTx/>
              <a:buFontTx/>
              <a:buAutoNum type="arabicPeriod"/>
            </a:pPr>
            <a:r>
              <a:rPr lang="en-US" altLang="en-US" sz="2400" dirty="0">
                <a:solidFill>
                  <a:schemeClr val="hlink"/>
                </a:solidFill>
              </a:rPr>
              <a:t>Control</a:t>
            </a:r>
            <a:r>
              <a:rPr lang="en-US" altLang="en-US" sz="2400" dirty="0">
                <a:solidFill>
                  <a:srgbClr val="FF0000"/>
                </a:solidFill>
              </a:rPr>
              <a:t>:</a:t>
            </a:r>
          </a:p>
          <a:p>
            <a:pPr marL="990600" lvl="1" indent="-533400">
              <a:lnSpc>
                <a:spcPct val="90000"/>
              </a:lnSpc>
            </a:pPr>
            <a:r>
              <a:rPr lang="en-US" altLang="en-US" sz="2400" dirty="0"/>
              <a:t>We control sources of variation </a:t>
            </a:r>
            <a:r>
              <a:rPr lang="en-US" altLang="en-US" sz="2400" dirty="0" smtClean="0"/>
              <a:t>(other </a:t>
            </a:r>
            <a:r>
              <a:rPr lang="en-US" altLang="en-US" sz="2400" dirty="0"/>
              <a:t>than the factors we are </a:t>
            </a:r>
            <a:r>
              <a:rPr lang="en-US" altLang="en-US" sz="2400" dirty="0" smtClean="0"/>
              <a:t>testing) </a:t>
            </a:r>
            <a:r>
              <a:rPr lang="en-US" altLang="en-US" sz="2400" dirty="0"/>
              <a:t>by making conditions as similar as possible for all treatment groups</a:t>
            </a:r>
            <a:r>
              <a:rPr lang="en-US" altLang="en-US" sz="2400" dirty="0" smtClean="0"/>
              <a:t>.</a:t>
            </a:r>
            <a:endParaRPr lang="en-US" alt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771900"/>
            <a:ext cx="2619375" cy="28575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animEffect transition="in" filter="fade">
                                      <p:cBhvr>
                                        <p:cTn id="7" dur="1000"/>
                                        <p:tgtEl>
                                          <p:spTgt spid="523267">
                                            <p:txEl>
                                              <p:pRg st="0" end="0"/>
                                            </p:txEl>
                                          </p:spTgt>
                                        </p:tgtEl>
                                      </p:cBhvr>
                                    </p:animEffect>
                                    <p:anim calcmode="lin" valueType="num">
                                      <p:cBhvr>
                                        <p:cTn id="8" dur="1000" fill="hold"/>
                                        <p:tgtEl>
                                          <p:spTgt spid="523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3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3267">
                                            <p:txEl>
                                              <p:pRg st="1" end="1"/>
                                            </p:txEl>
                                          </p:spTgt>
                                        </p:tgtEl>
                                        <p:attrNameLst>
                                          <p:attrName>style.visibility</p:attrName>
                                        </p:attrNameLst>
                                      </p:cBhvr>
                                      <p:to>
                                        <p:strVal val="visible"/>
                                      </p:to>
                                    </p:set>
                                    <p:animEffect transition="in" filter="fade">
                                      <p:cBhvr>
                                        <p:cTn id="14" dur="1000"/>
                                        <p:tgtEl>
                                          <p:spTgt spid="523267">
                                            <p:txEl>
                                              <p:pRg st="1" end="1"/>
                                            </p:txEl>
                                          </p:spTgt>
                                        </p:tgtEl>
                                      </p:cBhvr>
                                    </p:animEffect>
                                    <p:anim calcmode="lin" valueType="num">
                                      <p:cBhvr>
                                        <p:cTn id="15" dur="1000" fill="hold"/>
                                        <p:tgtEl>
                                          <p:spTgt spid="523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32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457200" y="152400"/>
            <a:ext cx="8229600" cy="1143000"/>
          </a:xfrm>
        </p:spPr>
        <p:txBody>
          <a:bodyPr/>
          <a:lstStyle/>
          <a:p>
            <a:r>
              <a:rPr lang="en-US" altLang="en-US" sz="3200"/>
              <a:t>The Four Principles of Experimental Design</a:t>
            </a:r>
          </a:p>
        </p:txBody>
      </p:sp>
      <p:sp>
        <p:nvSpPr>
          <p:cNvPr id="523267" name="Rectangle 3"/>
          <p:cNvSpPr>
            <a:spLocks noGrp="1" noChangeArrowheads="1"/>
          </p:cNvSpPr>
          <p:nvPr>
            <p:ph type="body" idx="1"/>
          </p:nvPr>
        </p:nvSpPr>
        <p:spPr>
          <a:xfrm>
            <a:off x="457200" y="1447800"/>
            <a:ext cx="8294688" cy="5029200"/>
          </a:xfrm>
          <a:ln/>
        </p:spPr>
        <p:txBody>
          <a:bodyPr/>
          <a:lstStyle/>
          <a:p>
            <a:pPr marL="0" indent="0">
              <a:lnSpc>
                <a:spcPct val="90000"/>
              </a:lnSpc>
              <a:buClr>
                <a:schemeClr val="hlink"/>
              </a:buClr>
              <a:buSzTx/>
              <a:buNone/>
            </a:pPr>
            <a:r>
              <a:rPr lang="en-US" altLang="en-US" sz="2400" dirty="0" smtClean="0">
                <a:solidFill>
                  <a:schemeClr val="hlink"/>
                </a:solidFill>
              </a:rPr>
              <a:t>2.    Randomize</a:t>
            </a:r>
            <a:r>
              <a:rPr lang="en-US" altLang="en-US" sz="2400" dirty="0">
                <a:solidFill>
                  <a:srgbClr val="FF0000"/>
                </a:solidFill>
              </a:rPr>
              <a:t>:</a:t>
            </a:r>
          </a:p>
          <a:p>
            <a:pPr marL="990600" lvl="1" indent="-533400">
              <a:lnSpc>
                <a:spcPct val="90000"/>
              </a:lnSpc>
              <a:buClr>
                <a:srgbClr val="FF6600"/>
              </a:buClr>
            </a:pPr>
            <a:r>
              <a:rPr lang="en-US" altLang="en-US" sz="2400" dirty="0">
                <a:solidFill>
                  <a:schemeClr val="hlink"/>
                </a:solidFill>
              </a:rPr>
              <a:t>Randomization</a:t>
            </a:r>
            <a:r>
              <a:rPr lang="en-US" altLang="en-US" sz="2400" dirty="0"/>
              <a:t> allows us to equalize the effects of unknown or uncontrollable sources of variation.</a:t>
            </a:r>
          </a:p>
          <a:p>
            <a:pPr marL="990600" lvl="1" indent="-533400">
              <a:lnSpc>
                <a:spcPct val="90000"/>
              </a:lnSpc>
            </a:pPr>
            <a:endParaRPr lang="en-US" altLang="en-US" sz="2400" dirty="0" smtClean="0"/>
          </a:p>
          <a:p>
            <a:pPr marL="990600" lvl="1" indent="-533400">
              <a:lnSpc>
                <a:spcPct val="90000"/>
              </a:lnSpc>
            </a:pPr>
            <a:r>
              <a:rPr lang="en-US" altLang="en-US" sz="2400" dirty="0" smtClean="0"/>
              <a:t>Without </a:t>
            </a:r>
            <a:r>
              <a:rPr lang="en-US" altLang="en-US" sz="2400" dirty="0"/>
              <a:t>randomization, you do not have a valid </a:t>
            </a:r>
            <a:r>
              <a:rPr lang="en-US" altLang="en-US" sz="2400" dirty="0" smtClean="0"/>
              <a:t>experiment.</a:t>
            </a:r>
          </a:p>
          <a:p>
            <a:pPr marL="990600" lvl="1" indent="-533400">
              <a:lnSpc>
                <a:spcPct val="90000"/>
              </a:lnSpc>
            </a:pPr>
            <a:endParaRPr lang="en-US" altLang="en-US" sz="2400" dirty="0"/>
          </a:p>
          <a:p>
            <a:pPr marL="457200" lvl="1" indent="0">
              <a:lnSpc>
                <a:spcPct val="90000"/>
              </a:lnSpc>
              <a:buNone/>
            </a:pPr>
            <a:r>
              <a:rPr lang="en-US" altLang="en-US" sz="2400" b="1" i="1" dirty="0" smtClean="0"/>
              <a:t>“Control what you can, and randomize the rest.”</a:t>
            </a:r>
          </a:p>
        </p:txBody>
      </p:sp>
    </p:spTree>
    <p:extLst>
      <p:ext uri="{BB962C8B-B14F-4D97-AF65-F5344CB8AC3E}">
        <p14:creationId xmlns:p14="http://schemas.microsoft.com/office/powerpoint/2010/main" val="22304350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anim calcmode="lin" valueType="num">
                                      <p:cBhvr additive="base">
                                        <p:cTn id="7" dur="500" fill="hold"/>
                                        <p:tgtEl>
                                          <p:spTgt spid="523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3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3267">
                                            <p:txEl>
                                              <p:pRg st="1" end="1"/>
                                            </p:txEl>
                                          </p:spTgt>
                                        </p:tgtEl>
                                        <p:attrNameLst>
                                          <p:attrName>style.visibility</p:attrName>
                                        </p:attrNameLst>
                                      </p:cBhvr>
                                      <p:to>
                                        <p:strVal val="visible"/>
                                      </p:to>
                                    </p:set>
                                    <p:anim calcmode="lin" valueType="num">
                                      <p:cBhvr additive="base">
                                        <p:cTn id="13" dur="500" fill="hold"/>
                                        <p:tgtEl>
                                          <p:spTgt spid="523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3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3267">
                                            <p:txEl>
                                              <p:pRg st="3" end="3"/>
                                            </p:txEl>
                                          </p:spTgt>
                                        </p:tgtEl>
                                        <p:attrNameLst>
                                          <p:attrName>style.visibility</p:attrName>
                                        </p:attrNameLst>
                                      </p:cBhvr>
                                      <p:to>
                                        <p:strVal val="visible"/>
                                      </p:to>
                                    </p:set>
                                    <p:anim calcmode="lin" valueType="num">
                                      <p:cBhvr additive="base">
                                        <p:cTn id="19" dur="500" fill="hold"/>
                                        <p:tgtEl>
                                          <p:spTgt spid="5232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3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3267">
                                            <p:txEl>
                                              <p:pRg st="5" end="5"/>
                                            </p:txEl>
                                          </p:spTgt>
                                        </p:tgtEl>
                                        <p:attrNameLst>
                                          <p:attrName>style.visibility</p:attrName>
                                        </p:attrNameLst>
                                      </p:cBhvr>
                                      <p:to>
                                        <p:strVal val="visible"/>
                                      </p:to>
                                    </p:set>
                                    <p:anim calcmode="lin" valueType="num">
                                      <p:cBhvr additive="base">
                                        <p:cTn id="25" dur="500" fill="hold"/>
                                        <p:tgtEl>
                                          <p:spTgt spid="52326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3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0" y="-304800"/>
            <a:ext cx="9144000" cy="1143000"/>
          </a:xfrm>
        </p:spPr>
        <p:txBody>
          <a:bodyPr/>
          <a:lstStyle/>
          <a:p>
            <a:r>
              <a:rPr lang="en-US" altLang="en-US" sz="3000" dirty="0"/>
              <a:t>The Four Principles of Experimental Design (cont.)</a:t>
            </a:r>
          </a:p>
        </p:txBody>
      </p:sp>
      <p:sp>
        <p:nvSpPr>
          <p:cNvPr id="524291" name="Rectangle 3"/>
          <p:cNvSpPr>
            <a:spLocks noGrp="1" noChangeArrowheads="1"/>
          </p:cNvSpPr>
          <p:nvPr>
            <p:ph type="body" idx="1"/>
          </p:nvPr>
        </p:nvSpPr>
        <p:spPr>
          <a:xfrm>
            <a:off x="304800" y="1143000"/>
            <a:ext cx="8839200" cy="5486400"/>
          </a:xfrm>
          <a:ln/>
        </p:spPr>
        <p:txBody>
          <a:bodyPr/>
          <a:lstStyle/>
          <a:p>
            <a:pPr marL="609600" indent="-609600">
              <a:lnSpc>
                <a:spcPct val="90000"/>
              </a:lnSpc>
              <a:buClr>
                <a:schemeClr val="hlink"/>
              </a:buClr>
              <a:buSzTx/>
              <a:buFontTx/>
              <a:buAutoNum type="arabicPeriod" startAt="3"/>
            </a:pPr>
            <a:r>
              <a:rPr lang="en-US" altLang="en-US" dirty="0">
                <a:solidFill>
                  <a:schemeClr val="hlink"/>
                </a:solidFill>
              </a:rPr>
              <a:t>Replicate</a:t>
            </a:r>
            <a:r>
              <a:rPr lang="en-US" altLang="en-US" dirty="0">
                <a:solidFill>
                  <a:srgbClr val="FF0000"/>
                </a:solidFill>
              </a:rPr>
              <a:t>:</a:t>
            </a:r>
          </a:p>
          <a:p>
            <a:pPr marL="990600" lvl="1" indent="-533400">
              <a:lnSpc>
                <a:spcPct val="90000"/>
              </a:lnSpc>
              <a:buClr>
                <a:srgbClr val="FF6600"/>
              </a:buClr>
            </a:pPr>
            <a:r>
              <a:rPr lang="en-US" altLang="en-US" dirty="0"/>
              <a:t>Repeat the experiment, applying the treatments to a number of subjects. </a:t>
            </a:r>
            <a:endParaRPr lang="en-US" altLang="en-US" dirty="0" smtClean="0"/>
          </a:p>
          <a:p>
            <a:pPr marL="990600" lvl="1" indent="-533400">
              <a:lnSpc>
                <a:spcPct val="90000"/>
              </a:lnSpc>
              <a:buClr>
                <a:srgbClr val="FF6600"/>
              </a:buClr>
            </a:pPr>
            <a:r>
              <a:rPr lang="en-US" altLang="en-US" dirty="0" smtClean="0"/>
              <a:t>You must asses the variation of the experiment.</a:t>
            </a:r>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4236" y="3745523"/>
            <a:ext cx="2115528" cy="275492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Effect transition="in" filter="fade">
                                      <p:cBhvr>
                                        <p:cTn id="7" dur="1000"/>
                                        <p:tgtEl>
                                          <p:spTgt spid="524291">
                                            <p:txEl>
                                              <p:pRg st="0" end="0"/>
                                            </p:txEl>
                                          </p:spTgt>
                                        </p:tgtEl>
                                      </p:cBhvr>
                                    </p:animEffect>
                                    <p:anim calcmode="lin" valueType="num">
                                      <p:cBhvr>
                                        <p:cTn id="8" dur="1000" fill="hold"/>
                                        <p:tgtEl>
                                          <p:spTgt spid="524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4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4291">
                                            <p:txEl>
                                              <p:pRg st="1" end="1"/>
                                            </p:txEl>
                                          </p:spTgt>
                                        </p:tgtEl>
                                        <p:attrNameLst>
                                          <p:attrName>style.visibility</p:attrName>
                                        </p:attrNameLst>
                                      </p:cBhvr>
                                      <p:to>
                                        <p:strVal val="visible"/>
                                      </p:to>
                                    </p:set>
                                    <p:animEffect transition="in" filter="fade">
                                      <p:cBhvr>
                                        <p:cTn id="14" dur="1000"/>
                                        <p:tgtEl>
                                          <p:spTgt spid="524291">
                                            <p:txEl>
                                              <p:pRg st="1" end="1"/>
                                            </p:txEl>
                                          </p:spTgt>
                                        </p:tgtEl>
                                      </p:cBhvr>
                                    </p:animEffect>
                                    <p:anim calcmode="lin" valueType="num">
                                      <p:cBhvr>
                                        <p:cTn id="15" dur="1000" fill="hold"/>
                                        <p:tgtEl>
                                          <p:spTgt spid="524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4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4291">
                                            <p:txEl>
                                              <p:pRg st="2" end="2"/>
                                            </p:txEl>
                                          </p:spTgt>
                                        </p:tgtEl>
                                        <p:attrNameLst>
                                          <p:attrName>style.visibility</p:attrName>
                                        </p:attrNameLst>
                                      </p:cBhvr>
                                      <p:to>
                                        <p:strVal val="visible"/>
                                      </p:to>
                                    </p:set>
                                    <p:animEffect transition="in" filter="fade">
                                      <p:cBhvr>
                                        <p:cTn id="21" dur="1000"/>
                                        <p:tgtEl>
                                          <p:spTgt spid="524291">
                                            <p:txEl>
                                              <p:pRg st="2" end="2"/>
                                            </p:txEl>
                                          </p:spTgt>
                                        </p:tgtEl>
                                      </p:cBhvr>
                                    </p:animEffect>
                                    <p:anim calcmode="lin" valueType="num">
                                      <p:cBhvr>
                                        <p:cTn id="22" dur="1000" fill="hold"/>
                                        <p:tgtEl>
                                          <p:spTgt spid="524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24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0" y="152400"/>
            <a:ext cx="9144000" cy="685800"/>
          </a:xfrm>
        </p:spPr>
        <p:txBody>
          <a:bodyPr/>
          <a:lstStyle/>
          <a:p>
            <a:r>
              <a:rPr lang="en-US" altLang="en-US" sz="3000" dirty="0"/>
              <a:t>The Four Principles of Experimental Design (cont.)</a:t>
            </a:r>
          </a:p>
        </p:txBody>
      </p:sp>
      <p:sp>
        <p:nvSpPr>
          <p:cNvPr id="524291" name="Rectangle 3"/>
          <p:cNvSpPr>
            <a:spLocks noGrp="1" noChangeArrowheads="1"/>
          </p:cNvSpPr>
          <p:nvPr>
            <p:ph type="body" idx="1"/>
          </p:nvPr>
        </p:nvSpPr>
        <p:spPr>
          <a:xfrm>
            <a:off x="0" y="838200"/>
            <a:ext cx="9143999" cy="5791200"/>
          </a:xfrm>
          <a:ln/>
        </p:spPr>
        <p:txBody>
          <a:bodyPr/>
          <a:lstStyle/>
          <a:p>
            <a:pPr marL="609600" indent="-609600">
              <a:lnSpc>
                <a:spcPct val="90000"/>
              </a:lnSpc>
              <a:buClr>
                <a:schemeClr val="hlink"/>
              </a:buClr>
              <a:buSzTx/>
              <a:buFontTx/>
              <a:buAutoNum type="arabicPeriod" startAt="3"/>
            </a:pPr>
            <a:r>
              <a:rPr lang="en-US" altLang="en-US" sz="2400" dirty="0">
                <a:solidFill>
                  <a:schemeClr val="hlink"/>
                </a:solidFill>
              </a:rPr>
              <a:t>Replicate</a:t>
            </a:r>
            <a:r>
              <a:rPr lang="en-US" altLang="en-US" sz="2400" dirty="0">
                <a:solidFill>
                  <a:srgbClr val="FF0000"/>
                </a:solidFill>
              </a:rPr>
              <a:t>:</a:t>
            </a:r>
          </a:p>
          <a:p>
            <a:pPr marL="990600" lvl="1" indent="-533400">
              <a:lnSpc>
                <a:spcPct val="90000"/>
              </a:lnSpc>
              <a:buClr>
                <a:srgbClr val="FF6600"/>
              </a:buClr>
            </a:pPr>
            <a:r>
              <a:rPr lang="en-US" altLang="en-US" sz="2400" dirty="0" smtClean="0"/>
              <a:t>When </a:t>
            </a:r>
            <a:r>
              <a:rPr lang="en-US" altLang="en-US" sz="2400" dirty="0"/>
              <a:t>the experimental group is not a representative sample of the population of interest, we might want to replicate an entire experiment for different groups, in different situations, etc. </a:t>
            </a:r>
          </a:p>
          <a:p>
            <a:pPr marL="990600" lvl="1" indent="-533400">
              <a:lnSpc>
                <a:spcPct val="90000"/>
              </a:lnSpc>
              <a:buClr>
                <a:srgbClr val="FF6600"/>
              </a:buClr>
            </a:pPr>
            <a:r>
              <a:rPr lang="en-US" altLang="en-US" sz="2400" dirty="0" smtClean="0"/>
              <a:t>Replication </a:t>
            </a:r>
            <a:r>
              <a:rPr lang="en-US" altLang="en-US" sz="2400" dirty="0"/>
              <a:t>of an entire experiment with the controlled sources of variation at different levels is an essential step in science.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433954"/>
            <a:ext cx="3429000" cy="3317558"/>
          </a:xfrm>
          <a:prstGeom prst="rect">
            <a:avLst/>
          </a:prstGeom>
        </p:spPr>
      </p:pic>
    </p:spTree>
    <p:extLst>
      <p:ext uri="{BB962C8B-B14F-4D97-AF65-F5344CB8AC3E}">
        <p14:creationId xmlns:p14="http://schemas.microsoft.com/office/powerpoint/2010/main" val="35598840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 calcmode="lin" valueType="num">
                                      <p:cBhvr additive="base">
                                        <p:cTn id="7" dur="500" fill="hold"/>
                                        <p:tgtEl>
                                          <p:spTgt spid="524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4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4291">
                                            <p:txEl>
                                              <p:pRg st="1" end="1"/>
                                            </p:txEl>
                                          </p:spTgt>
                                        </p:tgtEl>
                                        <p:attrNameLst>
                                          <p:attrName>style.visibility</p:attrName>
                                        </p:attrNameLst>
                                      </p:cBhvr>
                                      <p:to>
                                        <p:strVal val="visible"/>
                                      </p:to>
                                    </p:set>
                                    <p:anim calcmode="lin" valueType="num">
                                      <p:cBhvr additive="base">
                                        <p:cTn id="13" dur="500" fill="hold"/>
                                        <p:tgtEl>
                                          <p:spTgt spid="524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4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4291">
                                            <p:txEl>
                                              <p:pRg st="2" end="2"/>
                                            </p:txEl>
                                          </p:spTgt>
                                        </p:tgtEl>
                                        <p:attrNameLst>
                                          <p:attrName>style.visibility</p:attrName>
                                        </p:attrNameLst>
                                      </p:cBhvr>
                                      <p:to>
                                        <p:strVal val="visible"/>
                                      </p:to>
                                    </p:set>
                                    <p:anim calcmode="lin" valueType="num">
                                      <p:cBhvr additive="base">
                                        <p:cTn id="19" dur="500" fill="hold"/>
                                        <p:tgtEl>
                                          <p:spTgt spid="524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4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0" y="-228600"/>
            <a:ext cx="9144000" cy="1143000"/>
          </a:xfrm>
        </p:spPr>
        <p:txBody>
          <a:bodyPr/>
          <a:lstStyle/>
          <a:p>
            <a:r>
              <a:rPr lang="en-US" altLang="en-US" sz="3000" dirty="0"/>
              <a:t>The Four Principles of Experimental Design (cont.)</a:t>
            </a:r>
          </a:p>
        </p:txBody>
      </p:sp>
      <p:sp>
        <p:nvSpPr>
          <p:cNvPr id="525315" name="Rectangle 3"/>
          <p:cNvSpPr>
            <a:spLocks noGrp="1" noChangeArrowheads="1"/>
          </p:cNvSpPr>
          <p:nvPr>
            <p:ph type="body" idx="1"/>
          </p:nvPr>
        </p:nvSpPr>
        <p:spPr>
          <a:xfrm>
            <a:off x="0" y="914400"/>
            <a:ext cx="9143999" cy="5638800"/>
          </a:xfrm>
          <a:ln/>
        </p:spPr>
        <p:txBody>
          <a:bodyPr/>
          <a:lstStyle/>
          <a:p>
            <a:pPr marL="609600" indent="-609600">
              <a:lnSpc>
                <a:spcPct val="90000"/>
              </a:lnSpc>
              <a:buClr>
                <a:schemeClr val="hlink"/>
              </a:buClr>
              <a:buSzTx/>
              <a:buFontTx/>
              <a:buAutoNum type="arabicPeriod" startAt="4"/>
            </a:pPr>
            <a:r>
              <a:rPr lang="en-US" altLang="en-US" sz="2600" dirty="0">
                <a:solidFill>
                  <a:schemeClr val="hlink"/>
                </a:solidFill>
              </a:rPr>
              <a:t>Block</a:t>
            </a:r>
            <a:r>
              <a:rPr lang="en-US" altLang="en-US" sz="2600" dirty="0">
                <a:solidFill>
                  <a:srgbClr val="FF0000"/>
                </a:solidFill>
              </a:rPr>
              <a:t>:</a:t>
            </a:r>
          </a:p>
          <a:p>
            <a:pPr marL="990600" lvl="1" indent="-533400">
              <a:lnSpc>
                <a:spcPct val="90000"/>
              </a:lnSpc>
              <a:buClr>
                <a:srgbClr val="FF6600"/>
              </a:buClr>
            </a:pPr>
            <a:endParaRPr lang="en-US" altLang="en-US" sz="2600" dirty="0"/>
          </a:p>
          <a:p>
            <a:pPr marL="990600" lvl="1" indent="-533400">
              <a:lnSpc>
                <a:spcPct val="90000"/>
              </a:lnSpc>
              <a:buClr>
                <a:srgbClr val="FF6600"/>
              </a:buClr>
            </a:pPr>
            <a:r>
              <a:rPr lang="en-US" altLang="en-US" sz="2600" dirty="0"/>
              <a:t>If we group similar individuals together and then randomize within each of these </a:t>
            </a:r>
            <a:r>
              <a:rPr lang="en-US" altLang="en-US" sz="2600" dirty="0">
                <a:solidFill>
                  <a:schemeClr val="hlink"/>
                </a:solidFill>
              </a:rPr>
              <a:t>blocks</a:t>
            </a:r>
            <a:r>
              <a:rPr lang="en-US" altLang="en-US" sz="2600" dirty="0"/>
              <a:t>, we can remove much of the variability due to the difference among the blocks.</a:t>
            </a:r>
          </a:p>
          <a:p>
            <a:pPr marL="990600" lvl="1" indent="-533400">
              <a:lnSpc>
                <a:spcPct val="90000"/>
              </a:lnSpc>
              <a:buClr>
                <a:srgbClr val="FF6600"/>
              </a:buClr>
            </a:pPr>
            <a:endParaRPr lang="en-US" altLang="en-US" sz="2600" dirty="0" smtClean="0"/>
          </a:p>
          <a:p>
            <a:pPr marL="609600" indent="-609600">
              <a:lnSpc>
                <a:spcPct val="90000"/>
              </a:lnSpc>
            </a:pPr>
            <a:endParaRPr lang="en-US" altLang="en-US" sz="2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5315">
                                            <p:txEl>
                                              <p:pRg st="0" end="0"/>
                                            </p:txEl>
                                          </p:spTgt>
                                        </p:tgtEl>
                                        <p:attrNameLst>
                                          <p:attrName>style.visibility</p:attrName>
                                        </p:attrNameLst>
                                      </p:cBhvr>
                                      <p:to>
                                        <p:strVal val="visible"/>
                                      </p:to>
                                    </p:set>
                                    <p:animEffect transition="in" filter="barn(inVertical)">
                                      <p:cBhvr>
                                        <p:cTn id="7" dur="500"/>
                                        <p:tgtEl>
                                          <p:spTgt spid="525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5315">
                                            <p:txEl>
                                              <p:pRg st="2" end="2"/>
                                            </p:txEl>
                                          </p:spTgt>
                                        </p:tgtEl>
                                        <p:attrNameLst>
                                          <p:attrName>style.visibility</p:attrName>
                                        </p:attrNameLst>
                                      </p:cBhvr>
                                      <p:to>
                                        <p:strVal val="visible"/>
                                      </p:to>
                                    </p:set>
                                    <p:animEffect transition="in" filter="barn(inVertical)">
                                      <p:cBhvr>
                                        <p:cTn id="12" dur="500"/>
                                        <p:tgtEl>
                                          <p:spTgt spid="525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382587"/>
          </a:xfrm>
        </p:spPr>
        <p:txBody>
          <a:bodyPr/>
          <a:lstStyle/>
          <a:p>
            <a:r>
              <a:rPr lang="en-US" dirty="0" smtClean="0"/>
              <a:t>Question:</a:t>
            </a:r>
            <a:endParaRPr lang="en-US" dirty="0"/>
          </a:p>
        </p:txBody>
      </p:sp>
      <p:sp>
        <p:nvSpPr>
          <p:cNvPr id="3" name="Content Placeholder 2"/>
          <p:cNvSpPr>
            <a:spLocks noGrp="1"/>
          </p:cNvSpPr>
          <p:nvPr>
            <p:ph idx="1"/>
          </p:nvPr>
        </p:nvSpPr>
        <p:spPr>
          <a:xfrm>
            <a:off x="0" y="533400"/>
            <a:ext cx="9143999" cy="5638800"/>
          </a:xfrm>
        </p:spPr>
        <p:txBody>
          <a:bodyPr/>
          <a:lstStyle/>
          <a:p>
            <a:r>
              <a:rPr lang="en-US" sz="2400" dirty="0" smtClean="0"/>
              <a:t>We’re planning an experiment to see whether the new pet food is safe for dogs to eat. We’ll feed some animals the new food and others a food known to be safe, comparing their health over a period of time. </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pPr marL="0" indent="0">
              <a:buNone/>
            </a:pPr>
            <a:r>
              <a:rPr lang="en-US" sz="2400" dirty="0" smtClean="0"/>
              <a:t>In this experiment, how will you implement the principles of control, randomization, and replication?</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923" y="2294792"/>
            <a:ext cx="4763477" cy="3572608"/>
          </a:xfrm>
          <a:prstGeom prst="rect">
            <a:avLst/>
          </a:prstGeom>
        </p:spPr>
      </p:pic>
    </p:spTree>
    <p:extLst>
      <p:ext uri="{BB962C8B-B14F-4D97-AF65-F5344CB8AC3E}">
        <p14:creationId xmlns:p14="http://schemas.microsoft.com/office/powerpoint/2010/main" val="293097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FRAPPY 2010 #1</a:t>
            </a:r>
          </a:p>
          <a:p>
            <a:r>
              <a:rPr lang="en-US" dirty="0" smtClean="0"/>
              <a:t>Read Chapter 12</a:t>
            </a:r>
          </a:p>
          <a:p>
            <a:r>
              <a:rPr lang="en-US" dirty="0" smtClean="0"/>
              <a:t>Complete the Chapter 12 Guided Reading</a:t>
            </a:r>
          </a:p>
          <a:p>
            <a:endParaRPr lang="en-US" dirty="0"/>
          </a:p>
        </p:txBody>
      </p:sp>
    </p:spTree>
    <p:extLst>
      <p:ext uri="{BB962C8B-B14F-4D97-AF65-F5344CB8AC3E}">
        <p14:creationId xmlns:p14="http://schemas.microsoft.com/office/powerpoint/2010/main" val="250575471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en-US" altLang="en-US"/>
              <a:t>Diagrams of Experiments</a:t>
            </a:r>
          </a:p>
        </p:txBody>
      </p:sp>
      <p:sp>
        <p:nvSpPr>
          <p:cNvPr id="526339" name="Rectangle 3"/>
          <p:cNvSpPr>
            <a:spLocks noGrp="1" noChangeArrowheads="1"/>
          </p:cNvSpPr>
          <p:nvPr>
            <p:ph type="body" idx="1"/>
          </p:nvPr>
        </p:nvSpPr>
        <p:spPr>
          <a:xfrm>
            <a:off x="0" y="1600200"/>
            <a:ext cx="9143999" cy="4572000"/>
          </a:xfrm>
          <a:ln/>
        </p:spPr>
        <p:txBody>
          <a:bodyPr/>
          <a:lstStyle/>
          <a:p>
            <a:pPr marL="342900" indent="-342900"/>
            <a:r>
              <a:rPr lang="en-US" altLang="en-US" sz="2400" dirty="0"/>
              <a:t>It’s often helpful to diagram the procedure of an experiment</a:t>
            </a:r>
            <a:r>
              <a:rPr lang="en-US" altLang="en-US" sz="2400" dirty="0" smtClean="0"/>
              <a:t>.</a:t>
            </a:r>
          </a:p>
          <a:p>
            <a:pPr marL="342900" indent="-342900"/>
            <a:endParaRPr lang="en-US" altLang="en-US" sz="2400" dirty="0"/>
          </a:p>
          <a:p>
            <a:pPr marL="342900" indent="-342900"/>
            <a:endParaRPr lang="en-US" altLang="en-US" sz="2400" dirty="0" smtClean="0"/>
          </a:p>
          <a:p>
            <a:pPr marL="342900" indent="-342900"/>
            <a:endParaRPr lang="en-US" altLang="en-US" sz="2400" dirty="0"/>
          </a:p>
          <a:p>
            <a:pPr marL="342900" indent="-342900"/>
            <a:endParaRPr lang="en-US" altLang="en-US" sz="2400" dirty="0"/>
          </a:p>
          <a:p>
            <a:pPr marL="342900" indent="-342900"/>
            <a:endParaRPr lang="en-US" altLang="en-US" sz="2400" dirty="0" smtClean="0"/>
          </a:p>
          <a:p>
            <a:pPr marL="342900" indent="-342900"/>
            <a:endParaRPr lang="en-US" altLang="en-US" sz="2400" dirty="0"/>
          </a:p>
          <a:p>
            <a:pPr marL="342900" indent="-342900"/>
            <a:r>
              <a:rPr lang="en-US" altLang="en-US" sz="2400" dirty="0" smtClean="0"/>
              <a:t>The diagram </a:t>
            </a:r>
            <a:r>
              <a:rPr lang="en-US" altLang="en-US" sz="2400" dirty="0"/>
              <a:t>emphasizes the random </a:t>
            </a:r>
            <a:r>
              <a:rPr lang="en-US" altLang="en-US" sz="2400" dirty="0" smtClean="0"/>
              <a:t>distribution </a:t>
            </a:r>
            <a:r>
              <a:rPr lang="en-US" altLang="en-US" sz="2400" dirty="0"/>
              <a:t>of subjects to treatment groups, the separate treatments applied to these groups, and the ultimate comparison of </a:t>
            </a:r>
            <a:r>
              <a:rPr lang="en-US" altLang="en-US" sz="2400" dirty="0" smtClean="0"/>
              <a:t>results.</a:t>
            </a:r>
          </a:p>
          <a:p>
            <a:pPr marL="342900" indent="-342900"/>
            <a:r>
              <a:rPr lang="en-US" altLang="en-US" sz="2400" dirty="0" smtClean="0"/>
              <a:t>A good way to start comparing results for the treatment groups is with boxplots.</a:t>
            </a:r>
            <a:endParaRPr lang="en-US" altLang="en-US" sz="2400" dirty="0"/>
          </a:p>
        </p:txBody>
      </p:sp>
      <p:pic>
        <p:nvPicPr>
          <p:cNvPr id="526340" name="Picture 4" descr="p2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09800"/>
            <a:ext cx="6934200" cy="2071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Effect transition="in" filter="fade">
                                      <p:cBhvr>
                                        <p:cTn id="7" dur="1000"/>
                                        <p:tgtEl>
                                          <p:spTgt spid="526339">
                                            <p:txEl>
                                              <p:pRg st="0" end="0"/>
                                            </p:txEl>
                                          </p:spTgt>
                                        </p:tgtEl>
                                      </p:cBhvr>
                                    </p:animEffect>
                                    <p:anim calcmode="lin" valueType="num">
                                      <p:cBhvr>
                                        <p:cTn id="8" dur="1000" fill="hold"/>
                                        <p:tgtEl>
                                          <p:spTgt spid="526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6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26340"/>
                                        </p:tgtEl>
                                        <p:attrNameLst>
                                          <p:attrName>style.visibility</p:attrName>
                                        </p:attrNameLst>
                                      </p:cBhvr>
                                      <p:to>
                                        <p:strVal val="visible"/>
                                      </p:to>
                                    </p:set>
                                    <p:animEffect transition="in" filter="barn(inVertical)">
                                      <p:cBhvr>
                                        <p:cTn id="14" dur="500"/>
                                        <p:tgtEl>
                                          <p:spTgt spid="52634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26339">
                                            <p:txEl>
                                              <p:pRg st="7" end="7"/>
                                            </p:txEl>
                                          </p:spTgt>
                                        </p:tgtEl>
                                        <p:attrNameLst>
                                          <p:attrName>style.visibility</p:attrName>
                                        </p:attrNameLst>
                                      </p:cBhvr>
                                      <p:to>
                                        <p:strVal val="visible"/>
                                      </p:to>
                                    </p:set>
                                    <p:animEffect transition="in" filter="fade">
                                      <p:cBhvr>
                                        <p:cTn id="19" dur="1000"/>
                                        <p:tgtEl>
                                          <p:spTgt spid="526339">
                                            <p:txEl>
                                              <p:pRg st="7" end="7"/>
                                            </p:txEl>
                                          </p:spTgt>
                                        </p:tgtEl>
                                      </p:cBhvr>
                                    </p:animEffect>
                                    <p:anim calcmode="lin" valueType="num">
                                      <p:cBhvr>
                                        <p:cTn id="20" dur="1000" fill="hold"/>
                                        <p:tgtEl>
                                          <p:spTgt spid="526339">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5263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26339">
                                            <p:txEl>
                                              <p:pRg st="8" end="8"/>
                                            </p:txEl>
                                          </p:spTgt>
                                        </p:tgtEl>
                                        <p:attrNameLst>
                                          <p:attrName>style.visibility</p:attrName>
                                        </p:attrNameLst>
                                      </p:cBhvr>
                                      <p:to>
                                        <p:strVal val="visible"/>
                                      </p:to>
                                    </p:set>
                                    <p:animEffect transition="in" filter="fade">
                                      <p:cBhvr>
                                        <p:cTn id="26" dur="1000"/>
                                        <p:tgtEl>
                                          <p:spTgt spid="526339">
                                            <p:txEl>
                                              <p:pRg st="8" end="8"/>
                                            </p:txEl>
                                          </p:spTgt>
                                        </p:tgtEl>
                                      </p:cBhvr>
                                    </p:animEffect>
                                    <p:anim calcmode="lin" valueType="num">
                                      <p:cBhvr>
                                        <p:cTn id="27" dur="1000" fill="hold"/>
                                        <p:tgtEl>
                                          <p:spTgt spid="526339">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52633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533400" y="303213"/>
            <a:ext cx="8305800" cy="306387"/>
          </a:xfrm>
        </p:spPr>
        <p:txBody>
          <a:bodyPr/>
          <a:lstStyle/>
          <a:p>
            <a:r>
              <a:rPr lang="en-US" altLang="en-US" dirty="0"/>
              <a:t>Observational Studies</a:t>
            </a:r>
          </a:p>
        </p:txBody>
      </p:sp>
      <p:sp>
        <p:nvSpPr>
          <p:cNvPr id="517123" name="Rectangle 3"/>
          <p:cNvSpPr>
            <a:spLocks noGrp="1" noChangeArrowheads="1"/>
          </p:cNvSpPr>
          <p:nvPr>
            <p:ph type="body" idx="1"/>
          </p:nvPr>
        </p:nvSpPr>
        <p:spPr>
          <a:xfrm>
            <a:off x="0" y="609600"/>
            <a:ext cx="9143999" cy="5562600"/>
          </a:xfrm>
          <a:ln/>
        </p:spPr>
        <p:txBody>
          <a:bodyPr/>
          <a:lstStyle/>
          <a:p>
            <a:pPr marL="342900" indent="-342900"/>
            <a:r>
              <a:rPr lang="en-US" altLang="en-US" dirty="0"/>
              <a:t>In an </a:t>
            </a:r>
            <a:r>
              <a:rPr lang="en-US" altLang="en-US" dirty="0">
                <a:solidFill>
                  <a:schemeClr val="hlink"/>
                </a:solidFill>
              </a:rPr>
              <a:t>observational study</a:t>
            </a:r>
            <a:r>
              <a:rPr lang="en-US" altLang="en-US" dirty="0"/>
              <a:t>, researchers don’t </a:t>
            </a:r>
            <a:r>
              <a:rPr lang="en-US" altLang="en-US" i="1" dirty="0"/>
              <a:t>assign</a:t>
            </a:r>
            <a:r>
              <a:rPr lang="en-US" altLang="en-US" dirty="0"/>
              <a:t> choices; they simply observe them</a:t>
            </a:r>
            <a:r>
              <a:rPr lang="en-US" altLang="en-US" dirty="0" smtClean="0"/>
              <a:t>.</a:t>
            </a:r>
          </a:p>
          <a:p>
            <a:pPr marL="342900" indent="-342900"/>
            <a:endParaRPr lang="en-US" altLang="en-US" dirty="0" smtClean="0"/>
          </a:p>
          <a:p>
            <a:pPr marL="342900" indent="-342900"/>
            <a:endParaRPr lang="en-US" altLang="en-US" dirty="0" smtClean="0"/>
          </a:p>
          <a:p>
            <a:pPr marL="342900" indent="-342900"/>
            <a:endParaRPr lang="en-US" altLang="en-US" sz="2400" dirty="0"/>
          </a:p>
          <a:p>
            <a:pPr marL="342900" indent="-342900"/>
            <a:endParaRPr lang="en-US" altLang="en-US" dirty="0" smtClean="0"/>
          </a:p>
          <a:p>
            <a:pPr marL="342900" indent="-342900"/>
            <a:endParaRPr lang="en-US" altLang="en-US" dirty="0" smtClean="0"/>
          </a:p>
          <a:p>
            <a:pPr marL="342900" indent="-342900"/>
            <a:endParaRPr lang="en-US" altLang="en-US" dirty="0"/>
          </a:p>
          <a:p>
            <a:pPr marL="742950" lvl="1" indent="-285750"/>
            <a:r>
              <a:rPr lang="en-US" altLang="en-US" dirty="0"/>
              <a:t>The text’s example looked at the relationship between music education and grades</a:t>
            </a:r>
            <a:r>
              <a:rPr lang="en-US" altLang="en-US" dirty="0" smtClean="0"/>
              <a:t>.</a:t>
            </a:r>
          </a:p>
          <a:p>
            <a:pPr marL="742950" lvl="1" indent="-285750"/>
            <a:r>
              <a:rPr lang="en-US" altLang="en-US" dirty="0" smtClean="0"/>
              <a:t>Since </a:t>
            </a:r>
            <a:r>
              <a:rPr lang="en-US" altLang="en-US" dirty="0"/>
              <a:t>the researchers did not assign students to get music education and simply observed students “in the wild,” it was an observational study.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599438"/>
            <a:ext cx="4419600" cy="293166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animEffect transition="in" filter="circle(in)">
                                      <p:cBhvr>
                                        <p:cTn id="7" dur="2000"/>
                                        <p:tgtEl>
                                          <p:spTgt spid="517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17123">
                                            <p:txEl>
                                              <p:pRg st="7" end="7"/>
                                            </p:txEl>
                                          </p:spTgt>
                                        </p:tgtEl>
                                        <p:attrNameLst>
                                          <p:attrName>style.visibility</p:attrName>
                                        </p:attrNameLst>
                                      </p:cBhvr>
                                      <p:to>
                                        <p:strVal val="visible"/>
                                      </p:to>
                                    </p:set>
                                    <p:animEffect transition="in" filter="circle(in)">
                                      <p:cBhvr>
                                        <p:cTn id="19" dur="2000"/>
                                        <p:tgtEl>
                                          <p:spTgt spid="51712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17123">
                                            <p:txEl>
                                              <p:pRg st="8" end="8"/>
                                            </p:txEl>
                                          </p:spTgt>
                                        </p:tgtEl>
                                        <p:attrNameLst>
                                          <p:attrName>style.visibility</p:attrName>
                                        </p:attrNameLst>
                                      </p:cBhvr>
                                      <p:to>
                                        <p:strVal val="visible"/>
                                      </p:to>
                                    </p:set>
                                    <p:animEffect transition="in" filter="circle(in)">
                                      <p:cBhvr>
                                        <p:cTn id="24" dur="2000"/>
                                        <p:tgtEl>
                                          <p:spTgt spid="517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Designing an Experiment</a:t>
            </a:r>
            <a:endParaRPr lang="en-US" dirty="0"/>
          </a:p>
        </p:txBody>
      </p:sp>
    </p:spTree>
    <p:extLst>
      <p:ext uri="{BB962C8B-B14F-4D97-AF65-F5344CB8AC3E}">
        <p14:creationId xmlns:p14="http://schemas.microsoft.com/office/powerpoint/2010/main" val="159668473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err="1" smtClean="0"/>
              <a:t>Pg</a:t>
            </a:r>
            <a:r>
              <a:rPr lang="en-US" dirty="0" smtClean="0"/>
              <a:t> 264 – 266</a:t>
            </a:r>
          </a:p>
          <a:p>
            <a:r>
              <a:rPr lang="en-US" dirty="0" smtClean="0"/>
              <a:t>Multiple Choice Questions 1 - 15</a:t>
            </a:r>
            <a:endParaRPr lang="en-US" dirty="0"/>
          </a:p>
        </p:txBody>
      </p:sp>
    </p:spTree>
    <p:extLst>
      <p:ext uri="{BB962C8B-B14F-4D97-AF65-F5344CB8AC3E}">
        <p14:creationId xmlns:p14="http://schemas.microsoft.com/office/powerpoint/2010/main" val="160426923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457200" y="228600"/>
            <a:ext cx="8229600" cy="304800"/>
          </a:xfrm>
        </p:spPr>
        <p:txBody>
          <a:bodyPr/>
          <a:lstStyle/>
          <a:p>
            <a:r>
              <a:rPr lang="en-US" altLang="en-US" sz="3200" dirty="0"/>
              <a:t>Does the Difference Make a Difference?</a:t>
            </a:r>
          </a:p>
        </p:txBody>
      </p:sp>
      <p:sp>
        <p:nvSpPr>
          <p:cNvPr id="527363" name="Rectangle 3"/>
          <p:cNvSpPr>
            <a:spLocks noGrp="1" noChangeArrowheads="1"/>
          </p:cNvSpPr>
          <p:nvPr>
            <p:ph type="body" idx="1"/>
          </p:nvPr>
        </p:nvSpPr>
        <p:spPr>
          <a:xfrm>
            <a:off x="0" y="1219200"/>
            <a:ext cx="9143999" cy="4953000"/>
          </a:xfrm>
          <a:ln/>
        </p:spPr>
        <p:txBody>
          <a:bodyPr/>
          <a:lstStyle/>
          <a:p>
            <a:pPr marL="342900" indent="-342900"/>
            <a:r>
              <a:rPr lang="en-US" altLang="en-US" dirty="0" smtClean="0"/>
              <a:t>How </a:t>
            </a:r>
            <a:r>
              <a:rPr lang="en-US" altLang="en-US" dirty="0"/>
              <a:t>large do the differences need to be to say that there is a difference in the treatments</a:t>
            </a:r>
            <a:r>
              <a:rPr lang="en-US" altLang="en-US" dirty="0" smtClean="0"/>
              <a:t>?</a:t>
            </a:r>
          </a:p>
          <a:p>
            <a:pPr marL="342900" indent="-342900"/>
            <a:endParaRPr lang="en-US" altLang="en-US" dirty="0"/>
          </a:p>
          <a:p>
            <a:pPr marL="342900" indent="-342900"/>
            <a:r>
              <a:rPr lang="en-US" altLang="en-US" dirty="0"/>
              <a:t>Differences that are larger than we’d get just from the randomization alone are called </a:t>
            </a:r>
            <a:r>
              <a:rPr lang="en-US" altLang="en-US" dirty="0">
                <a:solidFill>
                  <a:schemeClr val="hlink"/>
                </a:solidFill>
              </a:rPr>
              <a:t>statistically significant</a:t>
            </a:r>
            <a:r>
              <a:rPr lang="en-US" altLang="en-US" dirty="0"/>
              <a:t>.</a:t>
            </a:r>
          </a:p>
          <a:p>
            <a:pPr marL="342900" indent="-342900"/>
            <a:endParaRPr lang="en-US" altLang="en-US" dirty="0" smtClean="0"/>
          </a:p>
          <a:p>
            <a:pPr marL="0" indent="0">
              <a:buNone/>
            </a:pPr>
            <a:endParaRPr lang="en-US" altLang="en-US" dirty="0" smtClean="0"/>
          </a:p>
          <a:p>
            <a:pPr marL="342900" indent="-342900"/>
            <a:r>
              <a:rPr lang="en-US" altLang="en-US" dirty="0"/>
              <a:t>A</a:t>
            </a:r>
            <a:r>
              <a:rPr lang="en-US" altLang="en-US" dirty="0" smtClean="0"/>
              <a:t> </a:t>
            </a:r>
            <a:r>
              <a:rPr lang="en-US" altLang="en-US" dirty="0"/>
              <a:t>difference is statistically significant if we don’t believe that it’s likely to have occurred only by chance.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7363">
                                            <p:txEl>
                                              <p:pRg st="0" end="0"/>
                                            </p:txEl>
                                          </p:spTgt>
                                        </p:tgtEl>
                                        <p:attrNameLst>
                                          <p:attrName>style.visibility</p:attrName>
                                        </p:attrNameLst>
                                      </p:cBhvr>
                                      <p:to>
                                        <p:strVal val="visible"/>
                                      </p:to>
                                    </p:set>
                                    <p:animEffect transition="in" filter="fade">
                                      <p:cBhvr>
                                        <p:cTn id="7" dur="1000"/>
                                        <p:tgtEl>
                                          <p:spTgt spid="527363">
                                            <p:txEl>
                                              <p:pRg st="0" end="0"/>
                                            </p:txEl>
                                          </p:spTgt>
                                        </p:tgtEl>
                                      </p:cBhvr>
                                    </p:animEffect>
                                    <p:anim calcmode="lin" valueType="num">
                                      <p:cBhvr>
                                        <p:cTn id="8" dur="1000" fill="hold"/>
                                        <p:tgtEl>
                                          <p:spTgt spid="527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7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7363">
                                            <p:txEl>
                                              <p:pRg st="2" end="2"/>
                                            </p:txEl>
                                          </p:spTgt>
                                        </p:tgtEl>
                                        <p:attrNameLst>
                                          <p:attrName>style.visibility</p:attrName>
                                        </p:attrNameLst>
                                      </p:cBhvr>
                                      <p:to>
                                        <p:strVal val="visible"/>
                                      </p:to>
                                    </p:set>
                                    <p:animEffect transition="in" filter="fade">
                                      <p:cBhvr>
                                        <p:cTn id="14" dur="1000"/>
                                        <p:tgtEl>
                                          <p:spTgt spid="527363">
                                            <p:txEl>
                                              <p:pRg st="2" end="2"/>
                                            </p:txEl>
                                          </p:spTgt>
                                        </p:tgtEl>
                                      </p:cBhvr>
                                    </p:animEffect>
                                    <p:anim calcmode="lin" valueType="num">
                                      <p:cBhvr>
                                        <p:cTn id="15" dur="1000" fill="hold"/>
                                        <p:tgtEl>
                                          <p:spTgt spid="52736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27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7363">
                                            <p:txEl>
                                              <p:pRg st="5" end="5"/>
                                            </p:txEl>
                                          </p:spTgt>
                                        </p:tgtEl>
                                        <p:attrNameLst>
                                          <p:attrName>style.visibility</p:attrName>
                                        </p:attrNameLst>
                                      </p:cBhvr>
                                      <p:to>
                                        <p:strVal val="visible"/>
                                      </p:to>
                                    </p:set>
                                    <p:animEffect transition="in" filter="fade">
                                      <p:cBhvr>
                                        <p:cTn id="21" dur="1000"/>
                                        <p:tgtEl>
                                          <p:spTgt spid="527363">
                                            <p:txEl>
                                              <p:pRg st="5" end="5"/>
                                            </p:txEl>
                                          </p:spTgt>
                                        </p:tgtEl>
                                      </p:cBhvr>
                                    </p:animEffect>
                                    <p:anim calcmode="lin" valueType="num">
                                      <p:cBhvr>
                                        <p:cTn id="22" dur="1000" fill="hold"/>
                                        <p:tgtEl>
                                          <p:spTgt spid="52736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273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3213"/>
            <a:ext cx="8686799" cy="992187"/>
          </a:xfrm>
        </p:spPr>
        <p:txBody>
          <a:bodyPr/>
          <a:lstStyle/>
          <a:p>
            <a:r>
              <a:rPr lang="en-US" sz="3200" dirty="0" smtClean="0"/>
              <a:t>Example: How will you decide if something is different enough to be statistically significant?</a:t>
            </a:r>
            <a:endParaRPr lang="en-US" sz="3200" dirty="0"/>
          </a:p>
        </p:txBody>
      </p:sp>
      <p:sp>
        <p:nvSpPr>
          <p:cNvPr id="3" name="Content Placeholder 2"/>
          <p:cNvSpPr>
            <a:spLocks noGrp="1"/>
          </p:cNvSpPr>
          <p:nvPr>
            <p:ph idx="1"/>
          </p:nvPr>
        </p:nvSpPr>
        <p:spPr>
          <a:xfrm>
            <a:off x="0" y="1295400"/>
            <a:ext cx="9143999" cy="4876800"/>
          </a:xfrm>
        </p:spPr>
        <p:txBody>
          <a:bodyPr/>
          <a:lstStyle/>
          <a:p>
            <a:r>
              <a:rPr lang="en-US" dirty="0" smtClean="0"/>
              <a:t>Think about deciding whether a coin is fair. </a:t>
            </a:r>
          </a:p>
          <a:p>
            <a:endParaRPr lang="en-US" dirty="0"/>
          </a:p>
          <a:p>
            <a:endParaRPr lang="en-US" dirty="0" smtClean="0"/>
          </a:p>
          <a:p>
            <a:endParaRPr lang="en-US" dirty="0"/>
          </a:p>
          <a:p>
            <a:pPr marL="0" indent="0">
              <a:buNone/>
            </a:pPr>
            <a:endParaRPr lang="en-US" dirty="0" smtClean="0"/>
          </a:p>
          <a:p>
            <a:pPr marL="0" indent="0">
              <a:buNone/>
            </a:pPr>
            <a:endParaRPr lang="en-US" sz="1400" dirty="0" smtClean="0"/>
          </a:p>
          <a:p>
            <a:r>
              <a:rPr lang="en-US" dirty="0" smtClean="0"/>
              <a:t>If we flip a fair coin 100 times, we expect, </a:t>
            </a:r>
            <a:r>
              <a:rPr lang="en-US" i="1" dirty="0" smtClean="0"/>
              <a:t>on average</a:t>
            </a:r>
            <a:r>
              <a:rPr lang="en-US" dirty="0" smtClean="0"/>
              <a:t>, to get 50 heads. </a:t>
            </a:r>
          </a:p>
          <a:p>
            <a:r>
              <a:rPr lang="en-US" dirty="0" smtClean="0"/>
              <a:t>If we get 54 heads out of 100, does that sound surprising?</a:t>
            </a:r>
          </a:p>
          <a:p>
            <a:r>
              <a:rPr lang="en-US" dirty="0" smtClean="0"/>
              <a:t>No. It is within the bounds of ordinary random fluctuation.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9349" y="2057400"/>
            <a:ext cx="1962150" cy="1962150"/>
          </a:xfrm>
          <a:prstGeom prst="rect">
            <a:avLst/>
          </a:prstGeom>
        </p:spPr>
      </p:pic>
    </p:spTree>
    <p:extLst>
      <p:ext uri="{BB962C8B-B14F-4D97-AF65-F5344CB8AC3E}">
        <p14:creationId xmlns:p14="http://schemas.microsoft.com/office/powerpoint/2010/main" val="7913461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3213"/>
            <a:ext cx="8686799" cy="992187"/>
          </a:xfrm>
        </p:spPr>
        <p:txBody>
          <a:bodyPr/>
          <a:lstStyle/>
          <a:p>
            <a:r>
              <a:rPr lang="en-US" sz="3200" dirty="0" smtClean="0"/>
              <a:t>Example: How will you decide if something is different enough to be statistically significant?</a:t>
            </a:r>
            <a:endParaRPr lang="en-US" sz="3200" dirty="0"/>
          </a:p>
        </p:txBody>
      </p:sp>
      <p:sp>
        <p:nvSpPr>
          <p:cNvPr id="3" name="Content Placeholder 2"/>
          <p:cNvSpPr>
            <a:spLocks noGrp="1"/>
          </p:cNvSpPr>
          <p:nvPr>
            <p:ph idx="1"/>
          </p:nvPr>
        </p:nvSpPr>
        <p:spPr>
          <a:xfrm>
            <a:off x="0" y="1295400"/>
            <a:ext cx="9143999" cy="4876800"/>
          </a:xfrm>
        </p:spPr>
        <p:txBody>
          <a:bodyPr/>
          <a:lstStyle/>
          <a:p>
            <a:r>
              <a:rPr lang="en-US" dirty="0" smtClean="0"/>
              <a:t>What about if we see 94 heads?</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That is clearly outside the bounds.</a:t>
            </a:r>
          </a:p>
          <a:p>
            <a:r>
              <a:rPr lang="en-US" dirty="0" smtClean="0"/>
              <a:t>We would be pretty sure that the coin flips were not random.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9348" y="2057399"/>
            <a:ext cx="2555651" cy="2555651"/>
          </a:xfrm>
          <a:prstGeom prst="rect">
            <a:avLst/>
          </a:prstGeom>
        </p:spPr>
      </p:pic>
    </p:spTree>
    <p:extLst>
      <p:ext uri="{BB962C8B-B14F-4D97-AF65-F5344CB8AC3E}">
        <p14:creationId xmlns:p14="http://schemas.microsoft.com/office/powerpoint/2010/main" val="42557115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3213"/>
            <a:ext cx="8686799" cy="992187"/>
          </a:xfrm>
        </p:spPr>
        <p:txBody>
          <a:bodyPr/>
          <a:lstStyle/>
          <a:p>
            <a:r>
              <a:rPr lang="en-US" sz="3200" dirty="0" smtClean="0"/>
              <a:t>Example: How will you decide if something is different enough to be statistically significant?</a:t>
            </a:r>
            <a:endParaRPr lang="en-US" sz="3200" dirty="0"/>
          </a:p>
        </p:txBody>
      </p:sp>
      <p:sp>
        <p:nvSpPr>
          <p:cNvPr id="3" name="Content Placeholder 2"/>
          <p:cNvSpPr>
            <a:spLocks noGrp="1"/>
          </p:cNvSpPr>
          <p:nvPr>
            <p:ph idx="1"/>
          </p:nvPr>
        </p:nvSpPr>
        <p:spPr>
          <a:xfrm>
            <a:off x="0" y="1295400"/>
            <a:ext cx="9143999" cy="4876800"/>
          </a:xfrm>
        </p:spPr>
        <p:txBody>
          <a:bodyPr/>
          <a:lstStyle/>
          <a:p>
            <a:r>
              <a:rPr lang="en-US" dirty="0" smtClean="0"/>
              <a:t>What about if we see 74 heads?</a:t>
            </a:r>
          </a:p>
          <a:p>
            <a:endParaRPr lang="en-US" dirty="0"/>
          </a:p>
          <a:p>
            <a:endParaRPr lang="en-US" dirty="0" smtClean="0"/>
          </a:p>
          <a:p>
            <a:endParaRPr lang="en-US" dirty="0"/>
          </a:p>
          <a:p>
            <a:endParaRPr lang="en-US" dirty="0" smtClean="0"/>
          </a:p>
          <a:p>
            <a:endParaRPr lang="en-US" dirty="0" smtClean="0"/>
          </a:p>
          <a:p>
            <a:endParaRPr lang="en-US" dirty="0"/>
          </a:p>
          <a:p>
            <a:r>
              <a:rPr lang="en-US" dirty="0" smtClean="0"/>
              <a:t>Is this far enough from 50-50 to make us suspicious?</a:t>
            </a:r>
          </a:p>
          <a:p>
            <a:r>
              <a:rPr lang="en-US" dirty="0" smtClean="0"/>
              <a:t>That is the sort of questions we need to ask from out experiment results.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9348" y="2057399"/>
            <a:ext cx="2555651" cy="2555651"/>
          </a:xfrm>
          <a:prstGeom prst="rect">
            <a:avLst/>
          </a:prstGeom>
        </p:spPr>
      </p:pic>
    </p:spTree>
    <p:extLst>
      <p:ext uri="{BB962C8B-B14F-4D97-AF65-F5344CB8AC3E}">
        <p14:creationId xmlns:p14="http://schemas.microsoft.com/office/powerpoint/2010/main" val="42664038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03213"/>
            <a:ext cx="8686799" cy="992187"/>
          </a:xfrm>
        </p:spPr>
        <p:txBody>
          <a:bodyPr/>
          <a:lstStyle/>
          <a:p>
            <a:r>
              <a:rPr lang="en-US" sz="3200" dirty="0" smtClean="0"/>
              <a:t>Example: How will you decide if something is different enough to be statistically significant?</a:t>
            </a:r>
            <a:endParaRPr lang="en-US" sz="3200" dirty="0"/>
          </a:p>
        </p:txBody>
      </p:sp>
      <p:sp>
        <p:nvSpPr>
          <p:cNvPr id="3" name="Content Placeholder 2"/>
          <p:cNvSpPr>
            <a:spLocks noGrp="1"/>
          </p:cNvSpPr>
          <p:nvPr>
            <p:ph idx="1"/>
          </p:nvPr>
        </p:nvSpPr>
        <p:spPr>
          <a:xfrm>
            <a:off x="0" y="1295400"/>
            <a:ext cx="9143999" cy="4876800"/>
          </a:xfrm>
        </p:spPr>
        <p:txBody>
          <a:bodyPr/>
          <a:lstStyle/>
          <a:p>
            <a:r>
              <a:rPr lang="en-US" dirty="0" smtClean="0"/>
              <a:t>We would say that 94 heads would be a statistically significant difference from 50, and 54 would not. </a:t>
            </a:r>
          </a:p>
          <a:p>
            <a:r>
              <a:rPr lang="en-US" dirty="0" smtClean="0"/>
              <a:t>Whether 74 is statistically significant will depend on the probability of this occurring and on our tolerance for believing that rare events can happen to us.</a:t>
            </a:r>
          </a:p>
          <a:p>
            <a:r>
              <a:rPr lang="en-US" dirty="0" smtClean="0"/>
              <a:t>This will be for later!</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271225"/>
            <a:ext cx="2555651" cy="2555651"/>
          </a:xfrm>
          <a:prstGeom prst="rect">
            <a:avLst/>
          </a:prstGeom>
        </p:spPr>
      </p:pic>
    </p:spTree>
    <p:extLst>
      <p:ext uri="{BB962C8B-B14F-4D97-AF65-F5344CB8AC3E}">
        <p14:creationId xmlns:p14="http://schemas.microsoft.com/office/powerpoint/2010/main" val="333489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lstStyle/>
          <a:p>
            <a:r>
              <a:rPr lang="en-US" dirty="0" smtClean="0"/>
              <a:t>Just Checking Questions</a:t>
            </a:r>
            <a:endParaRPr lang="en-US" dirty="0"/>
          </a:p>
        </p:txBody>
      </p:sp>
    </p:spTree>
    <p:extLst>
      <p:ext uri="{BB962C8B-B14F-4D97-AF65-F5344CB8AC3E}">
        <p14:creationId xmlns:p14="http://schemas.microsoft.com/office/powerpoint/2010/main" val="167902868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altLang="en-US" dirty="0"/>
              <a:t>Experiments </a:t>
            </a:r>
            <a:r>
              <a:rPr lang="en-US" altLang="en-US" dirty="0" smtClean="0"/>
              <a:t>vs. </a:t>
            </a:r>
            <a:r>
              <a:rPr lang="en-US" altLang="en-US" dirty="0"/>
              <a:t>Samples</a:t>
            </a:r>
          </a:p>
        </p:txBody>
      </p:sp>
      <p:sp>
        <p:nvSpPr>
          <p:cNvPr id="528387" name="Rectangle 3"/>
          <p:cNvSpPr>
            <a:spLocks noGrp="1" noChangeArrowheads="1"/>
          </p:cNvSpPr>
          <p:nvPr>
            <p:ph type="body" idx="1"/>
          </p:nvPr>
        </p:nvSpPr>
        <p:spPr>
          <a:xfrm>
            <a:off x="1" y="1600200"/>
            <a:ext cx="8839200" cy="4572000"/>
          </a:xfrm>
          <a:ln/>
        </p:spPr>
        <p:txBody>
          <a:bodyPr/>
          <a:lstStyle/>
          <a:p>
            <a:pPr marL="342900" indent="-342900">
              <a:lnSpc>
                <a:spcPct val="90000"/>
              </a:lnSpc>
            </a:pPr>
            <a:r>
              <a:rPr lang="en-US" altLang="en-US" dirty="0"/>
              <a:t>Both experiments and sample surveys use randomization to get unbiased data. </a:t>
            </a:r>
            <a:endParaRPr lang="en-US" altLang="en-US" dirty="0" smtClean="0"/>
          </a:p>
          <a:p>
            <a:pPr marL="342900" indent="-342900">
              <a:lnSpc>
                <a:spcPct val="90000"/>
              </a:lnSpc>
            </a:pPr>
            <a:endParaRPr lang="en-US" altLang="en-US" dirty="0"/>
          </a:p>
          <a:p>
            <a:pPr marL="342900" indent="-342900">
              <a:lnSpc>
                <a:spcPct val="90000"/>
              </a:lnSpc>
            </a:pPr>
            <a:r>
              <a:rPr lang="en-US" altLang="en-US" dirty="0"/>
              <a:t>But they do so in different ways and for different </a:t>
            </a:r>
            <a:r>
              <a:rPr lang="en-US" altLang="en-US" dirty="0" smtClean="0"/>
              <a:t>purposes</a:t>
            </a:r>
            <a:r>
              <a:rPr lang="en-US" altLang="en-US" dirty="0"/>
              <a:t>.</a:t>
            </a:r>
            <a:endParaRPr lang="en-US" altLang="en-US" dirty="0" smtClean="0"/>
          </a:p>
          <a:p>
            <a:pPr marL="342900" indent="-342900">
              <a:lnSpc>
                <a:spcPct val="90000"/>
              </a:lnSpc>
            </a:pPr>
            <a:endParaRPr lang="en-US" altLang="en-US" dirty="0" smtClean="0"/>
          </a:p>
          <a:p>
            <a:pPr marL="342900" indent="-342900">
              <a:lnSpc>
                <a:spcPct val="90000"/>
              </a:lnSpc>
            </a:pPr>
            <a:r>
              <a:rPr lang="en-US" altLang="en-US" u="sng" dirty="0" smtClean="0"/>
              <a:t>Think, Pair, Share:</a:t>
            </a:r>
          </a:p>
          <a:p>
            <a:pPr marL="342900" indent="-342900">
              <a:lnSpc>
                <a:spcPct val="90000"/>
              </a:lnSpc>
            </a:pPr>
            <a:r>
              <a:rPr lang="en-US" altLang="en-US" dirty="0" smtClean="0"/>
              <a:t>Discuss reasons on how the randomization differs. </a:t>
            </a:r>
          </a:p>
        </p:txBody>
      </p:sp>
    </p:spTree>
    <p:extLst>
      <p:ext uri="{BB962C8B-B14F-4D97-AF65-F5344CB8AC3E}">
        <p14:creationId xmlns:p14="http://schemas.microsoft.com/office/powerpoint/2010/main" val="15581287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animEffect transition="in" filter="fade">
                                      <p:cBhvr>
                                        <p:cTn id="7" dur="500"/>
                                        <p:tgtEl>
                                          <p:spTgt spid="528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8387">
                                            <p:txEl>
                                              <p:pRg st="2" end="2"/>
                                            </p:txEl>
                                          </p:spTgt>
                                        </p:tgtEl>
                                        <p:attrNameLst>
                                          <p:attrName>style.visibility</p:attrName>
                                        </p:attrNameLst>
                                      </p:cBhvr>
                                      <p:to>
                                        <p:strVal val="visible"/>
                                      </p:to>
                                    </p:set>
                                    <p:animEffect transition="in" filter="fade">
                                      <p:cBhvr>
                                        <p:cTn id="12" dur="500"/>
                                        <p:tgtEl>
                                          <p:spTgt spid="528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8387">
                                            <p:txEl>
                                              <p:pRg st="4" end="4"/>
                                            </p:txEl>
                                          </p:spTgt>
                                        </p:tgtEl>
                                        <p:attrNameLst>
                                          <p:attrName>style.visibility</p:attrName>
                                        </p:attrNameLst>
                                      </p:cBhvr>
                                      <p:to>
                                        <p:strVal val="visible"/>
                                      </p:to>
                                    </p:set>
                                    <p:animEffect transition="in" filter="fade">
                                      <p:cBhvr>
                                        <p:cTn id="17" dur="500"/>
                                        <p:tgtEl>
                                          <p:spTgt spid="528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8387">
                                            <p:txEl>
                                              <p:pRg st="5" end="5"/>
                                            </p:txEl>
                                          </p:spTgt>
                                        </p:tgtEl>
                                        <p:attrNameLst>
                                          <p:attrName>style.visibility</p:attrName>
                                        </p:attrNameLst>
                                      </p:cBhvr>
                                      <p:to>
                                        <p:strVal val="visible"/>
                                      </p:to>
                                    </p:set>
                                    <p:animEffect transition="in" filter="fade">
                                      <p:cBhvr>
                                        <p:cTn id="22" dur="500"/>
                                        <p:tgtEl>
                                          <p:spTgt spid="528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altLang="en-US" dirty="0"/>
              <a:t>Experiments </a:t>
            </a:r>
            <a:r>
              <a:rPr lang="en-US" altLang="en-US" dirty="0" smtClean="0"/>
              <a:t>vs. </a:t>
            </a:r>
            <a:r>
              <a:rPr lang="en-US" altLang="en-US" dirty="0"/>
              <a:t>Samples</a:t>
            </a:r>
          </a:p>
        </p:txBody>
      </p:sp>
      <p:sp>
        <p:nvSpPr>
          <p:cNvPr id="528387" name="Rectangle 3"/>
          <p:cNvSpPr>
            <a:spLocks noGrp="1" noChangeArrowheads="1"/>
          </p:cNvSpPr>
          <p:nvPr>
            <p:ph type="body" idx="1"/>
          </p:nvPr>
        </p:nvSpPr>
        <p:spPr>
          <a:ln/>
        </p:spPr>
        <p:txBody>
          <a:bodyPr/>
          <a:lstStyle/>
          <a:p>
            <a:pPr marL="742950" lvl="1" indent="-285750">
              <a:lnSpc>
                <a:spcPct val="90000"/>
              </a:lnSpc>
            </a:pPr>
            <a:r>
              <a:rPr lang="en-US" altLang="en-US" dirty="0" smtClean="0"/>
              <a:t>Sample </a:t>
            </a:r>
            <a:r>
              <a:rPr lang="en-US" altLang="en-US" dirty="0"/>
              <a:t>surveys try to estimate population parameters, so the sample needs to be as representative of the population as possible</a:t>
            </a:r>
            <a:r>
              <a:rPr lang="en-US" altLang="en-US" dirty="0" smtClean="0"/>
              <a:t>.</a:t>
            </a:r>
          </a:p>
          <a:p>
            <a:pPr marL="742950" lvl="1" indent="-285750">
              <a:lnSpc>
                <a:spcPct val="90000"/>
              </a:lnSpc>
            </a:pPr>
            <a:endParaRPr lang="en-US" altLang="en-US" dirty="0"/>
          </a:p>
          <a:p>
            <a:pPr marL="742950" lvl="1" indent="-285750">
              <a:lnSpc>
                <a:spcPct val="90000"/>
              </a:lnSpc>
            </a:pPr>
            <a:r>
              <a:rPr lang="en-US" altLang="en-US" dirty="0"/>
              <a:t>Experiments try to assess the effects of treatments, and experimental units are not always drawn randomly from a population.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animEffect transition="in" filter="fade">
                                      <p:cBhvr>
                                        <p:cTn id="7" dur="500"/>
                                        <p:tgtEl>
                                          <p:spTgt spid="528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8387">
                                            <p:txEl>
                                              <p:pRg st="2" end="2"/>
                                            </p:txEl>
                                          </p:spTgt>
                                        </p:tgtEl>
                                        <p:attrNameLst>
                                          <p:attrName>style.visibility</p:attrName>
                                        </p:attrNameLst>
                                      </p:cBhvr>
                                      <p:to>
                                        <p:strVal val="visible"/>
                                      </p:to>
                                    </p:set>
                                    <p:animEffect transition="in" filter="fade">
                                      <p:cBhvr>
                                        <p:cTn id="12" dur="500"/>
                                        <p:tgtEl>
                                          <p:spTgt spid="528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533400" y="303213"/>
            <a:ext cx="8305800" cy="306387"/>
          </a:xfrm>
        </p:spPr>
        <p:txBody>
          <a:bodyPr/>
          <a:lstStyle/>
          <a:p>
            <a:r>
              <a:rPr lang="en-US" altLang="en-US" dirty="0"/>
              <a:t>Observational Studies (cont.)</a:t>
            </a:r>
          </a:p>
        </p:txBody>
      </p:sp>
      <p:sp>
        <p:nvSpPr>
          <p:cNvPr id="518147" name="Rectangle 3"/>
          <p:cNvSpPr>
            <a:spLocks noGrp="1" noChangeArrowheads="1"/>
          </p:cNvSpPr>
          <p:nvPr>
            <p:ph type="body" idx="1"/>
          </p:nvPr>
        </p:nvSpPr>
        <p:spPr>
          <a:xfrm>
            <a:off x="0" y="457200"/>
            <a:ext cx="9143999" cy="5715000"/>
          </a:xfrm>
          <a:ln/>
        </p:spPr>
        <p:txBody>
          <a:bodyPr/>
          <a:lstStyle/>
          <a:p>
            <a:pPr marL="342900" indent="-342900"/>
            <a:r>
              <a:rPr lang="en-US" altLang="en-US" dirty="0"/>
              <a:t>Because researchers </a:t>
            </a:r>
            <a:r>
              <a:rPr lang="en-US" altLang="en-US" dirty="0" smtClean="0"/>
              <a:t>first identified </a:t>
            </a:r>
            <a:r>
              <a:rPr lang="en-US" altLang="en-US" dirty="0"/>
              <a:t>subjects who studied music and then collected data on their past grades, this was a </a:t>
            </a:r>
            <a:r>
              <a:rPr lang="en-US" altLang="en-US" dirty="0">
                <a:solidFill>
                  <a:schemeClr val="hlink"/>
                </a:solidFill>
              </a:rPr>
              <a:t>retrospective study</a:t>
            </a:r>
            <a:r>
              <a:rPr lang="en-US" altLang="en-US" dirty="0" smtClean="0"/>
              <a:t>.</a:t>
            </a:r>
          </a:p>
          <a:p>
            <a:pPr marL="342900" indent="-342900"/>
            <a:endParaRPr lang="en-US" altLang="en-US" dirty="0" smtClean="0"/>
          </a:p>
          <a:p>
            <a:pPr marL="342900" indent="-342900"/>
            <a:endParaRPr lang="en-US" altLang="en-US" dirty="0" smtClean="0"/>
          </a:p>
          <a:p>
            <a:pPr marL="342900" indent="-342900"/>
            <a:endParaRPr lang="en-US" altLang="en-US" dirty="0"/>
          </a:p>
          <a:p>
            <a:pPr marL="342900" indent="-342900"/>
            <a:endParaRPr lang="en-US" altLang="en-US" dirty="0" smtClean="0"/>
          </a:p>
          <a:p>
            <a:pPr marL="342900" indent="-342900"/>
            <a:endParaRPr lang="en-US" altLang="en-US" dirty="0" smtClean="0"/>
          </a:p>
          <a:p>
            <a:pPr marL="342900" indent="-342900"/>
            <a:endParaRPr lang="en-US" altLang="en-US" dirty="0"/>
          </a:p>
          <a:p>
            <a:pPr marL="342900" indent="-342900"/>
            <a:endParaRPr lang="en-US" altLang="en-US" dirty="0"/>
          </a:p>
          <a:p>
            <a:pPr marL="342900" indent="-342900"/>
            <a:r>
              <a:rPr lang="en-US" altLang="en-US" dirty="0" smtClean="0"/>
              <a:t>Had </a:t>
            </a:r>
            <a:r>
              <a:rPr lang="en-US" altLang="en-US" dirty="0"/>
              <a:t>the researchers identified subjects in advance and collected data as events unfolded, the study would have been a </a:t>
            </a:r>
            <a:r>
              <a:rPr lang="en-US" altLang="en-US" dirty="0">
                <a:solidFill>
                  <a:schemeClr val="hlink"/>
                </a:solidFill>
              </a:rPr>
              <a:t>prospective study</a:t>
            </a:r>
            <a:r>
              <a:rPr lang="en-US" altLang="en-US" dirty="0"/>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943100"/>
            <a:ext cx="4419600" cy="33147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8147">
                                            <p:txEl>
                                              <p:pRg st="0" end="0"/>
                                            </p:txEl>
                                          </p:spTgt>
                                        </p:tgtEl>
                                        <p:attrNameLst>
                                          <p:attrName>style.visibility</p:attrName>
                                        </p:attrNameLst>
                                      </p:cBhvr>
                                      <p:to>
                                        <p:strVal val="visible"/>
                                      </p:to>
                                    </p:set>
                                    <p:animEffect transition="in" filter="fade">
                                      <p:cBhvr>
                                        <p:cTn id="12" dur="1000"/>
                                        <p:tgtEl>
                                          <p:spTgt spid="518147">
                                            <p:txEl>
                                              <p:pRg st="0" end="0"/>
                                            </p:txEl>
                                          </p:spTgt>
                                        </p:tgtEl>
                                      </p:cBhvr>
                                    </p:animEffect>
                                    <p:anim calcmode="lin" valueType="num">
                                      <p:cBhvr>
                                        <p:cTn id="13" dur="1000" fill="hold"/>
                                        <p:tgtEl>
                                          <p:spTgt spid="51814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18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8147">
                                            <p:txEl>
                                              <p:pRg st="8" end="8"/>
                                            </p:txEl>
                                          </p:spTgt>
                                        </p:tgtEl>
                                        <p:attrNameLst>
                                          <p:attrName>style.visibility</p:attrName>
                                        </p:attrNameLst>
                                      </p:cBhvr>
                                      <p:to>
                                        <p:strVal val="visible"/>
                                      </p:to>
                                    </p:set>
                                    <p:animEffect transition="in" filter="fade">
                                      <p:cBhvr>
                                        <p:cTn id="19" dur="1000"/>
                                        <p:tgtEl>
                                          <p:spTgt spid="518147">
                                            <p:txEl>
                                              <p:pRg st="8" end="8"/>
                                            </p:txEl>
                                          </p:spTgt>
                                        </p:tgtEl>
                                      </p:cBhvr>
                                    </p:animEffect>
                                    <p:anim calcmode="lin" valueType="num">
                                      <p:cBhvr>
                                        <p:cTn id="20" dur="1000" fill="hold"/>
                                        <p:tgtEl>
                                          <p:spTgt spid="518147">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51814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vs. Samples</a:t>
            </a:r>
            <a:endParaRPr lang="en-US" dirty="0"/>
          </a:p>
        </p:txBody>
      </p:sp>
      <p:sp>
        <p:nvSpPr>
          <p:cNvPr id="3" name="Content Placeholder 2"/>
          <p:cNvSpPr>
            <a:spLocks noGrp="1"/>
          </p:cNvSpPr>
          <p:nvPr>
            <p:ph idx="1"/>
          </p:nvPr>
        </p:nvSpPr>
        <p:spPr>
          <a:xfrm>
            <a:off x="0" y="1600200"/>
            <a:ext cx="9143999" cy="4572000"/>
          </a:xfrm>
        </p:spPr>
        <p:txBody>
          <a:bodyPr/>
          <a:lstStyle/>
          <a:p>
            <a:r>
              <a:rPr lang="en-US" dirty="0" smtClean="0"/>
              <a:t>In an experiment, the randomization is not in the selection of the people, it is in the assignment of the therapy.</a:t>
            </a:r>
          </a:p>
          <a:p>
            <a:endParaRPr lang="en-US" dirty="0"/>
          </a:p>
          <a:p>
            <a:r>
              <a:rPr lang="en-US" dirty="0" smtClean="0"/>
              <a:t>In a population, we want to randomize to get the diversity and variability of the population.</a:t>
            </a:r>
          </a:p>
          <a:p>
            <a:endParaRPr lang="en-US" dirty="0"/>
          </a:p>
          <a:p>
            <a:r>
              <a:rPr lang="en-US" dirty="0" smtClean="0"/>
              <a:t>In an experiment, we actually want subjects that are more homogeneous so that we can more easily spot differences in the effects of the treatment. </a:t>
            </a:r>
          </a:p>
        </p:txBody>
      </p:sp>
    </p:spTree>
    <p:extLst>
      <p:ext uri="{BB962C8B-B14F-4D97-AF65-F5344CB8AC3E}">
        <p14:creationId xmlns:p14="http://schemas.microsoft.com/office/powerpoint/2010/main" val="5558405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533400" y="303213"/>
            <a:ext cx="8305800" cy="306387"/>
          </a:xfrm>
        </p:spPr>
        <p:txBody>
          <a:bodyPr/>
          <a:lstStyle/>
          <a:p>
            <a:r>
              <a:rPr lang="en-US" altLang="en-US" dirty="0"/>
              <a:t>Control Treatments</a:t>
            </a:r>
          </a:p>
        </p:txBody>
      </p:sp>
      <p:sp>
        <p:nvSpPr>
          <p:cNvPr id="529411" name="Rectangle 3"/>
          <p:cNvSpPr>
            <a:spLocks noGrp="1" noChangeArrowheads="1"/>
          </p:cNvSpPr>
          <p:nvPr>
            <p:ph type="body" idx="1"/>
          </p:nvPr>
        </p:nvSpPr>
        <p:spPr>
          <a:xfrm>
            <a:off x="0" y="457200"/>
            <a:ext cx="9143999" cy="5562600"/>
          </a:xfrm>
          <a:ln/>
        </p:spPr>
        <p:txBody>
          <a:bodyPr/>
          <a:lstStyle/>
          <a:p>
            <a:pPr marL="342900" indent="-342900"/>
            <a:r>
              <a:rPr lang="en-US" altLang="en-US" sz="2400" dirty="0"/>
              <a:t>Often, we want to </a:t>
            </a:r>
            <a:r>
              <a:rPr lang="en-US" altLang="en-US" sz="2400" i="1" dirty="0"/>
              <a:t>compare</a:t>
            </a:r>
            <a:r>
              <a:rPr lang="en-US" altLang="en-US" sz="2400" dirty="0"/>
              <a:t> a situation involving a specific treatment to a</a:t>
            </a:r>
            <a:r>
              <a:rPr lang="en-US" altLang="en-US" sz="2400" dirty="0" smtClean="0"/>
              <a:t> situation in which “nothing happens.</a:t>
            </a:r>
          </a:p>
          <a:p>
            <a:pPr marL="342900" indent="-342900"/>
            <a:r>
              <a:rPr lang="en-US" altLang="en-US" sz="2400" dirty="0" smtClean="0"/>
              <a:t>A baseline measurement </a:t>
            </a:r>
            <a:r>
              <a:rPr lang="en-US" altLang="en-US" sz="2400" dirty="0"/>
              <a:t>is called a </a:t>
            </a:r>
            <a:r>
              <a:rPr lang="en-US" altLang="en-US" sz="2400" dirty="0">
                <a:solidFill>
                  <a:schemeClr val="hlink"/>
                </a:solidFill>
              </a:rPr>
              <a:t>control</a:t>
            </a:r>
            <a:r>
              <a:rPr lang="en-US" altLang="en-US" sz="2400" dirty="0"/>
              <a:t> treatment, and the experimental units to whom it is applied is called the </a:t>
            </a:r>
            <a:r>
              <a:rPr lang="en-US" altLang="en-US" sz="2400" dirty="0">
                <a:solidFill>
                  <a:schemeClr val="hlink"/>
                </a:solidFill>
              </a:rPr>
              <a:t>control</a:t>
            </a:r>
            <a:r>
              <a:rPr lang="en-US" altLang="en-US" sz="2400" dirty="0">
                <a:solidFill>
                  <a:srgbClr val="FF0000"/>
                </a:solidFill>
              </a:rPr>
              <a:t> </a:t>
            </a:r>
            <a:r>
              <a:rPr lang="en-US" altLang="en-US" sz="2400" dirty="0">
                <a:solidFill>
                  <a:schemeClr val="hlink"/>
                </a:solidFill>
              </a:rPr>
              <a:t>group</a:t>
            </a:r>
            <a:r>
              <a:rPr lang="en-US" altLang="en-US" sz="2400" dirty="0" smtClean="0"/>
              <a:t>.</a:t>
            </a:r>
          </a:p>
          <a:p>
            <a:pPr marL="342900" indent="-342900"/>
            <a:r>
              <a:rPr lang="en-US" altLang="en-US" sz="2400" dirty="0" smtClean="0"/>
              <a:t>In the tomato example, what was the control group?</a:t>
            </a:r>
            <a:endParaRPr lang="en-US" alt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851959"/>
            <a:ext cx="3581400" cy="400604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29411">
                                            <p:txEl>
                                              <p:pRg st="0" end="0"/>
                                            </p:txEl>
                                          </p:spTgt>
                                        </p:tgtEl>
                                        <p:attrNameLst>
                                          <p:attrName>style.visibility</p:attrName>
                                        </p:attrNameLst>
                                      </p:cBhvr>
                                      <p:to>
                                        <p:strVal val="visible"/>
                                      </p:to>
                                    </p:set>
                                    <p:animEffect transition="in" filter="barn(inVertical)">
                                      <p:cBhvr>
                                        <p:cTn id="11" dur="500"/>
                                        <p:tgtEl>
                                          <p:spTgt spid="5294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29411">
                                            <p:txEl>
                                              <p:pRg st="1" end="1"/>
                                            </p:txEl>
                                          </p:spTgt>
                                        </p:tgtEl>
                                        <p:attrNameLst>
                                          <p:attrName>style.visibility</p:attrName>
                                        </p:attrNameLst>
                                      </p:cBhvr>
                                      <p:to>
                                        <p:strVal val="visible"/>
                                      </p:to>
                                    </p:set>
                                    <p:animEffect transition="in" filter="barn(inVertical)">
                                      <p:cBhvr>
                                        <p:cTn id="16" dur="500"/>
                                        <p:tgtEl>
                                          <p:spTgt spid="5294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9411">
                                            <p:txEl>
                                              <p:pRg st="2" end="2"/>
                                            </p:txEl>
                                          </p:spTgt>
                                        </p:tgtEl>
                                        <p:attrNameLst>
                                          <p:attrName>style.visibility</p:attrName>
                                        </p:attrNameLst>
                                      </p:cBhvr>
                                      <p:to>
                                        <p:strVal val="visible"/>
                                      </p:to>
                                    </p:set>
                                    <p:animEffect transition="in" filter="barn(inVertical)">
                                      <p:cBhvr>
                                        <p:cTn id="21" dur="500"/>
                                        <p:tgtEl>
                                          <p:spTgt spid="529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533400" y="303213"/>
            <a:ext cx="8305800" cy="306387"/>
          </a:xfrm>
        </p:spPr>
        <p:txBody>
          <a:bodyPr/>
          <a:lstStyle/>
          <a:p>
            <a:r>
              <a:rPr lang="en-US" altLang="en-US" dirty="0"/>
              <a:t>Blinding</a:t>
            </a:r>
          </a:p>
        </p:txBody>
      </p:sp>
      <p:sp>
        <p:nvSpPr>
          <p:cNvPr id="530435" name="Rectangle 3"/>
          <p:cNvSpPr>
            <a:spLocks noGrp="1" noChangeArrowheads="1"/>
          </p:cNvSpPr>
          <p:nvPr>
            <p:ph type="body" idx="1"/>
          </p:nvPr>
        </p:nvSpPr>
        <p:spPr>
          <a:xfrm>
            <a:off x="0" y="533400"/>
            <a:ext cx="9143999" cy="4572000"/>
          </a:xfrm>
          <a:ln/>
        </p:spPr>
        <p:txBody>
          <a:bodyPr/>
          <a:lstStyle/>
          <a:p>
            <a:pPr marL="342900" indent="-342900"/>
            <a:r>
              <a:rPr lang="en-US" altLang="en-US" dirty="0"/>
              <a:t>When we know what treatment was assigned, it’s difficult not to let that knowledge influence our assessment of the response, even when we try to be careful</a:t>
            </a:r>
            <a:r>
              <a:rPr lang="en-US" altLang="en-US" dirty="0" smtClean="0"/>
              <a:t>.</a:t>
            </a:r>
            <a:endParaRPr lang="en-US" altLang="en-US" dirty="0"/>
          </a:p>
          <a:p>
            <a:pPr marL="342900" indent="-342900"/>
            <a:r>
              <a:rPr lang="en-US" altLang="en-US" dirty="0"/>
              <a:t>In order to avoid the bias that might result from knowing what treatment was assigned, we use </a:t>
            </a:r>
            <a:r>
              <a:rPr lang="en-US" altLang="en-US" dirty="0">
                <a:solidFill>
                  <a:schemeClr val="hlink"/>
                </a:solidFill>
              </a:rPr>
              <a:t>blinding</a:t>
            </a:r>
            <a:r>
              <a:rPr lang="en-US" altLang="en-US" dirty="0"/>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4012478"/>
            <a:ext cx="2514600" cy="25597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0435">
                                            <p:txEl>
                                              <p:pRg st="0" end="0"/>
                                            </p:txEl>
                                          </p:spTgt>
                                        </p:tgtEl>
                                        <p:attrNameLst>
                                          <p:attrName>style.visibility</p:attrName>
                                        </p:attrNameLst>
                                      </p:cBhvr>
                                      <p:to>
                                        <p:strVal val="visible"/>
                                      </p:to>
                                    </p:set>
                                    <p:animEffect transition="in" filter="barn(inVertical)">
                                      <p:cBhvr>
                                        <p:cTn id="7" dur="500"/>
                                        <p:tgtEl>
                                          <p:spTgt spid="530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0435">
                                            <p:txEl>
                                              <p:pRg st="1" end="1"/>
                                            </p:txEl>
                                          </p:spTgt>
                                        </p:tgtEl>
                                        <p:attrNameLst>
                                          <p:attrName>style.visibility</p:attrName>
                                        </p:attrNameLst>
                                      </p:cBhvr>
                                      <p:to>
                                        <p:strVal val="visible"/>
                                      </p:to>
                                    </p:set>
                                    <p:animEffect transition="in" filter="barn(inVertical)">
                                      <p:cBhvr>
                                        <p:cTn id="12" dur="500"/>
                                        <p:tgtEl>
                                          <p:spTgt spid="530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230187"/>
          </a:xfrm>
        </p:spPr>
        <p:txBody>
          <a:bodyPr/>
          <a:lstStyle/>
          <a:p>
            <a:r>
              <a:rPr lang="en-US" dirty="0" smtClean="0"/>
              <a:t>Example:</a:t>
            </a:r>
            <a:endParaRPr lang="en-US" dirty="0"/>
          </a:p>
        </p:txBody>
      </p:sp>
      <p:sp>
        <p:nvSpPr>
          <p:cNvPr id="3" name="Content Placeholder 2"/>
          <p:cNvSpPr>
            <a:spLocks noGrp="1"/>
          </p:cNvSpPr>
          <p:nvPr>
            <p:ph idx="1"/>
          </p:nvPr>
        </p:nvSpPr>
        <p:spPr>
          <a:xfrm>
            <a:off x="0" y="533400"/>
            <a:ext cx="9143999" cy="5638800"/>
          </a:xfrm>
        </p:spPr>
        <p:txBody>
          <a:bodyPr/>
          <a:lstStyle/>
          <a:p>
            <a:r>
              <a:rPr lang="en-US" dirty="0" smtClean="0"/>
              <a:t>Let’s say the school is trying to determine what type of cola to put into vending machines: Coke or Pepsi?</a:t>
            </a:r>
          </a:p>
          <a:p>
            <a:r>
              <a:rPr lang="en-US" dirty="0" smtClean="0"/>
              <a:t>They set up an experiment to see which of the brands students prefer. </a:t>
            </a:r>
          </a:p>
          <a:p>
            <a:r>
              <a:rPr lang="en-US" dirty="0" smtClean="0"/>
              <a:t>How would you set up this experiment? Why?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3124200"/>
            <a:ext cx="4419600" cy="3314700"/>
          </a:xfrm>
          <a:prstGeom prst="rect">
            <a:avLst/>
          </a:prstGeom>
        </p:spPr>
      </p:pic>
    </p:spTree>
    <p:extLst>
      <p:ext uri="{BB962C8B-B14F-4D97-AF65-F5344CB8AC3E}">
        <p14:creationId xmlns:p14="http://schemas.microsoft.com/office/powerpoint/2010/main" val="4184243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382587"/>
          </a:xfrm>
        </p:spPr>
        <p:txBody>
          <a:bodyPr/>
          <a:lstStyle/>
          <a:p>
            <a:r>
              <a:rPr lang="en-US" dirty="0" smtClean="0"/>
              <a:t>Blinding:</a:t>
            </a:r>
            <a:endParaRPr lang="en-US" dirty="0"/>
          </a:p>
        </p:txBody>
      </p:sp>
      <p:sp>
        <p:nvSpPr>
          <p:cNvPr id="3" name="Content Placeholder 2"/>
          <p:cNvSpPr>
            <a:spLocks noGrp="1"/>
          </p:cNvSpPr>
          <p:nvPr>
            <p:ph idx="1"/>
          </p:nvPr>
        </p:nvSpPr>
        <p:spPr>
          <a:xfrm>
            <a:off x="0" y="838200"/>
            <a:ext cx="9143999" cy="5334000"/>
          </a:xfrm>
        </p:spPr>
        <p:txBody>
          <a:bodyPr/>
          <a:lstStyle/>
          <a:p>
            <a:r>
              <a:rPr lang="en-US" dirty="0" smtClean="0"/>
              <a:t>It isn’t just the subjects who should be blind.</a:t>
            </a:r>
          </a:p>
          <a:p>
            <a:r>
              <a:rPr lang="en-US" dirty="0" smtClean="0"/>
              <a:t>Who else do you think should be blind and why?</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sz="2000" dirty="0" smtClean="0"/>
          </a:p>
          <a:p>
            <a:r>
              <a:rPr lang="en-US" dirty="0" smtClean="0"/>
              <a:t>Experimenters can also subconsciously behave in ways that favor what they believe.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116408"/>
            <a:ext cx="3505200" cy="3476704"/>
          </a:xfrm>
          <a:prstGeom prst="rect">
            <a:avLst/>
          </a:prstGeom>
        </p:spPr>
      </p:pic>
    </p:spTree>
    <p:extLst>
      <p:ext uri="{BB962C8B-B14F-4D97-AF65-F5344CB8AC3E}">
        <p14:creationId xmlns:p14="http://schemas.microsoft.com/office/powerpoint/2010/main" val="39019919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arn(inVertical)">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33400" y="303213"/>
            <a:ext cx="8305800" cy="458787"/>
          </a:xfrm>
        </p:spPr>
        <p:txBody>
          <a:bodyPr/>
          <a:lstStyle/>
          <a:p>
            <a:r>
              <a:rPr lang="en-US" altLang="en-US" dirty="0" smtClean="0"/>
              <a:t>Blinding</a:t>
            </a:r>
            <a:endParaRPr lang="en-US" altLang="en-US" dirty="0"/>
          </a:p>
        </p:txBody>
      </p:sp>
      <p:sp>
        <p:nvSpPr>
          <p:cNvPr id="531459" name="Rectangle 3"/>
          <p:cNvSpPr>
            <a:spLocks noGrp="1" noChangeArrowheads="1"/>
          </p:cNvSpPr>
          <p:nvPr>
            <p:ph type="body" idx="1"/>
          </p:nvPr>
        </p:nvSpPr>
        <p:spPr>
          <a:xfrm>
            <a:off x="0" y="762000"/>
            <a:ext cx="9143999" cy="5715000"/>
          </a:xfrm>
          <a:ln/>
        </p:spPr>
        <p:txBody>
          <a:bodyPr/>
          <a:lstStyle/>
          <a:p>
            <a:pPr marL="342900" indent="-342900">
              <a:lnSpc>
                <a:spcPct val="90000"/>
              </a:lnSpc>
            </a:pPr>
            <a:r>
              <a:rPr lang="en-US" altLang="en-US" dirty="0"/>
              <a:t>There are two main classes of individuals who can affect the outcome of the experiment</a:t>
            </a:r>
            <a:r>
              <a:rPr lang="en-US" altLang="en-US" dirty="0" smtClean="0"/>
              <a:t>:</a:t>
            </a:r>
          </a:p>
          <a:p>
            <a:pPr marL="342900" indent="-342900">
              <a:lnSpc>
                <a:spcPct val="90000"/>
              </a:lnSpc>
            </a:pPr>
            <a:endParaRPr lang="en-US" altLang="en-US" dirty="0"/>
          </a:p>
          <a:p>
            <a:pPr marL="742950" lvl="1" indent="-285750">
              <a:lnSpc>
                <a:spcPct val="90000"/>
              </a:lnSpc>
            </a:pPr>
            <a:r>
              <a:rPr lang="en-US" altLang="en-US" dirty="0"/>
              <a:t>those who could influence the results (subjects, treatment administrators, technicians)</a:t>
            </a:r>
          </a:p>
          <a:p>
            <a:pPr marL="742950" lvl="1" indent="-285750">
              <a:lnSpc>
                <a:spcPct val="90000"/>
              </a:lnSpc>
            </a:pPr>
            <a:endParaRPr lang="en-US" altLang="en-US" dirty="0" smtClean="0"/>
          </a:p>
          <a:p>
            <a:pPr marL="742950" lvl="1" indent="-285750">
              <a:lnSpc>
                <a:spcPct val="90000"/>
              </a:lnSpc>
            </a:pPr>
            <a:r>
              <a:rPr lang="en-US" altLang="en-US" dirty="0" smtClean="0"/>
              <a:t>those </a:t>
            </a:r>
            <a:r>
              <a:rPr lang="en-US" altLang="en-US" dirty="0"/>
              <a:t>who evaluate the results (judges, treating physicians, etc</a:t>
            </a:r>
            <a:r>
              <a:rPr lang="en-US" altLang="en-US" dirty="0" smtClean="0"/>
              <a:t>.)</a:t>
            </a: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animEffect transition="in" filter="barn(inVertical)">
                                      <p:cBhvr>
                                        <p:cTn id="7" dur="500"/>
                                        <p:tgtEl>
                                          <p:spTgt spid="531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1459">
                                            <p:txEl>
                                              <p:pRg st="2" end="2"/>
                                            </p:txEl>
                                          </p:spTgt>
                                        </p:tgtEl>
                                        <p:attrNameLst>
                                          <p:attrName>style.visibility</p:attrName>
                                        </p:attrNameLst>
                                      </p:cBhvr>
                                      <p:to>
                                        <p:strVal val="visible"/>
                                      </p:to>
                                    </p:set>
                                    <p:animEffect transition="in" filter="barn(inVertical)">
                                      <p:cBhvr>
                                        <p:cTn id="12" dur="500"/>
                                        <p:tgtEl>
                                          <p:spTgt spid="531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31459">
                                            <p:txEl>
                                              <p:pRg st="4" end="4"/>
                                            </p:txEl>
                                          </p:spTgt>
                                        </p:tgtEl>
                                        <p:attrNameLst>
                                          <p:attrName>style.visibility</p:attrName>
                                        </p:attrNameLst>
                                      </p:cBhvr>
                                      <p:to>
                                        <p:strVal val="visible"/>
                                      </p:to>
                                    </p:set>
                                    <p:animEffect transition="in" filter="barn(inVertical)">
                                      <p:cBhvr>
                                        <p:cTn id="17" dur="500"/>
                                        <p:tgtEl>
                                          <p:spTgt spid="531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33400" y="303213"/>
            <a:ext cx="8305800" cy="382587"/>
          </a:xfrm>
        </p:spPr>
        <p:txBody>
          <a:bodyPr/>
          <a:lstStyle/>
          <a:p>
            <a:r>
              <a:rPr lang="en-US" altLang="en-US" dirty="0" smtClean="0"/>
              <a:t>Blinding</a:t>
            </a:r>
            <a:endParaRPr lang="en-US" altLang="en-US" dirty="0"/>
          </a:p>
        </p:txBody>
      </p:sp>
      <p:sp>
        <p:nvSpPr>
          <p:cNvPr id="531459" name="Rectangle 3"/>
          <p:cNvSpPr>
            <a:spLocks noGrp="1" noChangeArrowheads="1"/>
          </p:cNvSpPr>
          <p:nvPr>
            <p:ph type="body" idx="1"/>
          </p:nvPr>
        </p:nvSpPr>
        <p:spPr>
          <a:xfrm>
            <a:off x="1" y="762000"/>
            <a:ext cx="9144000" cy="5715000"/>
          </a:xfrm>
          <a:ln/>
        </p:spPr>
        <p:txBody>
          <a:bodyPr/>
          <a:lstStyle/>
          <a:p>
            <a:pPr marL="342900" indent="-342900">
              <a:lnSpc>
                <a:spcPct val="90000"/>
              </a:lnSpc>
            </a:pPr>
            <a:r>
              <a:rPr lang="en-US" altLang="en-US" dirty="0" smtClean="0"/>
              <a:t>When </a:t>
            </a:r>
            <a:r>
              <a:rPr lang="en-US" altLang="en-US" dirty="0"/>
              <a:t>all individuals in </a:t>
            </a:r>
            <a:r>
              <a:rPr lang="en-US" altLang="en-US" i="1" dirty="0"/>
              <a:t>either one</a:t>
            </a:r>
            <a:r>
              <a:rPr lang="en-US" altLang="en-US" dirty="0"/>
              <a:t> of these classes are blinded, an experiment is said to be </a:t>
            </a:r>
            <a:r>
              <a:rPr lang="en-US" altLang="en-US" dirty="0">
                <a:solidFill>
                  <a:schemeClr val="hlink"/>
                </a:solidFill>
              </a:rPr>
              <a:t>single-blind</a:t>
            </a:r>
            <a:r>
              <a:rPr lang="en-US" altLang="en-US" dirty="0" smtClean="0"/>
              <a:t>.</a:t>
            </a:r>
          </a:p>
          <a:p>
            <a:pPr marL="342900" indent="-342900">
              <a:lnSpc>
                <a:spcPct val="90000"/>
              </a:lnSpc>
            </a:pPr>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2209799"/>
            <a:ext cx="2019300" cy="3801035"/>
          </a:xfrm>
          <a:prstGeom prst="rect">
            <a:avLst/>
          </a:prstGeom>
        </p:spPr>
      </p:pic>
    </p:spTree>
    <p:extLst>
      <p:ext uri="{BB962C8B-B14F-4D97-AF65-F5344CB8AC3E}">
        <p14:creationId xmlns:p14="http://schemas.microsoft.com/office/powerpoint/2010/main" val="2267589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animEffect transition="in" filter="fade">
                                      <p:cBhvr>
                                        <p:cTn id="7" dur="1000"/>
                                        <p:tgtEl>
                                          <p:spTgt spid="531459">
                                            <p:txEl>
                                              <p:pRg st="0" end="0"/>
                                            </p:txEl>
                                          </p:spTgt>
                                        </p:tgtEl>
                                      </p:cBhvr>
                                    </p:animEffect>
                                    <p:anim calcmode="lin" valueType="num">
                                      <p:cBhvr>
                                        <p:cTn id="8" dur="1000" fill="hold"/>
                                        <p:tgtEl>
                                          <p:spTgt spid="531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14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533400" y="303213"/>
            <a:ext cx="8305800" cy="382587"/>
          </a:xfrm>
        </p:spPr>
        <p:txBody>
          <a:bodyPr/>
          <a:lstStyle/>
          <a:p>
            <a:r>
              <a:rPr lang="en-US" altLang="en-US" dirty="0" smtClean="0"/>
              <a:t>Blinding</a:t>
            </a:r>
            <a:endParaRPr lang="en-US" altLang="en-US" dirty="0"/>
          </a:p>
        </p:txBody>
      </p:sp>
      <p:sp>
        <p:nvSpPr>
          <p:cNvPr id="531459" name="Rectangle 3"/>
          <p:cNvSpPr>
            <a:spLocks noGrp="1" noChangeArrowheads="1"/>
          </p:cNvSpPr>
          <p:nvPr>
            <p:ph type="body" idx="1"/>
          </p:nvPr>
        </p:nvSpPr>
        <p:spPr>
          <a:xfrm>
            <a:off x="0" y="303213"/>
            <a:ext cx="9143999" cy="5945187"/>
          </a:xfrm>
          <a:ln/>
        </p:spPr>
        <p:txBody>
          <a:bodyPr/>
          <a:lstStyle/>
          <a:p>
            <a:pPr marL="342900" indent="-342900">
              <a:lnSpc>
                <a:spcPct val="90000"/>
              </a:lnSpc>
            </a:pPr>
            <a:endParaRPr lang="en-US" altLang="en-US" dirty="0"/>
          </a:p>
          <a:p>
            <a:pPr marL="342900" indent="-342900">
              <a:lnSpc>
                <a:spcPct val="90000"/>
              </a:lnSpc>
            </a:pPr>
            <a:r>
              <a:rPr lang="en-US" altLang="en-US" dirty="0"/>
              <a:t>When everyone in </a:t>
            </a:r>
            <a:r>
              <a:rPr lang="en-US" altLang="en-US" i="1" dirty="0"/>
              <a:t>both</a:t>
            </a:r>
            <a:r>
              <a:rPr lang="en-US" altLang="en-US" dirty="0"/>
              <a:t> classes is blinded, the experiment is called </a:t>
            </a:r>
            <a:r>
              <a:rPr lang="en-US" altLang="en-US" dirty="0">
                <a:solidFill>
                  <a:schemeClr val="hlink"/>
                </a:solidFill>
              </a:rPr>
              <a:t>double-blind.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676400"/>
            <a:ext cx="4953000" cy="4953000"/>
          </a:xfrm>
          <a:prstGeom prst="rect">
            <a:avLst/>
          </a:prstGeom>
        </p:spPr>
      </p:pic>
    </p:spTree>
    <p:extLst>
      <p:ext uri="{BB962C8B-B14F-4D97-AF65-F5344CB8AC3E}">
        <p14:creationId xmlns:p14="http://schemas.microsoft.com/office/powerpoint/2010/main" val="35797245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1459">
                                            <p:txEl>
                                              <p:pRg st="1" end="1"/>
                                            </p:txEl>
                                          </p:spTgt>
                                        </p:tgtEl>
                                        <p:attrNameLst>
                                          <p:attrName>style.visibility</p:attrName>
                                        </p:attrNameLst>
                                      </p:cBhvr>
                                      <p:to>
                                        <p:strVal val="visible"/>
                                      </p:to>
                                    </p:set>
                                    <p:animEffect transition="in" filter="fade">
                                      <p:cBhvr>
                                        <p:cTn id="7" dur="1000"/>
                                        <p:tgtEl>
                                          <p:spTgt spid="531459">
                                            <p:txEl>
                                              <p:pRg st="1" end="1"/>
                                            </p:txEl>
                                          </p:spTgt>
                                        </p:tgtEl>
                                      </p:cBhvr>
                                    </p:animEffect>
                                    <p:anim calcmode="lin" valueType="num">
                                      <p:cBhvr>
                                        <p:cTn id="8" dur="1000" fill="hold"/>
                                        <p:tgtEl>
                                          <p:spTgt spid="53145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314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306387"/>
          </a:xfrm>
        </p:spPr>
        <p:txBody>
          <a:bodyPr/>
          <a:lstStyle/>
          <a:p>
            <a:r>
              <a:rPr lang="en-US" dirty="0" smtClean="0"/>
              <a:t>Question:</a:t>
            </a:r>
            <a:endParaRPr lang="en-US" dirty="0"/>
          </a:p>
        </p:txBody>
      </p:sp>
      <p:sp>
        <p:nvSpPr>
          <p:cNvPr id="3" name="Content Placeholder 2"/>
          <p:cNvSpPr>
            <a:spLocks noGrp="1"/>
          </p:cNvSpPr>
          <p:nvPr>
            <p:ph idx="1"/>
          </p:nvPr>
        </p:nvSpPr>
        <p:spPr>
          <a:xfrm>
            <a:off x="0" y="609600"/>
            <a:ext cx="9143999" cy="5562600"/>
          </a:xfrm>
        </p:spPr>
        <p:txBody>
          <a:bodyPr/>
          <a:lstStyle/>
          <a:p>
            <a:r>
              <a:rPr lang="en-US" sz="2400" dirty="0" smtClean="0"/>
              <a:t>In the tomato experiment, how could you make the experiment double-blind?</a:t>
            </a:r>
          </a:p>
          <a:p>
            <a:endParaRPr lang="en-US" sz="2400" dirty="0"/>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a:p>
          <a:p>
            <a:pPr marL="0" indent="0">
              <a:buNone/>
            </a:pPr>
            <a:endParaRPr lang="en-US" sz="2400" dirty="0" smtClean="0"/>
          </a:p>
          <a:p>
            <a:endParaRPr lang="en-US" sz="2400" dirty="0"/>
          </a:p>
          <a:p>
            <a:endParaRPr lang="en-US" sz="2400" dirty="0" smtClean="0"/>
          </a:p>
          <a:p>
            <a:r>
              <a:rPr lang="en-US" sz="2400" dirty="0" smtClean="0"/>
              <a:t>We do not want the people tasting the tomatoes to know which ones got the fertilizer and we would maybe have some fake fertilizer for the people to put on the other plants.</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7420" y="1657350"/>
            <a:ext cx="5173980" cy="3233738"/>
          </a:xfrm>
          <a:prstGeom prst="rect">
            <a:avLst/>
          </a:prstGeom>
        </p:spPr>
      </p:pic>
    </p:spTree>
    <p:extLst>
      <p:ext uri="{BB962C8B-B14F-4D97-AF65-F5344CB8AC3E}">
        <p14:creationId xmlns:p14="http://schemas.microsoft.com/office/powerpoint/2010/main" val="2848705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barn(inVertical)">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213"/>
            <a:ext cx="8839200" cy="306387"/>
          </a:xfrm>
        </p:spPr>
        <p:txBody>
          <a:bodyPr/>
          <a:lstStyle/>
          <a:p>
            <a:r>
              <a:rPr lang="en-US" dirty="0" smtClean="0"/>
              <a:t>Question:</a:t>
            </a:r>
            <a:endParaRPr lang="en-US" dirty="0"/>
          </a:p>
        </p:txBody>
      </p:sp>
      <p:sp>
        <p:nvSpPr>
          <p:cNvPr id="3" name="Content Placeholder 2"/>
          <p:cNvSpPr>
            <a:spLocks noGrp="1"/>
          </p:cNvSpPr>
          <p:nvPr>
            <p:ph idx="1"/>
          </p:nvPr>
        </p:nvSpPr>
        <p:spPr>
          <a:xfrm>
            <a:off x="0" y="609600"/>
            <a:ext cx="9143999" cy="5562600"/>
          </a:xfrm>
        </p:spPr>
        <p:txBody>
          <a:bodyPr/>
          <a:lstStyle/>
          <a:p>
            <a:r>
              <a:rPr lang="en-US" sz="2400" dirty="0" smtClean="0"/>
              <a:t>In our experiment to see if the new pet food is now safe, we are feeding one group of dogs the new food and another group a food we know to be safe. Our response variable is the health of the animals as assessed by a veterinarian.</a:t>
            </a:r>
          </a:p>
          <a:p>
            <a:endParaRPr lang="en-US" dirty="0" smtClean="0"/>
          </a:p>
          <a:p>
            <a:endParaRPr lang="en-US" dirty="0"/>
          </a:p>
          <a:p>
            <a:endParaRPr lang="en-US" dirty="0" smtClean="0"/>
          </a:p>
          <a:p>
            <a:endParaRPr lang="en-US" dirty="0" smtClean="0"/>
          </a:p>
          <a:p>
            <a:endParaRPr lang="en-US" dirty="0"/>
          </a:p>
          <a:p>
            <a:endParaRPr lang="en-US" dirty="0"/>
          </a:p>
          <a:p>
            <a:endParaRPr lang="en-US" sz="2400" dirty="0" smtClean="0"/>
          </a:p>
          <a:p>
            <a:r>
              <a:rPr lang="en-US" sz="2400" dirty="0" smtClean="0"/>
              <a:t>Should the vet be blinded? Why or why not? How would you do this? Can this experiment be double blind? Would that mean that the test animals would not know what they are eating?</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039" y="2286000"/>
            <a:ext cx="3063711" cy="2971800"/>
          </a:xfrm>
          <a:prstGeom prst="rect">
            <a:avLst/>
          </a:prstGeom>
        </p:spPr>
      </p:pic>
    </p:spTree>
    <p:extLst>
      <p:ext uri="{BB962C8B-B14F-4D97-AF65-F5344CB8AC3E}">
        <p14:creationId xmlns:p14="http://schemas.microsoft.com/office/powerpoint/2010/main" val="23422293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533400" y="303213"/>
            <a:ext cx="8305800" cy="763587"/>
          </a:xfrm>
        </p:spPr>
        <p:txBody>
          <a:bodyPr/>
          <a:lstStyle/>
          <a:p>
            <a:r>
              <a:rPr lang="en-US" altLang="en-US" dirty="0"/>
              <a:t>Observational Studies (cont.)</a:t>
            </a:r>
          </a:p>
        </p:txBody>
      </p:sp>
      <p:sp>
        <p:nvSpPr>
          <p:cNvPr id="519171" name="Rectangle 3"/>
          <p:cNvSpPr>
            <a:spLocks noGrp="1" noChangeArrowheads="1"/>
          </p:cNvSpPr>
          <p:nvPr>
            <p:ph type="body" idx="1"/>
          </p:nvPr>
        </p:nvSpPr>
        <p:spPr>
          <a:xfrm>
            <a:off x="0" y="1066800"/>
            <a:ext cx="9143999" cy="5105400"/>
          </a:xfrm>
          <a:ln/>
        </p:spPr>
        <p:txBody>
          <a:bodyPr/>
          <a:lstStyle/>
          <a:p>
            <a:pPr marL="342900" indent="-342900"/>
            <a:r>
              <a:rPr lang="en-US" altLang="en-US" dirty="0"/>
              <a:t>Observational studies are valuable for discovering trends and possible relationships.</a:t>
            </a:r>
          </a:p>
          <a:p>
            <a:pPr marL="342900" indent="-342900"/>
            <a:r>
              <a:rPr lang="en-US" altLang="en-US" dirty="0"/>
              <a:t>However, it is not possible for observational studies, whether prospective or retrospective, to demonstrate a causal relationship</a:t>
            </a:r>
            <a:r>
              <a:rPr lang="en-US" altLang="en-US" dirty="0" smtClean="0"/>
              <a:t>.</a:t>
            </a:r>
          </a:p>
          <a:p>
            <a:pPr marL="342900" indent="-342900"/>
            <a:r>
              <a:rPr lang="en-US" altLang="en-US" dirty="0" smtClean="0"/>
              <a:t>Possible lurking variables?</a:t>
            </a:r>
          </a:p>
          <a:p>
            <a:pPr marL="342900" indent="-342900"/>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1450" y="3886200"/>
            <a:ext cx="3841750" cy="324052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animEffect transition="in" filter="barn(inVertical)">
                                      <p:cBhvr>
                                        <p:cTn id="7" dur="500"/>
                                        <p:tgtEl>
                                          <p:spTgt spid="519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9171">
                                            <p:txEl>
                                              <p:pRg st="1" end="1"/>
                                            </p:txEl>
                                          </p:spTgt>
                                        </p:tgtEl>
                                        <p:attrNameLst>
                                          <p:attrName>style.visibility</p:attrName>
                                        </p:attrNameLst>
                                      </p:cBhvr>
                                      <p:to>
                                        <p:strVal val="visible"/>
                                      </p:to>
                                    </p:set>
                                    <p:animEffect transition="in" filter="barn(inVertical)">
                                      <p:cBhvr>
                                        <p:cTn id="12" dur="500"/>
                                        <p:tgtEl>
                                          <p:spTgt spid="519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9171">
                                            <p:txEl>
                                              <p:pRg st="2" end="2"/>
                                            </p:txEl>
                                          </p:spTgt>
                                        </p:tgtEl>
                                        <p:attrNameLst>
                                          <p:attrName>style.visibility</p:attrName>
                                        </p:attrNameLst>
                                      </p:cBhvr>
                                      <p:to>
                                        <p:strVal val="visible"/>
                                      </p:to>
                                    </p:set>
                                    <p:animEffect transition="in" filter="barn(inVertical)">
                                      <p:cBhvr>
                                        <p:cTn id="17" dur="500"/>
                                        <p:tgtEl>
                                          <p:spTgt spid="519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438400"/>
            <a:ext cx="8524098" cy="2524126"/>
          </a:xfrm>
        </p:spPr>
      </p:pic>
    </p:spTree>
    <p:extLst>
      <p:ext uri="{BB962C8B-B14F-4D97-AF65-F5344CB8AC3E}">
        <p14:creationId xmlns:p14="http://schemas.microsoft.com/office/powerpoint/2010/main" val="37675997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err="1" smtClean="0"/>
              <a:t>Pg</a:t>
            </a:r>
            <a:r>
              <a:rPr lang="en-US" dirty="0" smtClean="0"/>
              <a:t> 325 – 328, Ex: 2, 4, 5, 6, 17, 30</a:t>
            </a:r>
          </a:p>
          <a:p>
            <a:r>
              <a:rPr lang="en-US" dirty="0" smtClean="0"/>
              <a:t>Read Chapter 12</a:t>
            </a:r>
          </a:p>
          <a:p>
            <a:r>
              <a:rPr lang="en-US" dirty="0" smtClean="0"/>
              <a:t>Complete the Chapter 12 Guided Reading</a:t>
            </a:r>
          </a:p>
          <a:p>
            <a:r>
              <a:rPr lang="en-US" dirty="0" smtClean="0"/>
              <a:t>Chapter 12 Test on Monday?</a:t>
            </a:r>
          </a:p>
          <a:p>
            <a:endParaRPr lang="en-US" dirty="0"/>
          </a:p>
        </p:txBody>
      </p:sp>
    </p:spTree>
    <p:extLst>
      <p:ext uri="{BB962C8B-B14F-4D97-AF65-F5344CB8AC3E}">
        <p14:creationId xmlns:p14="http://schemas.microsoft.com/office/powerpoint/2010/main" val="1061520915"/>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533400" y="303213"/>
            <a:ext cx="8305800" cy="230187"/>
          </a:xfrm>
        </p:spPr>
        <p:txBody>
          <a:bodyPr/>
          <a:lstStyle/>
          <a:p>
            <a:r>
              <a:rPr lang="en-US" altLang="en-US" dirty="0"/>
              <a:t>Placebos</a:t>
            </a:r>
          </a:p>
        </p:txBody>
      </p:sp>
      <p:sp>
        <p:nvSpPr>
          <p:cNvPr id="532483" name="Rectangle 3"/>
          <p:cNvSpPr>
            <a:spLocks noGrp="1" noChangeArrowheads="1"/>
          </p:cNvSpPr>
          <p:nvPr>
            <p:ph type="body" idx="1"/>
          </p:nvPr>
        </p:nvSpPr>
        <p:spPr>
          <a:xfrm>
            <a:off x="0" y="533400"/>
            <a:ext cx="9143999" cy="6324600"/>
          </a:xfrm>
          <a:ln/>
        </p:spPr>
        <p:txBody>
          <a:bodyPr/>
          <a:lstStyle/>
          <a:p>
            <a:pPr marL="342900" indent="-342900">
              <a:lnSpc>
                <a:spcPct val="90000"/>
              </a:lnSpc>
            </a:pPr>
            <a:r>
              <a:rPr lang="en-US" altLang="en-US" sz="2600" dirty="0"/>
              <a:t>Often </a:t>
            </a:r>
            <a:r>
              <a:rPr lang="en-US" altLang="en-US" sz="2600" dirty="0" smtClean="0"/>
              <a:t>applying </a:t>
            </a:r>
            <a:r>
              <a:rPr lang="en-US" altLang="en-US" sz="2600" i="1" dirty="0"/>
              <a:t>any</a:t>
            </a:r>
            <a:r>
              <a:rPr lang="en-US" altLang="en-US" sz="2600" dirty="0"/>
              <a:t> treatment can induce an improvement. </a:t>
            </a:r>
          </a:p>
          <a:p>
            <a:pPr marL="342900" indent="-342900">
              <a:lnSpc>
                <a:spcPct val="90000"/>
              </a:lnSpc>
            </a:pPr>
            <a:r>
              <a:rPr lang="en-US" altLang="en-US" sz="2600" dirty="0"/>
              <a:t>To separate out the effects of the treatment of interest, we can use a control treatment that mimics the treatment itself.</a:t>
            </a:r>
          </a:p>
          <a:p>
            <a:pPr marL="342900" indent="-342900">
              <a:lnSpc>
                <a:spcPct val="90000"/>
              </a:lnSpc>
            </a:pPr>
            <a:r>
              <a:rPr lang="en-US" altLang="en-US" sz="2600" dirty="0"/>
              <a:t>A “fake” treatment that looks just like the treatment being tested is called a </a:t>
            </a:r>
            <a:r>
              <a:rPr lang="en-US" altLang="en-US" sz="2600" dirty="0">
                <a:solidFill>
                  <a:schemeClr val="hlink"/>
                </a:solidFill>
              </a:rPr>
              <a:t>placebo</a:t>
            </a:r>
            <a:r>
              <a:rPr lang="en-US" altLang="en-US" sz="2600" dirty="0"/>
              <a:t>. </a:t>
            </a:r>
          </a:p>
          <a:p>
            <a:pPr marL="742950" lvl="1" indent="-285750">
              <a:lnSpc>
                <a:spcPct val="90000"/>
              </a:lnSpc>
            </a:pPr>
            <a:r>
              <a:rPr lang="en-US" altLang="en-US" sz="2600" dirty="0"/>
              <a:t>Placebos are the best way to blind subjects from knowing whether they are receiving the treatment or not.</a:t>
            </a:r>
          </a:p>
        </p:txBody>
      </p:sp>
      <p:pic>
        <p:nvPicPr>
          <p:cNvPr id="1028" name="Picture 4" descr="http://drnancymalik.files.wordpress.com/2012/1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5224" y="3733800"/>
            <a:ext cx="4576576"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animEffect transition="in" filter="wipe(down)">
                                      <p:cBhvr>
                                        <p:cTn id="7" dur="500"/>
                                        <p:tgtEl>
                                          <p:spTgt spid="532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2483">
                                            <p:txEl>
                                              <p:pRg st="1" end="1"/>
                                            </p:txEl>
                                          </p:spTgt>
                                        </p:tgtEl>
                                        <p:attrNameLst>
                                          <p:attrName>style.visibility</p:attrName>
                                        </p:attrNameLst>
                                      </p:cBhvr>
                                      <p:to>
                                        <p:strVal val="visible"/>
                                      </p:to>
                                    </p:set>
                                    <p:animEffect transition="in" filter="wipe(down)">
                                      <p:cBhvr>
                                        <p:cTn id="12" dur="500"/>
                                        <p:tgtEl>
                                          <p:spTgt spid="532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32483">
                                            <p:txEl>
                                              <p:pRg st="2" end="2"/>
                                            </p:txEl>
                                          </p:spTgt>
                                        </p:tgtEl>
                                        <p:attrNameLst>
                                          <p:attrName>style.visibility</p:attrName>
                                        </p:attrNameLst>
                                      </p:cBhvr>
                                      <p:to>
                                        <p:strVal val="visible"/>
                                      </p:to>
                                    </p:set>
                                    <p:animEffect transition="in" filter="wipe(down)">
                                      <p:cBhvr>
                                        <p:cTn id="17" dur="500"/>
                                        <p:tgtEl>
                                          <p:spTgt spid="532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32483">
                                            <p:txEl>
                                              <p:pRg st="3" end="3"/>
                                            </p:txEl>
                                          </p:spTgt>
                                        </p:tgtEl>
                                        <p:attrNameLst>
                                          <p:attrName>style.visibility</p:attrName>
                                        </p:attrNameLst>
                                      </p:cBhvr>
                                      <p:to>
                                        <p:strVal val="visible"/>
                                      </p:to>
                                    </p:set>
                                    <p:animEffect transition="in" filter="wipe(down)">
                                      <p:cBhvr>
                                        <p:cTn id="22" dur="500"/>
                                        <p:tgtEl>
                                          <p:spTgt spid="532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458787"/>
          </a:xfrm>
        </p:spPr>
        <p:txBody>
          <a:bodyPr/>
          <a:lstStyle/>
          <a:p>
            <a:r>
              <a:rPr lang="en-US" dirty="0" smtClean="0"/>
              <a:t>Placebos</a:t>
            </a:r>
            <a:endParaRPr lang="en-US" dirty="0"/>
          </a:p>
        </p:txBody>
      </p:sp>
      <p:sp>
        <p:nvSpPr>
          <p:cNvPr id="3" name="Content Placeholder 2"/>
          <p:cNvSpPr>
            <a:spLocks noGrp="1"/>
          </p:cNvSpPr>
          <p:nvPr>
            <p:ph idx="1"/>
          </p:nvPr>
        </p:nvSpPr>
        <p:spPr>
          <a:xfrm>
            <a:off x="0" y="990600"/>
            <a:ext cx="9143999" cy="5181600"/>
          </a:xfrm>
        </p:spPr>
        <p:txBody>
          <a:bodyPr/>
          <a:lstStyle/>
          <a:p>
            <a:r>
              <a:rPr lang="en-US" dirty="0" smtClean="0"/>
              <a:t>Example: One common placebo during drug testing is a “sugar pill.”</a:t>
            </a:r>
          </a:p>
          <a:p>
            <a:r>
              <a:rPr lang="en-US" dirty="0" smtClean="0"/>
              <a:t>People may psychologically improve with placebos.</a:t>
            </a:r>
          </a:p>
          <a:p>
            <a:r>
              <a:rPr lang="en-US" dirty="0" smtClean="0"/>
              <a:t>It is not unusual for 20% or more subjects to report improvement. </a:t>
            </a:r>
          </a:p>
          <a:p>
            <a:endParaRPr lang="en-US" dirty="0"/>
          </a:p>
        </p:txBody>
      </p:sp>
      <p:pic>
        <p:nvPicPr>
          <p:cNvPr id="2050" name="Picture 2" descr="http://rbpsicolegs.files.wordpress.com/2013/01/placebo-effect.jpg?w=400&amp;h=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6576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4739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altLang="en-US" dirty="0" smtClean="0"/>
              <a:t>Placebos</a:t>
            </a:r>
            <a:endParaRPr lang="en-US" altLang="en-US" dirty="0"/>
          </a:p>
        </p:txBody>
      </p:sp>
      <p:sp>
        <p:nvSpPr>
          <p:cNvPr id="533507" name="Rectangle 3"/>
          <p:cNvSpPr>
            <a:spLocks noGrp="1" noChangeArrowheads="1"/>
          </p:cNvSpPr>
          <p:nvPr>
            <p:ph type="body" idx="1"/>
          </p:nvPr>
        </p:nvSpPr>
        <p:spPr>
          <a:xfrm>
            <a:off x="0" y="1600200"/>
            <a:ext cx="9143999" cy="4572000"/>
          </a:xfrm>
          <a:ln/>
        </p:spPr>
        <p:txBody>
          <a:bodyPr/>
          <a:lstStyle/>
          <a:p>
            <a:pPr marL="342900" indent="-342900"/>
            <a:r>
              <a:rPr lang="en-US" altLang="en-US" dirty="0" smtClean="0"/>
              <a:t>Placebo </a:t>
            </a:r>
            <a:r>
              <a:rPr lang="en-US" altLang="en-US" dirty="0"/>
              <a:t>controls are so effective that you should use them as an essential tool for blinding whenever possible.</a:t>
            </a:r>
          </a:p>
        </p:txBody>
      </p:sp>
      <p:pic>
        <p:nvPicPr>
          <p:cNvPr id="3074" name="Picture 2" descr="http://ts3.mm.bing.net/th?id=HN.608010474349659443&amp;pid=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6999" y="3124200"/>
            <a:ext cx="4190999" cy="3183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3507">
                                            <p:txEl>
                                              <p:pRg st="0" end="0"/>
                                            </p:txEl>
                                          </p:spTgt>
                                        </p:tgtEl>
                                        <p:attrNameLst>
                                          <p:attrName>style.visibility</p:attrName>
                                        </p:attrNameLst>
                                      </p:cBhvr>
                                      <p:to>
                                        <p:strVal val="visible"/>
                                      </p:to>
                                    </p:set>
                                    <p:animEffect transition="in" filter="barn(inVertical)">
                                      <p:cBhvr>
                                        <p:cTn id="7" dur="500"/>
                                        <p:tgtEl>
                                          <p:spTgt spid="533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r>
              <a:rPr lang="en-US" altLang="en-US"/>
              <a:t>The Best Experiments…</a:t>
            </a:r>
          </a:p>
        </p:txBody>
      </p:sp>
      <p:sp>
        <p:nvSpPr>
          <p:cNvPr id="534531" name="Rectangle 3"/>
          <p:cNvSpPr>
            <a:spLocks noGrp="1" noChangeArrowheads="1"/>
          </p:cNvSpPr>
          <p:nvPr>
            <p:ph type="body" idx="1"/>
          </p:nvPr>
        </p:nvSpPr>
        <p:spPr>
          <a:ln/>
        </p:spPr>
        <p:txBody>
          <a:bodyPr/>
          <a:lstStyle/>
          <a:p>
            <a:pPr marL="342900" indent="-342900"/>
            <a:r>
              <a:rPr lang="en-US" altLang="en-US" dirty="0"/>
              <a:t>are usually:</a:t>
            </a:r>
          </a:p>
          <a:p>
            <a:pPr marL="742950" lvl="1" indent="-285750"/>
            <a:r>
              <a:rPr lang="en-US" altLang="en-US" dirty="0"/>
              <a:t>randomized.</a:t>
            </a:r>
          </a:p>
          <a:p>
            <a:pPr marL="742950" lvl="1" indent="-285750"/>
            <a:r>
              <a:rPr lang="en-US" altLang="en-US" dirty="0"/>
              <a:t>comparative.</a:t>
            </a:r>
          </a:p>
          <a:p>
            <a:pPr marL="742950" lvl="1" indent="-285750"/>
            <a:r>
              <a:rPr lang="en-US" altLang="en-US" dirty="0"/>
              <a:t>double-blind.</a:t>
            </a:r>
          </a:p>
          <a:p>
            <a:pPr marL="742950" lvl="1" indent="-285750"/>
            <a:r>
              <a:rPr lang="en-US" altLang="en-US" dirty="0"/>
              <a:t>placebo-controlled.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4531">
                                            <p:txEl>
                                              <p:pRg st="0" end="0"/>
                                            </p:txEl>
                                          </p:spTgt>
                                        </p:tgtEl>
                                        <p:attrNameLst>
                                          <p:attrName>style.visibility</p:attrName>
                                        </p:attrNameLst>
                                      </p:cBhvr>
                                      <p:to>
                                        <p:strVal val="visible"/>
                                      </p:to>
                                    </p:set>
                                    <p:animEffect transition="in" filter="fade">
                                      <p:cBhvr>
                                        <p:cTn id="7" dur="1000"/>
                                        <p:tgtEl>
                                          <p:spTgt spid="534531">
                                            <p:txEl>
                                              <p:pRg st="0" end="0"/>
                                            </p:txEl>
                                          </p:spTgt>
                                        </p:tgtEl>
                                      </p:cBhvr>
                                    </p:animEffect>
                                    <p:anim calcmode="lin" valueType="num">
                                      <p:cBhvr>
                                        <p:cTn id="8" dur="1000" fill="hold"/>
                                        <p:tgtEl>
                                          <p:spTgt spid="534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4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34531">
                                            <p:txEl>
                                              <p:pRg st="1" end="1"/>
                                            </p:txEl>
                                          </p:spTgt>
                                        </p:tgtEl>
                                        <p:attrNameLst>
                                          <p:attrName>style.visibility</p:attrName>
                                        </p:attrNameLst>
                                      </p:cBhvr>
                                      <p:to>
                                        <p:strVal val="visible"/>
                                      </p:to>
                                    </p:set>
                                    <p:animEffect transition="in" filter="fade">
                                      <p:cBhvr>
                                        <p:cTn id="14" dur="1000"/>
                                        <p:tgtEl>
                                          <p:spTgt spid="534531">
                                            <p:txEl>
                                              <p:pRg st="1" end="1"/>
                                            </p:txEl>
                                          </p:spTgt>
                                        </p:tgtEl>
                                      </p:cBhvr>
                                    </p:animEffect>
                                    <p:anim calcmode="lin" valueType="num">
                                      <p:cBhvr>
                                        <p:cTn id="15" dur="1000" fill="hold"/>
                                        <p:tgtEl>
                                          <p:spTgt spid="534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34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4531">
                                            <p:txEl>
                                              <p:pRg st="2" end="2"/>
                                            </p:txEl>
                                          </p:spTgt>
                                        </p:tgtEl>
                                        <p:attrNameLst>
                                          <p:attrName>style.visibility</p:attrName>
                                        </p:attrNameLst>
                                      </p:cBhvr>
                                      <p:to>
                                        <p:strVal val="visible"/>
                                      </p:to>
                                    </p:set>
                                    <p:animEffect transition="in" filter="fade">
                                      <p:cBhvr>
                                        <p:cTn id="21" dur="1000"/>
                                        <p:tgtEl>
                                          <p:spTgt spid="534531">
                                            <p:txEl>
                                              <p:pRg st="2" end="2"/>
                                            </p:txEl>
                                          </p:spTgt>
                                        </p:tgtEl>
                                      </p:cBhvr>
                                    </p:animEffect>
                                    <p:anim calcmode="lin" valueType="num">
                                      <p:cBhvr>
                                        <p:cTn id="22" dur="1000" fill="hold"/>
                                        <p:tgtEl>
                                          <p:spTgt spid="534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34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34531">
                                            <p:txEl>
                                              <p:pRg st="3" end="3"/>
                                            </p:txEl>
                                          </p:spTgt>
                                        </p:tgtEl>
                                        <p:attrNameLst>
                                          <p:attrName>style.visibility</p:attrName>
                                        </p:attrNameLst>
                                      </p:cBhvr>
                                      <p:to>
                                        <p:strVal val="visible"/>
                                      </p:to>
                                    </p:set>
                                    <p:animEffect transition="in" filter="fade">
                                      <p:cBhvr>
                                        <p:cTn id="28" dur="1000"/>
                                        <p:tgtEl>
                                          <p:spTgt spid="534531">
                                            <p:txEl>
                                              <p:pRg st="3" end="3"/>
                                            </p:txEl>
                                          </p:spTgt>
                                        </p:tgtEl>
                                      </p:cBhvr>
                                    </p:animEffect>
                                    <p:anim calcmode="lin" valueType="num">
                                      <p:cBhvr>
                                        <p:cTn id="29" dur="1000" fill="hold"/>
                                        <p:tgtEl>
                                          <p:spTgt spid="534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34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34531">
                                            <p:txEl>
                                              <p:pRg st="4" end="4"/>
                                            </p:txEl>
                                          </p:spTgt>
                                        </p:tgtEl>
                                        <p:attrNameLst>
                                          <p:attrName>style.visibility</p:attrName>
                                        </p:attrNameLst>
                                      </p:cBhvr>
                                      <p:to>
                                        <p:strVal val="visible"/>
                                      </p:to>
                                    </p:set>
                                    <p:animEffect transition="in" filter="fade">
                                      <p:cBhvr>
                                        <p:cTn id="35" dur="1000"/>
                                        <p:tgtEl>
                                          <p:spTgt spid="534531">
                                            <p:txEl>
                                              <p:pRg st="4" end="4"/>
                                            </p:txEl>
                                          </p:spTgt>
                                        </p:tgtEl>
                                      </p:cBhvr>
                                    </p:animEffect>
                                    <p:anim calcmode="lin" valueType="num">
                                      <p:cBhvr>
                                        <p:cTn id="36" dur="1000" fill="hold"/>
                                        <p:tgtEl>
                                          <p:spTgt spid="5345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345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US" altLang="en-US"/>
              <a:t>Blocking</a:t>
            </a:r>
          </a:p>
        </p:txBody>
      </p:sp>
      <p:sp>
        <p:nvSpPr>
          <p:cNvPr id="535555" name="Rectangle 3"/>
          <p:cNvSpPr>
            <a:spLocks noGrp="1" noChangeArrowheads="1"/>
          </p:cNvSpPr>
          <p:nvPr>
            <p:ph type="body" idx="1"/>
          </p:nvPr>
        </p:nvSpPr>
        <p:spPr>
          <a:xfrm>
            <a:off x="0" y="1600200"/>
            <a:ext cx="9143999" cy="4572000"/>
          </a:xfrm>
          <a:ln/>
        </p:spPr>
        <p:txBody>
          <a:bodyPr/>
          <a:lstStyle/>
          <a:p>
            <a:pPr marL="342900" indent="-342900"/>
            <a:r>
              <a:rPr lang="en-US" altLang="en-US" sz="2700" dirty="0"/>
              <a:t>When groups of experimental units are similar, it’s often a good idea to gather them together into </a:t>
            </a:r>
            <a:r>
              <a:rPr lang="en-US" altLang="en-US" sz="2700" dirty="0">
                <a:solidFill>
                  <a:schemeClr val="hlink"/>
                </a:solidFill>
              </a:rPr>
              <a:t>blocks</a:t>
            </a:r>
            <a:r>
              <a:rPr lang="en-US" altLang="en-US" sz="2700" dirty="0"/>
              <a:t>. </a:t>
            </a:r>
            <a:endParaRPr lang="en-US" altLang="en-US" sz="2700" dirty="0" smtClean="0"/>
          </a:p>
          <a:p>
            <a:pPr marL="342900" indent="-342900"/>
            <a:endParaRPr lang="en-US" altLang="en-US" sz="2700" dirty="0"/>
          </a:p>
          <a:p>
            <a:pPr marL="342900" indent="-342900"/>
            <a:r>
              <a:rPr lang="en-US" altLang="en-US" sz="2700" dirty="0"/>
              <a:t>Blocking isolates the variability due to the differences between the blocks so that we can see the differences due to the treatments more clearly</a:t>
            </a:r>
            <a:r>
              <a:rPr lang="en-US" altLang="en-US" sz="2700" dirty="0" smtClean="0"/>
              <a:t>.</a:t>
            </a:r>
          </a:p>
          <a:p>
            <a:pPr marL="342900" indent="-342900"/>
            <a:endParaRPr lang="en-US" altLang="en-US" sz="2700" dirty="0"/>
          </a:p>
          <a:p>
            <a:pPr marL="342900" indent="-342900"/>
            <a:r>
              <a:rPr lang="en-US" altLang="en-US" sz="2700" dirty="0"/>
              <a:t>When randomization occurs only within the blocks, we call the design a </a:t>
            </a:r>
            <a:r>
              <a:rPr lang="en-US" altLang="en-US" sz="2700" dirty="0">
                <a:solidFill>
                  <a:schemeClr val="hlink"/>
                </a:solidFill>
              </a:rPr>
              <a:t>randomized block design</a:t>
            </a:r>
            <a:r>
              <a:rPr lang="en-US" altLang="en-US" sz="2700"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5555">
                                            <p:txEl>
                                              <p:pRg st="0" end="0"/>
                                            </p:txEl>
                                          </p:spTgt>
                                        </p:tgtEl>
                                        <p:attrNameLst>
                                          <p:attrName>style.visibility</p:attrName>
                                        </p:attrNameLst>
                                      </p:cBhvr>
                                      <p:to>
                                        <p:strVal val="visible"/>
                                      </p:to>
                                    </p:set>
                                    <p:animEffect transition="in" filter="wipe(down)">
                                      <p:cBhvr>
                                        <p:cTn id="7" dur="500"/>
                                        <p:tgtEl>
                                          <p:spTgt spid="535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5555">
                                            <p:txEl>
                                              <p:pRg st="2" end="2"/>
                                            </p:txEl>
                                          </p:spTgt>
                                        </p:tgtEl>
                                        <p:attrNameLst>
                                          <p:attrName>style.visibility</p:attrName>
                                        </p:attrNameLst>
                                      </p:cBhvr>
                                      <p:to>
                                        <p:strVal val="visible"/>
                                      </p:to>
                                    </p:set>
                                    <p:animEffect transition="in" filter="wipe(down)">
                                      <p:cBhvr>
                                        <p:cTn id="12" dur="500"/>
                                        <p:tgtEl>
                                          <p:spTgt spid="535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35555">
                                            <p:txEl>
                                              <p:pRg st="4" end="4"/>
                                            </p:txEl>
                                          </p:spTgt>
                                        </p:tgtEl>
                                        <p:attrNameLst>
                                          <p:attrName>style.visibility</p:attrName>
                                        </p:attrNameLst>
                                      </p:cBhvr>
                                      <p:to>
                                        <p:strVal val="visible"/>
                                      </p:to>
                                    </p:set>
                                    <p:animEffect transition="in" filter="wipe(down)">
                                      <p:cBhvr>
                                        <p:cTn id="17" dur="500"/>
                                        <p:tgtEl>
                                          <p:spTgt spid="535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0" y="1600200"/>
            <a:ext cx="9143999" cy="4572000"/>
          </a:xfrm>
        </p:spPr>
        <p:txBody>
          <a:bodyPr/>
          <a:lstStyle/>
          <a:p>
            <a:endParaRPr lang="en-US" dirty="0" smtClean="0"/>
          </a:p>
          <a:p>
            <a:endParaRPr lang="en-US" dirty="0"/>
          </a:p>
          <a:p>
            <a:r>
              <a:rPr lang="en-US" dirty="0" smtClean="0"/>
              <a:t>Go back to the tomato example with the </a:t>
            </a:r>
            <a:r>
              <a:rPr lang="en-US" dirty="0" err="1" smtClean="0"/>
              <a:t>OptiGrow</a:t>
            </a:r>
            <a:r>
              <a:rPr lang="en-US" dirty="0" smtClean="0"/>
              <a:t>.</a:t>
            </a:r>
          </a:p>
          <a:p>
            <a:r>
              <a:rPr lang="en-US" dirty="0" smtClean="0"/>
              <a:t>We want to use 18 tomatoes of the same variety and we go to the store and they only have 12 tomatoes.</a:t>
            </a:r>
          </a:p>
          <a:p>
            <a:r>
              <a:rPr lang="en-US" dirty="0" smtClean="0"/>
              <a:t>Now we decide to go to another store and buy 6 more tomatoes of the same variety. </a:t>
            </a:r>
          </a:p>
          <a:p>
            <a:r>
              <a:rPr lang="en-US" dirty="0" smtClean="0"/>
              <a:t>Why might you want to use blocking here?</a:t>
            </a:r>
          </a:p>
          <a:p>
            <a:r>
              <a:rPr lang="en-US" dirty="0" smtClean="0"/>
              <a:t>Create a diagram showing your experimental units, blocks, random assignments, treatments, and response.   </a:t>
            </a:r>
            <a:endParaRPr lang="en-US" dirty="0"/>
          </a:p>
        </p:txBody>
      </p:sp>
      <p:pic>
        <p:nvPicPr>
          <p:cNvPr id="4098" name="Picture 2" descr="http://www.jphotostyle.com/photos/gallery01/tomato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77799"/>
            <a:ext cx="2553880" cy="233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082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0" y="228600"/>
            <a:ext cx="9144000" cy="992187"/>
          </a:xfrm>
        </p:spPr>
        <p:txBody>
          <a:bodyPr/>
          <a:lstStyle/>
          <a:p>
            <a:r>
              <a:rPr lang="en-US" altLang="en-US" sz="3200" dirty="0"/>
              <a:t>Here is a diagram of the blocked experiment:</a:t>
            </a:r>
            <a:r>
              <a:rPr lang="en-US" altLang="en-US" dirty="0"/>
              <a:t/>
            </a:r>
            <a:br>
              <a:rPr lang="en-US" altLang="en-US" dirty="0"/>
            </a:br>
            <a:endParaRPr lang="en-US" altLang="en-US" dirty="0"/>
          </a:p>
        </p:txBody>
      </p:sp>
      <p:pic>
        <p:nvPicPr>
          <p:cNvPr id="536580" name="Picture 4" descr="U13_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779715"/>
            <a:ext cx="8294687" cy="5925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6580"/>
                                        </p:tgtEl>
                                        <p:attrNameLst>
                                          <p:attrName>style.visibility</p:attrName>
                                        </p:attrNameLst>
                                      </p:cBhvr>
                                      <p:to>
                                        <p:strVal val="visible"/>
                                      </p:to>
                                    </p:set>
                                    <p:animEffect transition="in" filter="fade">
                                      <p:cBhvr>
                                        <p:cTn id="7" dur="1000"/>
                                        <p:tgtEl>
                                          <p:spTgt spid="536580"/>
                                        </p:tgtEl>
                                      </p:cBhvr>
                                    </p:animEffect>
                                    <p:anim calcmode="lin" valueType="num">
                                      <p:cBhvr>
                                        <p:cTn id="8" dur="1000" fill="hold"/>
                                        <p:tgtEl>
                                          <p:spTgt spid="536580"/>
                                        </p:tgtEl>
                                        <p:attrNameLst>
                                          <p:attrName>ppt_x</p:attrName>
                                        </p:attrNameLst>
                                      </p:cBhvr>
                                      <p:tavLst>
                                        <p:tav tm="0">
                                          <p:val>
                                            <p:strVal val="#ppt_x"/>
                                          </p:val>
                                        </p:tav>
                                        <p:tav tm="100000">
                                          <p:val>
                                            <p:strVal val="#ppt_x"/>
                                          </p:val>
                                        </p:tav>
                                      </p:tavLst>
                                    </p:anim>
                                    <p:anim calcmode="lin" valueType="num">
                                      <p:cBhvr>
                                        <p:cTn id="9" dur="1000" fill="hold"/>
                                        <p:tgtEl>
                                          <p:spTgt spid="536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altLang="en-US" dirty="0" smtClean="0"/>
              <a:t>Matching:</a:t>
            </a:r>
            <a:endParaRPr lang="en-US" altLang="en-US" dirty="0"/>
          </a:p>
        </p:txBody>
      </p:sp>
      <p:sp>
        <p:nvSpPr>
          <p:cNvPr id="537603" name="Rectangle 3"/>
          <p:cNvSpPr>
            <a:spLocks noGrp="1" noChangeArrowheads="1"/>
          </p:cNvSpPr>
          <p:nvPr>
            <p:ph type="body" idx="1"/>
          </p:nvPr>
        </p:nvSpPr>
        <p:spPr>
          <a:xfrm>
            <a:off x="0" y="1600200"/>
            <a:ext cx="9143999" cy="4572000"/>
          </a:xfrm>
          <a:noFill/>
          <a:ln/>
        </p:spPr>
        <p:txBody>
          <a:bodyPr/>
          <a:lstStyle/>
          <a:p>
            <a:pPr marL="342900" indent="-342900"/>
            <a:r>
              <a:rPr lang="en-US" altLang="en-US" dirty="0"/>
              <a:t>In a retrospective or prospective study, subjects are sometimes paired because they are similar in ways </a:t>
            </a:r>
            <a:r>
              <a:rPr lang="en-US" altLang="en-US" i="1" dirty="0"/>
              <a:t>not</a:t>
            </a:r>
            <a:r>
              <a:rPr lang="en-US" altLang="en-US" dirty="0"/>
              <a:t> under study</a:t>
            </a:r>
            <a:r>
              <a:rPr lang="en-US" altLang="en-US" dirty="0" smtClean="0"/>
              <a:t>.</a:t>
            </a:r>
            <a:endParaRPr lang="en-US" altLang="en-US" dirty="0"/>
          </a:p>
          <a:p>
            <a:pPr marL="742950" lvl="1" indent="-285750"/>
            <a:r>
              <a:rPr lang="en-US" altLang="en-US" dirty="0">
                <a:solidFill>
                  <a:schemeClr val="hlink"/>
                </a:solidFill>
              </a:rPr>
              <a:t>Matching</a:t>
            </a:r>
            <a:r>
              <a:rPr lang="en-US" altLang="en-US" dirty="0"/>
              <a:t> subjects in this way can reduce variability in much the same way as blocking</a:t>
            </a:r>
            <a:r>
              <a:rPr lang="en-US" altLang="en-US" dirty="0" smtClean="0"/>
              <a:t>.</a:t>
            </a:r>
          </a:p>
          <a:p>
            <a:pPr marL="742950" lvl="1" indent="-285750"/>
            <a:endParaRPr lang="en-US" altLang="en-US" dirty="0" smtClean="0"/>
          </a:p>
          <a:p>
            <a:pPr marL="742950" lvl="1" indent="-285750"/>
            <a:r>
              <a:rPr lang="en-US" altLang="en-US" dirty="0" smtClean="0"/>
              <a:t>For Example: You may pair up a non-music student and a music student together based upon their gender and family income and compare their grades. </a:t>
            </a:r>
          </a:p>
          <a:p>
            <a:pPr marL="742950" lvl="1" indent="-285750"/>
            <a:r>
              <a:rPr lang="en-US" altLang="en-US" dirty="0" smtClean="0"/>
              <a:t>This matching would reduce variability.</a:t>
            </a:r>
            <a:endParaRPr lang="en-US" altLang="en-US" dirty="0"/>
          </a:p>
          <a:p>
            <a:pPr marL="342900" indent="-342900">
              <a:buFont typeface="Wingdings" panose="05000000000000000000" pitchFamily="2" charset="2"/>
              <a:buNone/>
            </a:pP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7603">
                                            <p:txEl>
                                              <p:pRg st="0" end="0"/>
                                            </p:txEl>
                                          </p:spTgt>
                                        </p:tgtEl>
                                        <p:attrNameLst>
                                          <p:attrName>style.visibility</p:attrName>
                                        </p:attrNameLst>
                                      </p:cBhvr>
                                      <p:to>
                                        <p:strVal val="visible"/>
                                      </p:to>
                                    </p:set>
                                    <p:animEffect transition="in" filter="barn(inVertical)">
                                      <p:cBhvr>
                                        <p:cTn id="7" dur="500"/>
                                        <p:tgtEl>
                                          <p:spTgt spid="537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7603">
                                            <p:txEl>
                                              <p:pRg st="1" end="1"/>
                                            </p:txEl>
                                          </p:spTgt>
                                        </p:tgtEl>
                                        <p:attrNameLst>
                                          <p:attrName>style.visibility</p:attrName>
                                        </p:attrNameLst>
                                      </p:cBhvr>
                                      <p:to>
                                        <p:strVal val="visible"/>
                                      </p:to>
                                    </p:set>
                                    <p:animEffect transition="in" filter="barn(inVertical)">
                                      <p:cBhvr>
                                        <p:cTn id="12" dur="500"/>
                                        <p:tgtEl>
                                          <p:spTgt spid="537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37603">
                                            <p:txEl>
                                              <p:pRg st="3" end="3"/>
                                            </p:txEl>
                                          </p:spTgt>
                                        </p:tgtEl>
                                        <p:attrNameLst>
                                          <p:attrName>style.visibility</p:attrName>
                                        </p:attrNameLst>
                                      </p:cBhvr>
                                      <p:to>
                                        <p:strVal val="visible"/>
                                      </p:to>
                                    </p:set>
                                    <p:animEffect transition="in" filter="barn(inVertical)">
                                      <p:cBhvr>
                                        <p:cTn id="17" dur="500"/>
                                        <p:tgtEl>
                                          <p:spTgt spid="537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37603">
                                            <p:txEl>
                                              <p:pRg st="4" end="4"/>
                                            </p:txEl>
                                          </p:spTgt>
                                        </p:tgtEl>
                                        <p:attrNameLst>
                                          <p:attrName>style.visibility</p:attrName>
                                        </p:attrNameLst>
                                      </p:cBhvr>
                                      <p:to>
                                        <p:strVal val="visible"/>
                                      </p:to>
                                    </p:set>
                                    <p:animEffect transition="in" filter="barn(inVertical)">
                                      <p:cBhvr>
                                        <p:cTn id="22" dur="500"/>
                                        <p:tgtEl>
                                          <p:spTgt spid="537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992187"/>
          </a:xfrm>
        </p:spPr>
        <p:txBody>
          <a:bodyPr/>
          <a:lstStyle/>
          <a:p>
            <a:r>
              <a:rPr lang="en-US" dirty="0" smtClean="0"/>
              <a:t>Question:</a:t>
            </a:r>
            <a:endParaRPr lang="en-US" dirty="0"/>
          </a:p>
        </p:txBody>
      </p:sp>
      <p:sp>
        <p:nvSpPr>
          <p:cNvPr id="3" name="Content Placeholder 2"/>
          <p:cNvSpPr>
            <a:spLocks noGrp="1"/>
          </p:cNvSpPr>
          <p:nvPr>
            <p:ph idx="1"/>
          </p:nvPr>
        </p:nvSpPr>
        <p:spPr>
          <a:xfrm>
            <a:off x="0" y="992187"/>
            <a:ext cx="9143999" cy="5180013"/>
          </a:xfrm>
        </p:spPr>
        <p:txBody>
          <a:bodyPr/>
          <a:lstStyle/>
          <a:p>
            <a:r>
              <a:rPr lang="en-US" sz="2400" dirty="0" smtClean="0"/>
              <a:t>In early 2007, a larger-than-usual number of cats and dogs developed kidney failure; many died. </a:t>
            </a:r>
          </a:p>
          <a:p>
            <a:r>
              <a:rPr lang="en-US" sz="2400" dirty="0" smtClean="0"/>
              <a:t>Initially, researchers didn’t know why, so they used an observational study to investigate. </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Suppose you were called on to plan a study seeking the cause of this problem. Would your design be retrospective or prospective? Why?</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784231"/>
            <a:ext cx="3657600" cy="2743200"/>
          </a:xfrm>
          <a:prstGeom prst="rect">
            <a:avLst/>
          </a:prstGeom>
        </p:spPr>
      </p:pic>
    </p:spTree>
    <p:extLst>
      <p:ext uri="{BB962C8B-B14F-4D97-AF65-F5344CB8AC3E}">
        <p14:creationId xmlns:p14="http://schemas.microsoft.com/office/powerpoint/2010/main" val="40795384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213"/>
            <a:ext cx="9144000" cy="382587"/>
          </a:xfrm>
        </p:spPr>
        <p:txBody>
          <a:bodyPr/>
          <a:lstStyle/>
          <a:p>
            <a:r>
              <a:rPr lang="en-US" dirty="0" smtClean="0"/>
              <a:t>Question:</a:t>
            </a:r>
            <a:endParaRPr lang="en-US" dirty="0"/>
          </a:p>
        </p:txBody>
      </p:sp>
      <p:sp>
        <p:nvSpPr>
          <p:cNvPr id="3" name="Content Placeholder 2"/>
          <p:cNvSpPr>
            <a:spLocks noGrp="1"/>
          </p:cNvSpPr>
          <p:nvPr>
            <p:ph idx="1"/>
          </p:nvPr>
        </p:nvSpPr>
        <p:spPr>
          <a:xfrm>
            <a:off x="0" y="685800"/>
            <a:ext cx="9143999" cy="5486400"/>
          </a:xfrm>
        </p:spPr>
        <p:txBody>
          <a:bodyPr/>
          <a:lstStyle/>
          <a:p>
            <a:r>
              <a:rPr lang="en-US" sz="2400" dirty="0" smtClean="0"/>
              <a:t>Back to the pet food issue. </a:t>
            </a:r>
          </a:p>
          <a:p>
            <a:r>
              <a:rPr lang="en-US" sz="2400" dirty="0" smtClean="0"/>
              <a:t>The contamination put cats at risk, as well as dogs. Our experiment should probably test the safety of the new food on both animals. </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Why shouldn’t we randomly assign a mix of cats and dogs to the two treatment groups? What would you recommend instead?</a:t>
            </a:r>
            <a:endParaRPr lang="en-US" sz="2400" dirty="0"/>
          </a:p>
        </p:txBody>
      </p:sp>
      <p:pic>
        <p:nvPicPr>
          <p:cNvPr id="5122" name="Picture 2" descr="http://ts1.mm.bing.net/th?&amp;id=HN.608001850055002042&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020316"/>
            <a:ext cx="4135840" cy="369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431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wipe(down)">
                                      <p:cBhvr>
                                        <p:cTn id="1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lstStyle/>
          <a:p>
            <a:r>
              <a:rPr lang="en-US" dirty="0" smtClean="0"/>
              <a:t>Just Checking Box </a:t>
            </a:r>
            <a:r>
              <a:rPr lang="en-US" dirty="0" err="1" smtClean="0"/>
              <a:t>Pg</a:t>
            </a:r>
            <a:r>
              <a:rPr lang="en-US" dirty="0" smtClean="0"/>
              <a:t> # 318</a:t>
            </a:r>
            <a:endParaRPr lang="en-US" dirty="0"/>
          </a:p>
        </p:txBody>
      </p:sp>
    </p:spTree>
    <p:extLst>
      <p:ext uri="{BB962C8B-B14F-4D97-AF65-F5344CB8AC3E}">
        <p14:creationId xmlns:p14="http://schemas.microsoft.com/office/powerpoint/2010/main" val="3034743400"/>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altLang="en-US"/>
              <a:t>Adding More Factors</a:t>
            </a:r>
          </a:p>
        </p:txBody>
      </p:sp>
      <p:sp>
        <p:nvSpPr>
          <p:cNvPr id="539651" name="Rectangle 3"/>
          <p:cNvSpPr>
            <a:spLocks noGrp="1" noChangeArrowheads="1"/>
          </p:cNvSpPr>
          <p:nvPr>
            <p:ph type="body" idx="1"/>
          </p:nvPr>
        </p:nvSpPr>
        <p:spPr>
          <a:xfrm>
            <a:off x="0" y="1600200"/>
            <a:ext cx="9143999" cy="4572000"/>
          </a:xfrm>
          <a:ln/>
        </p:spPr>
        <p:txBody>
          <a:bodyPr/>
          <a:lstStyle/>
          <a:p>
            <a:pPr marL="342900" indent="-342900" algn="ctr"/>
            <a:r>
              <a:rPr lang="en-US" altLang="en-US" dirty="0"/>
              <a:t>It is often important to include multiple factors in the same experiment in order to examine what happens when the factor levels are applied in different </a:t>
            </a:r>
            <a:r>
              <a:rPr lang="en-US" altLang="en-US" i="1" dirty="0"/>
              <a:t>combinations</a:t>
            </a:r>
            <a:r>
              <a:rPr lang="en-US" altLang="en-US"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9651">
                                            <p:txEl>
                                              <p:pRg st="0" end="0"/>
                                            </p:txEl>
                                          </p:spTgt>
                                        </p:tgtEl>
                                        <p:attrNameLst>
                                          <p:attrName>style.visibility</p:attrName>
                                        </p:attrNameLst>
                                      </p:cBhvr>
                                      <p:to>
                                        <p:strVal val="visible"/>
                                      </p:to>
                                    </p:set>
                                    <p:animEffect transition="in" filter="fade">
                                      <p:cBhvr>
                                        <p:cTn id="7" dur="1000"/>
                                        <p:tgtEl>
                                          <p:spTgt spid="539651">
                                            <p:txEl>
                                              <p:pRg st="0" end="0"/>
                                            </p:txEl>
                                          </p:spTgt>
                                        </p:tgtEl>
                                      </p:cBhvr>
                                    </p:animEffect>
                                    <p:anim calcmode="lin" valueType="num">
                                      <p:cBhvr>
                                        <p:cTn id="8" dur="1000" fill="hold"/>
                                        <p:tgtEl>
                                          <p:spTgt spid="539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96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a:xfrm>
            <a:off x="0" y="1600200"/>
            <a:ext cx="9143999" cy="4572000"/>
          </a:xfrm>
        </p:spPr>
        <p:txBody>
          <a:bodyPr/>
          <a:lstStyle/>
          <a:p>
            <a:pPr marL="0" indent="0" algn="ctr">
              <a:buNone/>
            </a:pPr>
            <a:r>
              <a:rPr lang="en-US" dirty="0" smtClean="0"/>
              <a:t>Designing a Completely Randomized Two-Factor Experiment</a:t>
            </a:r>
            <a:endParaRPr lang="en-US" dirty="0"/>
          </a:p>
        </p:txBody>
      </p:sp>
    </p:spTree>
    <p:extLst>
      <p:ext uri="{BB962C8B-B14F-4D97-AF65-F5344CB8AC3E}">
        <p14:creationId xmlns:p14="http://schemas.microsoft.com/office/powerpoint/2010/main" val="545638724"/>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0" y="684213"/>
            <a:ext cx="9144000" cy="458787"/>
          </a:xfrm>
        </p:spPr>
        <p:txBody>
          <a:bodyPr/>
          <a:lstStyle/>
          <a:p>
            <a:r>
              <a:rPr lang="en-US" altLang="en-US" dirty="0" smtClean="0"/>
              <a:t>Diagram of the completely randomized two-factor experiment:</a:t>
            </a:r>
            <a:endParaRPr lang="en-US" altLang="en-US" dirty="0"/>
          </a:p>
        </p:txBody>
      </p:sp>
      <p:sp>
        <p:nvSpPr>
          <p:cNvPr id="540675" name="Rectangle 3"/>
          <p:cNvSpPr>
            <a:spLocks noGrp="1" noChangeArrowheads="1"/>
          </p:cNvSpPr>
          <p:nvPr>
            <p:ph type="body" idx="1"/>
          </p:nvPr>
        </p:nvSpPr>
        <p:spPr>
          <a:xfrm>
            <a:off x="0" y="1295400"/>
            <a:ext cx="9144000" cy="4572000"/>
          </a:xfrm>
          <a:noFill/>
          <a:ln/>
        </p:spPr>
        <p:txBody>
          <a:bodyPr/>
          <a:lstStyle/>
          <a:p>
            <a:pPr marL="342900" indent="-342900"/>
            <a:r>
              <a:rPr lang="en-US" altLang="en-US" sz="2200" dirty="0"/>
              <a:t>T</a:t>
            </a:r>
            <a:r>
              <a:rPr lang="en-US" altLang="en-US" sz="2200" dirty="0" smtClean="0"/>
              <a:t>he </a:t>
            </a:r>
            <a:r>
              <a:rPr lang="en-US" altLang="en-US" sz="2200" dirty="0"/>
              <a:t>following diagram shows a study of the effects of different fertilizer/water combinations on the juiciness and tastiness of tomatoes:</a:t>
            </a:r>
          </a:p>
        </p:txBody>
      </p:sp>
      <p:pic>
        <p:nvPicPr>
          <p:cNvPr id="540676" name="Picture 4" descr="U13_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379663"/>
            <a:ext cx="7010400" cy="4325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Effect transition="in" filter="barn(inVertical)">
                                      <p:cBhvr>
                                        <p:cTn id="7" dur="500"/>
                                        <p:tgtEl>
                                          <p:spTgt spid="540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0676"/>
                                        </p:tgtEl>
                                        <p:attrNameLst>
                                          <p:attrName>style.visibility</p:attrName>
                                        </p:attrNameLst>
                                      </p:cBhvr>
                                      <p:to>
                                        <p:strVal val="visible"/>
                                      </p:to>
                                    </p:set>
                                    <p:animEffect transition="in" filter="barn(inVertical)">
                                      <p:cBhvr>
                                        <p:cTn id="12" dur="500"/>
                                        <p:tgtEl>
                                          <p:spTgt spid="540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lstStyle/>
          <a:p>
            <a:r>
              <a:rPr lang="en-US" altLang="en-US"/>
              <a:t>Confounding</a:t>
            </a:r>
          </a:p>
        </p:txBody>
      </p:sp>
      <p:sp>
        <p:nvSpPr>
          <p:cNvPr id="541699" name="Rectangle 3"/>
          <p:cNvSpPr>
            <a:spLocks noGrp="1" noChangeArrowheads="1"/>
          </p:cNvSpPr>
          <p:nvPr>
            <p:ph type="body" idx="1"/>
          </p:nvPr>
        </p:nvSpPr>
        <p:spPr>
          <a:xfrm>
            <a:off x="0" y="1600200"/>
            <a:ext cx="9143999" cy="4572000"/>
          </a:xfrm>
          <a:ln/>
        </p:spPr>
        <p:txBody>
          <a:bodyPr/>
          <a:lstStyle/>
          <a:p>
            <a:pPr marL="342900" indent="-342900"/>
            <a:endParaRPr lang="en-US" altLang="en-US" dirty="0" smtClean="0"/>
          </a:p>
          <a:p>
            <a:pPr marL="342900" indent="-342900"/>
            <a:r>
              <a:rPr lang="en-US" altLang="en-US" dirty="0" smtClean="0"/>
              <a:t>When </a:t>
            </a:r>
            <a:r>
              <a:rPr lang="en-US" altLang="en-US" dirty="0"/>
              <a:t>the levels of one factor are associated with the levels of another factor, we say that these two factors are </a:t>
            </a:r>
            <a:r>
              <a:rPr lang="en-US" altLang="en-US" dirty="0">
                <a:solidFill>
                  <a:schemeClr val="hlink"/>
                </a:solidFill>
              </a:rPr>
              <a:t>confounded</a:t>
            </a:r>
            <a:r>
              <a:rPr lang="en-US" altLang="en-US" dirty="0" smtClean="0"/>
              <a:t>.</a:t>
            </a:r>
          </a:p>
          <a:p>
            <a:pPr marL="342900" indent="-342900"/>
            <a:endParaRPr lang="en-US" altLang="en-US" dirty="0" smtClean="0"/>
          </a:p>
          <a:p>
            <a:pPr marL="342900" indent="-342900"/>
            <a:r>
              <a:rPr lang="en-US" altLang="en-US" dirty="0" smtClean="0"/>
              <a:t>When we have confounding factors, there are two or more factors that could have caused our results and it is not possible to determine which one caused it.</a:t>
            </a:r>
            <a:endParaRPr lang="en-US" altLang="en-US" dirty="0"/>
          </a:p>
          <a:p>
            <a:pPr marL="0" indent="0">
              <a:buNone/>
            </a:pP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1699">
                                            <p:txEl>
                                              <p:pRg st="1" end="1"/>
                                            </p:txEl>
                                          </p:spTgt>
                                        </p:tgtEl>
                                        <p:attrNameLst>
                                          <p:attrName>style.visibility</p:attrName>
                                        </p:attrNameLst>
                                      </p:cBhvr>
                                      <p:to>
                                        <p:strVal val="visible"/>
                                      </p:to>
                                    </p:set>
                                    <p:animEffect transition="in" filter="barn(inVertical)">
                                      <p:cBhvr>
                                        <p:cTn id="7" dur="500"/>
                                        <p:tgtEl>
                                          <p:spTgt spid="541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1699">
                                            <p:txEl>
                                              <p:pRg st="3" end="3"/>
                                            </p:txEl>
                                          </p:spTgt>
                                        </p:tgtEl>
                                        <p:attrNameLst>
                                          <p:attrName>style.visibility</p:attrName>
                                        </p:attrNameLst>
                                      </p:cBhvr>
                                      <p:to>
                                        <p:strVal val="visible"/>
                                      </p:to>
                                    </p:set>
                                    <p:animEffect transition="in" filter="barn(inVertical)">
                                      <p:cBhvr>
                                        <p:cTn id="12" dur="500"/>
                                        <p:tgtEl>
                                          <p:spTgt spid="541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www.youtube.com/watch?v=7ybuE39BpQ8</a:t>
            </a:r>
            <a:endParaRPr lang="en-US" dirty="0" smtClean="0"/>
          </a:p>
          <a:p>
            <a:endParaRPr lang="en-US" dirty="0"/>
          </a:p>
          <a:p>
            <a:r>
              <a:rPr lang="en-US" dirty="0">
                <a:hlinkClick r:id="rId3"/>
              </a:rPr>
              <a:t>https://</a:t>
            </a:r>
            <a:r>
              <a:rPr lang="en-US" dirty="0" smtClean="0">
                <a:hlinkClick r:id="rId3"/>
              </a:rPr>
              <a:t>www.youtube.com/watch?v=BtqCDd6yV9E</a:t>
            </a:r>
            <a:endParaRPr lang="en-US" dirty="0" smtClean="0"/>
          </a:p>
          <a:p>
            <a:r>
              <a:rPr lang="en-US" dirty="0" smtClean="0"/>
              <a:t>(Start at </a:t>
            </a:r>
            <a:r>
              <a:rPr lang="en-US" smtClean="0"/>
              <a:t>2:15 end at 5:25)</a:t>
            </a:r>
            <a:endParaRPr lang="en-US" dirty="0" smtClean="0"/>
          </a:p>
          <a:p>
            <a:endParaRPr lang="en-US" dirty="0"/>
          </a:p>
        </p:txBody>
      </p:sp>
    </p:spTree>
    <p:extLst>
      <p:ext uri="{BB962C8B-B14F-4D97-AF65-F5344CB8AC3E}">
        <p14:creationId xmlns:p14="http://schemas.microsoft.com/office/powerpoint/2010/main" val="868340705"/>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306387"/>
          </a:xfrm>
        </p:spPr>
        <p:txBody>
          <a:bodyPr/>
          <a:lstStyle/>
          <a:p>
            <a:r>
              <a:rPr lang="en-US" dirty="0" smtClean="0"/>
              <a:t>Example:</a:t>
            </a:r>
            <a:endParaRPr lang="en-US" dirty="0"/>
          </a:p>
        </p:txBody>
      </p:sp>
      <p:sp>
        <p:nvSpPr>
          <p:cNvPr id="3" name="Content Placeholder 2"/>
          <p:cNvSpPr>
            <a:spLocks noGrp="1"/>
          </p:cNvSpPr>
          <p:nvPr>
            <p:ph idx="1"/>
          </p:nvPr>
        </p:nvSpPr>
        <p:spPr>
          <a:xfrm>
            <a:off x="0" y="685800"/>
            <a:ext cx="9143999" cy="5486400"/>
          </a:xfrm>
        </p:spPr>
        <p:txBody>
          <a:bodyPr/>
          <a:lstStyle/>
          <a:p>
            <a:r>
              <a:rPr lang="en-US" dirty="0" smtClean="0"/>
              <a:t>You conduct </a:t>
            </a:r>
            <a:r>
              <a:rPr lang="en-US" dirty="0"/>
              <a:t>an experiment into the effects of smell on the perceived attractiveness of food. </a:t>
            </a:r>
            <a:endParaRPr lang="en-US" dirty="0" smtClean="0"/>
          </a:p>
          <a:p>
            <a:r>
              <a:rPr lang="en-US" dirty="0" smtClean="0"/>
              <a:t>Participants </a:t>
            </a:r>
            <a:r>
              <a:rPr lang="en-US" dirty="0"/>
              <a:t>were asked to rate the attractiveness of a loaf of bread on a range of criteria. </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a:t>T</a:t>
            </a:r>
            <a:r>
              <a:rPr lang="en-US" dirty="0" smtClean="0"/>
              <a:t>wo </a:t>
            </a:r>
            <a:r>
              <a:rPr lang="en-US" dirty="0"/>
              <a:t>groups of participants </a:t>
            </a:r>
            <a:r>
              <a:rPr lang="en-US" dirty="0" smtClean="0"/>
              <a:t>are arranged to </a:t>
            </a:r>
            <a:r>
              <a:rPr lang="en-US" dirty="0"/>
              <a:t>attend experimental </a:t>
            </a:r>
            <a:r>
              <a:rPr lang="en-US" dirty="0" smtClean="0"/>
              <a:t>sessions </a:t>
            </a:r>
            <a:r>
              <a:rPr lang="en-US" dirty="0"/>
              <a:t>from 9am onwards. </a:t>
            </a:r>
            <a:endParaRPr lang="en-US" dirty="0" smtClean="0"/>
          </a:p>
          <a:p>
            <a:pPr marL="0" indent="0">
              <a:buNone/>
            </a:pPr>
            <a:r>
              <a:rPr lang="en-US" dirty="0"/>
              <a:t/>
            </a:r>
            <a:br>
              <a:rPr lang="en-US" dirty="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2548" y="2971800"/>
            <a:ext cx="3810000" cy="2286000"/>
          </a:xfrm>
          <a:prstGeom prst="rect">
            <a:avLst/>
          </a:prstGeom>
        </p:spPr>
      </p:pic>
    </p:spTree>
    <p:extLst>
      <p:ext uri="{BB962C8B-B14F-4D97-AF65-F5344CB8AC3E}">
        <p14:creationId xmlns:p14="http://schemas.microsoft.com/office/powerpoint/2010/main" val="27862193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306387"/>
          </a:xfrm>
        </p:spPr>
        <p:txBody>
          <a:bodyPr/>
          <a:lstStyle/>
          <a:p>
            <a:r>
              <a:rPr lang="en-US" dirty="0" smtClean="0"/>
              <a:t>Example:</a:t>
            </a:r>
            <a:endParaRPr lang="en-US" dirty="0"/>
          </a:p>
        </p:txBody>
      </p:sp>
      <p:sp>
        <p:nvSpPr>
          <p:cNvPr id="3" name="Content Placeholder 2"/>
          <p:cNvSpPr>
            <a:spLocks noGrp="1"/>
          </p:cNvSpPr>
          <p:nvPr>
            <p:ph idx="1"/>
          </p:nvPr>
        </p:nvSpPr>
        <p:spPr>
          <a:xfrm>
            <a:off x="0" y="609600"/>
            <a:ext cx="9143999" cy="6248400"/>
          </a:xfrm>
        </p:spPr>
        <p:txBody>
          <a:bodyPr/>
          <a:lstStyle/>
          <a:p>
            <a:r>
              <a:rPr lang="en-US" sz="2400" dirty="0" smtClean="0"/>
              <a:t>The </a:t>
            </a:r>
            <a:r>
              <a:rPr lang="en-US" sz="2400" dirty="0"/>
              <a:t>first 20 participants just rated the attractiveness of the bread. </a:t>
            </a:r>
            <a:endParaRPr lang="en-US" sz="2400" dirty="0" smtClean="0"/>
          </a:p>
          <a:p>
            <a:r>
              <a:rPr lang="en-US" sz="2400" dirty="0" smtClean="0"/>
              <a:t>The </a:t>
            </a:r>
            <a:r>
              <a:rPr lang="en-US" sz="2400" dirty="0"/>
              <a:t>next 20 participants did the same task while the smell of freshly baked bread was being piped into the room through a vent (they were unaware of this). </a:t>
            </a:r>
            <a:endParaRPr lang="en-US" sz="2400" dirty="0" smtClean="0"/>
          </a:p>
          <a:p>
            <a:endParaRPr lang="en-US" sz="2400" dirty="0"/>
          </a:p>
          <a:p>
            <a:endParaRPr lang="en-US" sz="2400" dirty="0" smtClean="0"/>
          </a:p>
          <a:p>
            <a:endParaRPr lang="en-US" sz="2400" dirty="0" smtClean="0"/>
          </a:p>
          <a:p>
            <a:endParaRPr lang="en-US" sz="2400" dirty="0"/>
          </a:p>
          <a:p>
            <a:endParaRPr lang="en-US" sz="2400" dirty="0"/>
          </a:p>
          <a:p>
            <a:endParaRPr lang="en-US" sz="2400" dirty="0" smtClean="0"/>
          </a:p>
          <a:p>
            <a:r>
              <a:rPr lang="en-US" sz="2400" dirty="0" smtClean="0"/>
              <a:t>The </a:t>
            </a:r>
            <a:r>
              <a:rPr lang="en-US" sz="2400" dirty="0"/>
              <a:t>researchers found that ratings were higher in the “bread scent” condition and concluded that the smell had the effect of enhancing the attractiveness of the food. </a:t>
            </a:r>
            <a:endParaRPr lang="en-US" sz="2400" dirty="0" smtClean="0"/>
          </a:p>
          <a:p>
            <a:r>
              <a:rPr lang="en-US" sz="2400" dirty="0" smtClean="0"/>
              <a:t>What are potential confounding variables? </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667000"/>
            <a:ext cx="3867150" cy="2578100"/>
          </a:xfrm>
          <a:prstGeom prst="rect">
            <a:avLst/>
          </a:prstGeom>
        </p:spPr>
      </p:pic>
    </p:spTree>
    <p:extLst>
      <p:ext uri="{BB962C8B-B14F-4D97-AF65-F5344CB8AC3E}">
        <p14:creationId xmlns:p14="http://schemas.microsoft.com/office/powerpoint/2010/main" val="38675426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ltLang="en-US" dirty="0"/>
              <a:t>Lurking </a:t>
            </a:r>
            <a:r>
              <a:rPr lang="en-US" altLang="en-US" dirty="0" smtClean="0"/>
              <a:t>vs. </a:t>
            </a:r>
            <a:r>
              <a:rPr lang="en-US" altLang="en-US" dirty="0"/>
              <a:t>Confounding</a:t>
            </a:r>
          </a:p>
        </p:txBody>
      </p:sp>
      <p:sp>
        <p:nvSpPr>
          <p:cNvPr id="542723" name="Rectangle 3"/>
          <p:cNvSpPr>
            <a:spLocks noGrp="1" noChangeArrowheads="1"/>
          </p:cNvSpPr>
          <p:nvPr>
            <p:ph type="body" idx="1"/>
          </p:nvPr>
        </p:nvSpPr>
        <p:spPr>
          <a:xfrm>
            <a:off x="0" y="1600200"/>
            <a:ext cx="9220199" cy="4572000"/>
          </a:xfrm>
        </p:spPr>
        <p:txBody>
          <a:bodyPr/>
          <a:lstStyle/>
          <a:p>
            <a:pPr marL="342900" indent="-342900"/>
            <a:r>
              <a:rPr lang="en-US" altLang="en-US" dirty="0" smtClean="0"/>
              <a:t>Confounding may sound a lot like lurking variables. </a:t>
            </a:r>
          </a:p>
          <a:p>
            <a:pPr marL="342900" indent="-342900"/>
            <a:endParaRPr lang="en-US" altLang="en-US" dirty="0" smtClean="0"/>
          </a:p>
          <a:p>
            <a:pPr marL="342900" indent="-342900"/>
            <a:r>
              <a:rPr lang="en-US" altLang="en-US" dirty="0" smtClean="0"/>
              <a:t>They are alike because they interfere with our ability to interpret our analyses simply.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191000"/>
            <a:ext cx="2286000" cy="228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animEffect transition="in" filter="barn(inVertical)">
                                      <p:cBhvr>
                                        <p:cTn id="7" dur="500"/>
                                        <p:tgtEl>
                                          <p:spTgt spid="542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2723">
                                            <p:txEl>
                                              <p:pRg st="2" end="2"/>
                                            </p:txEl>
                                          </p:spTgt>
                                        </p:tgtEl>
                                        <p:attrNameLst>
                                          <p:attrName>style.visibility</p:attrName>
                                        </p:attrNameLst>
                                      </p:cBhvr>
                                      <p:to>
                                        <p:strVal val="visible"/>
                                      </p:to>
                                    </p:set>
                                    <p:animEffect transition="in" filter="barn(inVertical)">
                                      <p:cBhvr>
                                        <p:cTn id="12" dur="500"/>
                                        <p:tgtEl>
                                          <p:spTgt spid="542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457200" y="152400"/>
            <a:ext cx="8229600" cy="1143000"/>
          </a:xfrm>
        </p:spPr>
        <p:txBody>
          <a:bodyPr/>
          <a:lstStyle/>
          <a:p>
            <a:r>
              <a:rPr lang="en-US" altLang="en-US" sz="3200"/>
              <a:t>Randomized, Comparative Experiments</a:t>
            </a:r>
          </a:p>
        </p:txBody>
      </p:sp>
      <p:sp>
        <p:nvSpPr>
          <p:cNvPr id="520195" name="Rectangle 3"/>
          <p:cNvSpPr>
            <a:spLocks noGrp="1" noChangeArrowheads="1"/>
          </p:cNvSpPr>
          <p:nvPr>
            <p:ph type="body" idx="1"/>
          </p:nvPr>
        </p:nvSpPr>
        <p:spPr>
          <a:xfrm>
            <a:off x="0" y="1600200"/>
            <a:ext cx="9143999" cy="4876800"/>
          </a:xfrm>
          <a:ln/>
        </p:spPr>
        <p:txBody>
          <a:bodyPr/>
          <a:lstStyle/>
          <a:p>
            <a:pPr marL="342900" indent="-342900">
              <a:lnSpc>
                <a:spcPct val="90000"/>
              </a:lnSpc>
            </a:pPr>
            <a:r>
              <a:rPr lang="en-US" altLang="en-US" sz="2600" dirty="0"/>
              <a:t>An experiment is a study design that allows us to prove a cause-and-effect relationship</a:t>
            </a:r>
            <a:r>
              <a:rPr lang="en-US" altLang="en-US" sz="2600" dirty="0" smtClean="0"/>
              <a:t>.</a:t>
            </a:r>
          </a:p>
          <a:p>
            <a:pPr marL="342900" indent="-342900">
              <a:lnSpc>
                <a:spcPct val="90000"/>
              </a:lnSpc>
            </a:pPr>
            <a:endParaRPr lang="en-US" altLang="en-US" sz="2600" dirty="0"/>
          </a:p>
          <a:p>
            <a:pPr marL="342900" indent="-342900">
              <a:lnSpc>
                <a:spcPct val="90000"/>
              </a:lnSpc>
            </a:pPr>
            <a:r>
              <a:rPr lang="en-US" altLang="en-US" sz="2600" dirty="0"/>
              <a:t>In an experiment, the experimenter must identify at least one explanatory variable, called a </a:t>
            </a:r>
            <a:r>
              <a:rPr lang="en-US" altLang="en-US" sz="2600" dirty="0">
                <a:solidFill>
                  <a:schemeClr val="hlink"/>
                </a:solidFill>
              </a:rPr>
              <a:t>factor</a:t>
            </a:r>
            <a:r>
              <a:rPr lang="en-US" altLang="en-US" sz="2600" dirty="0"/>
              <a:t>, to manipulate and at least one </a:t>
            </a:r>
            <a:r>
              <a:rPr lang="en-US" altLang="en-US" sz="2600" dirty="0">
                <a:solidFill>
                  <a:schemeClr val="hlink"/>
                </a:solidFill>
              </a:rPr>
              <a:t>response</a:t>
            </a:r>
            <a:r>
              <a:rPr lang="en-US" altLang="en-US" sz="2600" dirty="0"/>
              <a:t> variable to measure</a:t>
            </a:r>
            <a:r>
              <a:rPr lang="en-US" altLang="en-US" sz="2600" dirty="0" smtClean="0"/>
              <a:t>.</a:t>
            </a:r>
          </a:p>
          <a:p>
            <a:pPr marL="342900" indent="-342900">
              <a:lnSpc>
                <a:spcPct val="90000"/>
              </a:lnSpc>
            </a:pPr>
            <a:endParaRPr lang="en-US" altLang="en-US" sz="2600" dirty="0"/>
          </a:p>
          <a:p>
            <a:pPr marL="342900" indent="-342900">
              <a:lnSpc>
                <a:spcPct val="90000"/>
              </a:lnSpc>
            </a:pPr>
            <a:r>
              <a:rPr lang="en-US" altLang="en-US" sz="2600" dirty="0"/>
              <a:t>An </a:t>
            </a:r>
            <a:r>
              <a:rPr lang="en-US" altLang="en-US" sz="2600" dirty="0">
                <a:solidFill>
                  <a:schemeClr val="hlink"/>
                </a:solidFill>
              </a:rPr>
              <a:t>experiment</a:t>
            </a:r>
            <a:r>
              <a:rPr lang="en-US" altLang="en-US" sz="2600" dirty="0"/>
              <a:t>:</a:t>
            </a:r>
          </a:p>
          <a:p>
            <a:pPr marL="742950" lvl="1" indent="-285750">
              <a:lnSpc>
                <a:spcPct val="90000"/>
              </a:lnSpc>
            </a:pPr>
            <a:r>
              <a:rPr lang="en-US" altLang="en-US" sz="2600" i="1" dirty="0"/>
              <a:t>Manipulates</a:t>
            </a:r>
            <a:r>
              <a:rPr lang="en-US" altLang="en-US" sz="2600" dirty="0"/>
              <a:t> factor levels to create treatments.</a:t>
            </a:r>
          </a:p>
          <a:p>
            <a:pPr marL="742950" lvl="1" indent="-285750">
              <a:lnSpc>
                <a:spcPct val="90000"/>
              </a:lnSpc>
            </a:pPr>
            <a:r>
              <a:rPr lang="en-US" altLang="en-US" sz="2600" i="1" dirty="0"/>
              <a:t>Randomly</a:t>
            </a:r>
            <a:r>
              <a:rPr lang="en-US" altLang="en-US" sz="2600" dirty="0"/>
              <a:t> assigns subjects to these treatment levels.</a:t>
            </a:r>
          </a:p>
          <a:p>
            <a:pPr marL="742950" lvl="1" indent="-285750">
              <a:lnSpc>
                <a:spcPct val="90000"/>
              </a:lnSpc>
            </a:pPr>
            <a:r>
              <a:rPr lang="en-US" altLang="en-US" sz="2600" i="1" dirty="0"/>
              <a:t>Compares</a:t>
            </a:r>
            <a:r>
              <a:rPr lang="en-US" altLang="en-US" sz="2600" dirty="0"/>
              <a:t> the responses of the subject groups across treatment levels.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anim calcmode="lin" valueType="num">
                                      <p:cBhvr additive="base">
                                        <p:cTn id="7" dur="500" fill="hold"/>
                                        <p:tgtEl>
                                          <p:spTgt spid="520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0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0195">
                                            <p:txEl>
                                              <p:pRg st="2" end="2"/>
                                            </p:txEl>
                                          </p:spTgt>
                                        </p:tgtEl>
                                        <p:attrNameLst>
                                          <p:attrName>style.visibility</p:attrName>
                                        </p:attrNameLst>
                                      </p:cBhvr>
                                      <p:to>
                                        <p:strVal val="visible"/>
                                      </p:to>
                                    </p:set>
                                    <p:anim calcmode="lin" valueType="num">
                                      <p:cBhvr additive="base">
                                        <p:cTn id="13" dur="500" fill="hold"/>
                                        <p:tgtEl>
                                          <p:spTgt spid="520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0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0195">
                                            <p:txEl>
                                              <p:pRg st="4" end="4"/>
                                            </p:txEl>
                                          </p:spTgt>
                                        </p:tgtEl>
                                        <p:attrNameLst>
                                          <p:attrName>style.visibility</p:attrName>
                                        </p:attrNameLst>
                                      </p:cBhvr>
                                      <p:to>
                                        <p:strVal val="visible"/>
                                      </p:to>
                                    </p:set>
                                    <p:anim calcmode="lin" valueType="num">
                                      <p:cBhvr additive="base">
                                        <p:cTn id="19" dur="500" fill="hold"/>
                                        <p:tgtEl>
                                          <p:spTgt spid="5201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0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0195">
                                            <p:txEl>
                                              <p:pRg st="5" end="5"/>
                                            </p:txEl>
                                          </p:spTgt>
                                        </p:tgtEl>
                                        <p:attrNameLst>
                                          <p:attrName>style.visibility</p:attrName>
                                        </p:attrNameLst>
                                      </p:cBhvr>
                                      <p:to>
                                        <p:strVal val="visible"/>
                                      </p:to>
                                    </p:set>
                                    <p:anim calcmode="lin" valueType="num">
                                      <p:cBhvr additive="base">
                                        <p:cTn id="25" dur="500" fill="hold"/>
                                        <p:tgtEl>
                                          <p:spTgt spid="52019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0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0195">
                                            <p:txEl>
                                              <p:pRg st="6" end="6"/>
                                            </p:txEl>
                                          </p:spTgt>
                                        </p:tgtEl>
                                        <p:attrNameLst>
                                          <p:attrName>style.visibility</p:attrName>
                                        </p:attrNameLst>
                                      </p:cBhvr>
                                      <p:to>
                                        <p:strVal val="visible"/>
                                      </p:to>
                                    </p:set>
                                    <p:anim calcmode="lin" valueType="num">
                                      <p:cBhvr additive="base">
                                        <p:cTn id="31" dur="500" fill="hold"/>
                                        <p:tgtEl>
                                          <p:spTgt spid="52019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0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20195">
                                            <p:txEl>
                                              <p:pRg st="7" end="7"/>
                                            </p:txEl>
                                          </p:spTgt>
                                        </p:tgtEl>
                                        <p:attrNameLst>
                                          <p:attrName>style.visibility</p:attrName>
                                        </p:attrNameLst>
                                      </p:cBhvr>
                                      <p:to>
                                        <p:strVal val="visible"/>
                                      </p:to>
                                    </p:set>
                                    <p:anim calcmode="lin" valueType="num">
                                      <p:cBhvr additive="base">
                                        <p:cTn id="37" dur="500" fill="hold"/>
                                        <p:tgtEl>
                                          <p:spTgt spid="52019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20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533400" y="303213"/>
            <a:ext cx="8305800" cy="534987"/>
          </a:xfrm>
        </p:spPr>
        <p:txBody>
          <a:bodyPr/>
          <a:lstStyle/>
          <a:p>
            <a:r>
              <a:rPr lang="en-US" altLang="en-US" dirty="0"/>
              <a:t>Lurking </a:t>
            </a:r>
            <a:r>
              <a:rPr lang="en-US" altLang="en-US" dirty="0" smtClean="0"/>
              <a:t>vs. </a:t>
            </a:r>
            <a:r>
              <a:rPr lang="en-US" altLang="en-US" dirty="0"/>
              <a:t>Confounding</a:t>
            </a:r>
          </a:p>
        </p:txBody>
      </p:sp>
      <p:sp>
        <p:nvSpPr>
          <p:cNvPr id="542723" name="Rectangle 3"/>
          <p:cNvSpPr>
            <a:spLocks noGrp="1" noChangeArrowheads="1"/>
          </p:cNvSpPr>
          <p:nvPr>
            <p:ph type="body" idx="1"/>
          </p:nvPr>
        </p:nvSpPr>
        <p:spPr>
          <a:xfrm>
            <a:off x="0" y="1143000"/>
            <a:ext cx="9220199" cy="5029200"/>
          </a:xfrm>
        </p:spPr>
        <p:txBody>
          <a:bodyPr/>
          <a:lstStyle/>
          <a:p>
            <a:pPr marL="342900" indent="-342900"/>
            <a:r>
              <a:rPr lang="en-US" altLang="en-US" dirty="0" smtClean="0"/>
              <a:t>A </a:t>
            </a:r>
            <a:r>
              <a:rPr lang="en-US" altLang="en-US" dirty="0"/>
              <a:t>lurking variable creates an association between two other variables that tempts us to think that one may cause the other.</a:t>
            </a:r>
          </a:p>
          <a:p>
            <a:pPr marL="742950" lvl="1" indent="-285750"/>
            <a:r>
              <a:rPr lang="en-US" altLang="en-US" dirty="0"/>
              <a:t>This can happen in a regression analysis or an observational </a:t>
            </a:r>
            <a:r>
              <a:rPr lang="en-US" altLang="en-US" dirty="0" smtClean="0"/>
              <a:t>study when a lurking variable influences both the explanatory and response variable.</a:t>
            </a:r>
            <a:endParaRPr lang="en-US" altLang="en-US" dirty="0"/>
          </a:p>
          <a:p>
            <a:pPr marL="742950" lvl="1" indent="-285750"/>
            <a:r>
              <a:rPr lang="en-US" altLang="en-US" dirty="0"/>
              <a:t>A lurking variable is usually thought of as a prior cause of both </a:t>
            </a:r>
            <a:r>
              <a:rPr lang="en-US" altLang="en-US" i="1" dirty="0"/>
              <a:t>y</a:t>
            </a:r>
            <a:r>
              <a:rPr lang="en-US" altLang="en-US" dirty="0"/>
              <a:t> and </a:t>
            </a:r>
            <a:r>
              <a:rPr lang="en-US" altLang="en-US" i="1" dirty="0"/>
              <a:t>x</a:t>
            </a:r>
            <a:r>
              <a:rPr lang="en-US" altLang="en-US" dirty="0"/>
              <a:t> that makes it appear that </a:t>
            </a:r>
            <a:r>
              <a:rPr lang="en-US" altLang="en-US" i="1" dirty="0"/>
              <a:t>x</a:t>
            </a:r>
            <a:r>
              <a:rPr lang="en-US" altLang="en-US" dirty="0"/>
              <a:t> may be causing </a:t>
            </a:r>
            <a:r>
              <a:rPr lang="en-US" altLang="en-US" i="1" dirty="0"/>
              <a:t>y</a:t>
            </a:r>
            <a:r>
              <a:rPr lang="en-US" altLang="en-US" dirty="0"/>
              <a:t>.</a:t>
            </a:r>
          </a:p>
        </p:txBody>
      </p:sp>
    </p:spTree>
    <p:extLst>
      <p:ext uri="{BB962C8B-B14F-4D97-AF65-F5344CB8AC3E}">
        <p14:creationId xmlns:p14="http://schemas.microsoft.com/office/powerpoint/2010/main" val="10147012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animEffect transition="in" filter="fade">
                                      <p:cBhvr>
                                        <p:cTn id="7" dur="1000"/>
                                        <p:tgtEl>
                                          <p:spTgt spid="542723">
                                            <p:txEl>
                                              <p:pRg st="0" end="0"/>
                                            </p:txEl>
                                          </p:spTgt>
                                        </p:tgtEl>
                                      </p:cBhvr>
                                    </p:animEffect>
                                    <p:anim calcmode="lin" valueType="num">
                                      <p:cBhvr>
                                        <p:cTn id="8" dur="1000" fill="hold"/>
                                        <p:tgtEl>
                                          <p:spTgt spid="542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2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42723">
                                            <p:txEl>
                                              <p:pRg st="1" end="1"/>
                                            </p:txEl>
                                          </p:spTgt>
                                        </p:tgtEl>
                                        <p:attrNameLst>
                                          <p:attrName>style.visibility</p:attrName>
                                        </p:attrNameLst>
                                      </p:cBhvr>
                                      <p:to>
                                        <p:strVal val="visible"/>
                                      </p:to>
                                    </p:set>
                                    <p:animEffect transition="in" filter="fade">
                                      <p:cBhvr>
                                        <p:cTn id="14" dur="1000"/>
                                        <p:tgtEl>
                                          <p:spTgt spid="542723">
                                            <p:txEl>
                                              <p:pRg st="1" end="1"/>
                                            </p:txEl>
                                          </p:spTgt>
                                        </p:tgtEl>
                                      </p:cBhvr>
                                    </p:animEffect>
                                    <p:anim calcmode="lin" valueType="num">
                                      <p:cBhvr>
                                        <p:cTn id="15" dur="1000" fill="hold"/>
                                        <p:tgtEl>
                                          <p:spTgt spid="542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42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42723">
                                            <p:txEl>
                                              <p:pRg st="2" end="2"/>
                                            </p:txEl>
                                          </p:spTgt>
                                        </p:tgtEl>
                                        <p:attrNameLst>
                                          <p:attrName>style.visibility</p:attrName>
                                        </p:attrNameLst>
                                      </p:cBhvr>
                                      <p:to>
                                        <p:strVal val="visible"/>
                                      </p:to>
                                    </p:set>
                                    <p:animEffect transition="in" filter="fade">
                                      <p:cBhvr>
                                        <p:cTn id="21" dur="1000"/>
                                        <p:tgtEl>
                                          <p:spTgt spid="542723">
                                            <p:txEl>
                                              <p:pRg st="2" end="2"/>
                                            </p:txEl>
                                          </p:spTgt>
                                        </p:tgtEl>
                                      </p:cBhvr>
                                    </p:animEffect>
                                    <p:anim calcmode="lin" valueType="num">
                                      <p:cBhvr>
                                        <p:cTn id="22" dur="1000" fill="hold"/>
                                        <p:tgtEl>
                                          <p:spTgt spid="542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427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533400" y="303213"/>
            <a:ext cx="8305800" cy="611187"/>
          </a:xfrm>
        </p:spPr>
        <p:txBody>
          <a:bodyPr/>
          <a:lstStyle/>
          <a:p>
            <a:r>
              <a:rPr lang="en-US" altLang="en-US" dirty="0"/>
              <a:t>Lurking </a:t>
            </a:r>
            <a:r>
              <a:rPr lang="en-US" altLang="en-US" dirty="0" smtClean="0"/>
              <a:t>vs Confounding</a:t>
            </a:r>
            <a:endParaRPr lang="en-US" altLang="en-US" dirty="0"/>
          </a:p>
        </p:txBody>
      </p:sp>
      <p:sp>
        <p:nvSpPr>
          <p:cNvPr id="543747" name="Rectangle 3"/>
          <p:cNvSpPr>
            <a:spLocks noGrp="1" noChangeArrowheads="1"/>
          </p:cNvSpPr>
          <p:nvPr>
            <p:ph type="body" idx="1"/>
          </p:nvPr>
        </p:nvSpPr>
        <p:spPr>
          <a:xfrm>
            <a:off x="0" y="1295400"/>
            <a:ext cx="9143999" cy="5486400"/>
          </a:xfrm>
        </p:spPr>
        <p:txBody>
          <a:bodyPr/>
          <a:lstStyle/>
          <a:p>
            <a:pPr marL="342900" indent="-342900">
              <a:lnSpc>
                <a:spcPct val="80000"/>
              </a:lnSpc>
            </a:pPr>
            <a:r>
              <a:rPr lang="en-US" altLang="en-US" dirty="0"/>
              <a:t>Confounding can arise in experiments when some other variables associated with a</a:t>
            </a:r>
            <a:r>
              <a:rPr lang="en-US" altLang="en-US" dirty="0" smtClean="0"/>
              <a:t> </a:t>
            </a:r>
            <a:r>
              <a:rPr lang="en-US" altLang="en-US" dirty="0"/>
              <a:t>factor has an effect on the response variable</a:t>
            </a:r>
            <a:r>
              <a:rPr lang="en-US" altLang="en-US" dirty="0" smtClean="0"/>
              <a:t>.</a:t>
            </a:r>
          </a:p>
          <a:p>
            <a:pPr marL="342900" indent="-342900">
              <a:lnSpc>
                <a:spcPct val="80000"/>
              </a:lnSpc>
            </a:pPr>
            <a:endParaRPr lang="en-US" altLang="en-US" dirty="0" smtClean="0"/>
          </a:p>
          <a:p>
            <a:pPr marL="342900" indent="-342900">
              <a:lnSpc>
                <a:spcPct val="80000"/>
              </a:lnSpc>
            </a:pPr>
            <a:r>
              <a:rPr lang="en-US" altLang="en-US" dirty="0"/>
              <a:t>A confounding variable, then, is associated in a </a:t>
            </a:r>
            <a:r>
              <a:rPr lang="en-US" altLang="en-US" dirty="0" err="1"/>
              <a:t>noncausal</a:t>
            </a:r>
            <a:r>
              <a:rPr lang="en-US" altLang="en-US" dirty="0"/>
              <a:t> way with a factor and affects the response</a:t>
            </a:r>
            <a:r>
              <a:rPr lang="en-US" altLang="en-US" dirty="0" smtClean="0"/>
              <a:t>.</a:t>
            </a:r>
          </a:p>
          <a:p>
            <a:pPr marL="342900" indent="-342900">
              <a:lnSpc>
                <a:spcPct val="80000"/>
              </a:lnSpc>
            </a:pPr>
            <a:endParaRPr lang="en-US" altLang="en-US" dirty="0"/>
          </a:p>
          <a:p>
            <a:pPr marL="742950" lvl="1" indent="-285750">
              <a:lnSpc>
                <a:spcPct val="80000"/>
              </a:lnSpc>
            </a:pPr>
            <a:r>
              <a:rPr lang="en-US" altLang="en-US" dirty="0"/>
              <a:t>Because of the confounding, we find that we can’t tell whether any effect we see was caused by our factor or by the confounding factor (or by both working together).</a:t>
            </a:r>
          </a:p>
          <a:p>
            <a:pPr marL="342900" indent="-342900">
              <a:lnSpc>
                <a:spcPct val="80000"/>
              </a:lnSpc>
            </a:pPr>
            <a:endParaRPr lang="en-US" altLang="en-US" dirty="0" smtClean="0"/>
          </a:p>
          <a:p>
            <a:pPr marL="342900" indent="-342900">
              <a:lnSpc>
                <a:spcPct val="80000"/>
              </a:lnSpc>
            </a:pPr>
            <a:endParaRPr lang="en-US" altLang="en-US" dirty="0"/>
          </a:p>
        </p:txBody>
      </p:sp>
    </p:spTree>
    <p:extLst>
      <p:ext uri="{BB962C8B-B14F-4D97-AF65-F5344CB8AC3E}">
        <p14:creationId xmlns:p14="http://schemas.microsoft.com/office/powerpoint/2010/main" val="12803624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animEffect transition="in" filter="fade">
                                      <p:cBhvr>
                                        <p:cTn id="7" dur="1000"/>
                                        <p:tgtEl>
                                          <p:spTgt spid="543747">
                                            <p:txEl>
                                              <p:pRg st="0" end="0"/>
                                            </p:txEl>
                                          </p:spTgt>
                                        </p:tgtEl>
                                      </p:cBhvr>
                                    </p:animEffect>
                                    <p:anim calcmode="lin" valueType="num">
                                      <p:cBhvr>
                                        <p:cTn id="8" dur="1000" fill="hold"/>
                                        <p:tgtEl>
                                          <p:spTgt spid="543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3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43747">
                                            <p:txEl>
                                              <p:pRg st="2" end="2"/>
                                            </p:txEl>
                                          </p:spTgt>
                                        </p:tgtEl>
                                        <p:attrNameLst>
                                          <p:attrName>style.visibility</p:attrName>
                                        </p:attrNameLst>
                                      </p:cBhvr>
                                      <p:to>
                                        <p:strVal val="visible"/>
                                      </p:to>
                                    </p:set>
                                    <p:animEffect transition="in" filter="fade">
                                      <p:cBhvr>
                                        <p:cTn id="14" dur="1000"/>
                                        <p:tgtEl>
                                          <p:spTgt spid="543747">
                                            <p:txEl>
                                              <p:pRg st="2" end="2"/>
                                            </p:txEl>
                                          </p:spTgt>
                                        </p:tgtEl>
                                      </p:cBhvr>
                                    </p:animEffect>
                                    <p:anim calcmode="lin" valueType="num">
                                      <p:cBhvr>
                                        <p:cTn id="15" dur="1000" fill="hold"/>
                                        <p:tgtEl>
                                          <p:spTgt spid="5437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43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43747">
                                            <p:txEl>
                                              <p:pRg st="4" end="4"/>
                                            </p:txEl>
                                          </p:spTgt>
                                        </p:tgtEl>
                                        <p:attrNameLst>
                                          <p:attrName>style.visibility</p:attrName>
                                        </p:attrNameLst>
                                      </p:cBhvr>
                                      <p:to>
                                        <p:strVal val="visible"/>
                                      </p:to>
                                    </p:set>
                                    <p:animEffect transition="in" filter="fade">
                                      <p:cBhvr>
                                        <p:cTn id="21" dur="1000"/>
                                        <p:tgtEl>
                                          <p:spTgt spid="543747">
                                            <p:txEl>
                                              <p:pRg st="4" end="4"/>
                                            </p:txEl>
                                          </p:spTgt>
                                        </p:tgtEl>
                                      </p:cBhvr>
                                    </p:animEffect>
                                    <p:anim calcmode="lin" valueType="num">
                                      <p:cBhvr>
                                        <p:cTn id="22" dur="1000" fill="hold"/>
                                        <p:tgtEl>
                                          <p:spTgt spid="54374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437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534987"/>
          </a:xfrm>
        </p:spPr>
        <p:txBody>
          <a:bodyPr/>
          <a:lstStyle/>
          <a:p>
            <a:r>
              <a:rPr lang="en-US" dirty="0" smtClean="0"/>
              <a:t>Example:</a:t>
            </a:r>
            <a:endParaRPr lang="en-US" dirty="0"/>
          </a:p>
        </p:txBody>
      </p:sp>
      <p:sp>
        <p:nvSpPr>
          <p:cNvPr id="3" name="Content Placeholder 2"/>
          <p:cNvSpPr>
            <a:spLocks noGrp="1"/>
          </p:cNvSpPr>
          <p:nvPr>
            <p:ph idx="1"/>
          </p:nvPr>
        </p:nvSpPr>
        <p:spPr>
          <a:xfrm>
            <a:off x="0" y="534987"/>
            <a:ext cx="9143999" cy="5637213"/>
          </a:xfrm>
        </p:spPr>
        <p:txBody>
          <a:bodyPr/>
          <a:lstStyle/>
          <a:p>
            <a:r>
              <a:rPr lang="en-US" sz="2400" dirty="0" smtClean="0"/>
              <a:t>Countries with more TV sets per capita tend to have longer life expectancies.</a:t>
            </a:r>
          </a:p>
          <a:p>
            <a:r>
              <a:rPr lang="en-US" sz="2400" dirty="0" smtClean="0"/>
              <a:t>Would there be a lurking variable or confounding variable? Explain why.</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The lurking variable may be a higher standard of living.</a:t>
            </a:r>
          </a:p>
          <a:p>
            <a:r>
              <a:rPr lang="en-US" sz="2400" dirty="0" smtClean="0"/>
              <a:t>This variable is associated with more TVs and with better health care.</a:t>
            </a:r>
            <a:endParaRPr lang="en-US" sz="2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905000"/>
            <a:ext cx="2666999" cy="3686322"/>
          </a:xfrm>
          <a:prstGeom prst="rect">
            <a:avLst/>
          </a:prstGeom>
        </p:spPr>
      </p:pic>
    </p:spTree>
    <p:extLst>
      <p:ext uri="{BB962C8B-B14F-4D97-AF65-F5344CB8AC3E}">
        <p14:creationId xmlns:p14="http://schemas.microsoft.com/office/powerpoint/2010/main" val="20313830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1000"/>
                                        <p:tgtEl>
                                          <p:spTgt spid="3">
                                            <p:txEl>
                                              <p:pRg st="10" end="10"/>
                                            </p:txEl>
                                          </p:spTgt>
                                        </p:tgtEl>
                                      </p:cBhvr>
                                    </p:animEffect>
                                    <p:anim calcmode="lin" valueType="num">
                                      <p:cBhvr>
                                        <p:cTn id="2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1000"/>
                                        <p:tgtEl>
                                          <p:spTgt spid="3">
                                            <p:txEl>
                                              <p:pRg st="11" end="11"/>
                                            </p:txEl>
                                          </p:spTgt>
                                        </p:tgtEl>
                                      </p:cBhvr>
                                    </p:animEffect>
                                    <p:anim calcmode="lin" valueType="num">
                                      <p:cBhvr>
                                        <p:cTn id="2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534987"/>
          </a:xfrm>
        </p:spPr>
        <p:txBody>
          <a:bodyPr/>
          <a:lstStyle/>
          <a:p>
            <a:r>
              <a:rPr lang="en-US" dirty="0" smtClean="0"/>
              <a:t>Example:</a:t>
            </a:r>
            <a:endParaRPr lang="en-US" dirty="0"/>
          </a:p>
        </p:txBody>
      </p:sp>
      <p:sp>
        <p:nvSpPr>
          <p:cNvPr id="3" name="Content Placeholder 2"/>
          <p:cNvSpPr>
            <a:spLocks noGrp="1"/>
          </p:cNvSpPr>
          <p:nvPr>
            <p:ph idx="1"/>
          </p:nvPr>
        </p:nvSpPr>
        <p:spPr>
          <a:xfrm>
            <a:off x="0" y="534987"/>
            <a:ext cx="9143999" cy="5332413"/>
          </a:xfrm>
        </p:spPr>
        <p:txBody>
          <a:bodyPr/>
          <a:lstStyle/>
          <a:p>
            <a:r>
              <a:rPr lang="en-US" sz="2400" dirty="0" smtClean="0"/>
              <a:t>When people are stressed out, their muscles tend to cramp up more. </a:t>
            </a:r>
          </a:p>
          <a:p>
            <a:r>
              <a:rPr lang="en-US" sz="2400" dirty="0" smtClean="0"/>
              <a:t>Would there be a lurking variable or confounding variable? Explain why.</a:t>
            </a:r>
          </a:p>
          <a:p>
            <a:endParaRPr lang="en-US" sz="2400" dirty="0"/>
          </a:p>
          <a:p>
            <a:endParaRPr lang="en-US" sz="2400" dirty="0" smtClean="0"/>
          </a:p>
          <a:p>
            <a:endParaRPr lang="en-US" sz="2400" dirty="0" smtClean="0"/>
          </a:p>
          <a:p>
            <a:endParaRPr lang="en-US" sz="2400" dirty="0"/>
          </a:p>
          <a:p>
            <a:endParaRPr lang="en-US" sz="2400" dirty="0" smtClean="0"/>
          </a:p>
          <a:p>
            <a:pPr marL="0" indent="0">
              <a:buNone/>
            </a:pPr>
            <a:endParaRPr lang="en-US" sz="2400" dirty="0" smtClean="0"/>
          </a:p>
          <a:p>
            <a:endParaRPr lang="en-US" sz="2400" dirty="0"/>
          </a:p>
          <a:p>
            <a:r>
              <a:rPr lang="en-US" sz="2400" dirty="0" smtClean="0"/>
              <a:t>The confounding variable may be that when they are stressed, they are drinking more coffee and getting less sleep.</a:t>
            </a:r>
          </a:p>
          <a:p>
            <a:r>
              <a:rPr lang="en-US" sz="2400" dirty="0" smtClean="0"/>
              <a:t>It is hard to determine what is causing the muscle cramps. Is it the stress, the coffee, the lack of sleep?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514600"/>
            <a:ext cx="4838700" cy="2546684"/>
          </a:xfrm>
          <a:prstGeom prst="rect">
            <a:avLst/>
          </a:prstGeom>
        </p:spPr>
      </p:pic>
    </p:spTree>
    <p:extLst>
      <p:ext uri="{BB962C8B-B14F-4D97-AF65-F5344CB8AC3E}">
        <p14:creationId xmlns:p14="http://schemas.microsoft.com/office/powerpoint/2010/main" val="1032160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533400" y="303213"/>
            <a:ext cx="8305800" cy="382587"/>
          </a:xfrm>
        </p:spPr>
        <p:txBody>
          <a:bodyPr/>
          <a:lstStyle/>
          <a:p>
            <a:r>
              <a:rPr lang="en-US" altLang="en-US" dirty="0"/>
              <a:t>What Can Go Wrong?</a:t>
            </a:r>
          </a:p>
        </p:txBody>
      </p:sp>
      <p:sp>
        <p:nvSpPr>
          <p:cNvPr id="544771" name="Rectangle 3"/>
          <p:cNvSpPr>
            <a:spLocks noGrp="1" noChangeArrowheads="1"/>
          </p:cNvSpPr>
          <p:nvPr>
            <p:ph type="body" idx="1"/>
          </p:nvPr>
        </p:nvSpPr>
        <p:spPr>
          <a:xfrm>
            <a:off x="0" y="914400"/>
            <a:ext cx="9143999" cy="5257800"/>
          </a:xfrm>
          <a:ln/>
        </p:spPr>
        <p:txBody>
          <a:bodyPr/>
          <a:lstStyle/>
          <a:p>
            <a:pPr marL="342900" indent="-342900">
              <a:lnSpc>
                <a:spcPct val="90000"/>
              </a:lnSpc>
            </a:pPr>
            <a:r>
              <a:rPr lang="en-US" altLang="en-US" dirty="0"/>
              <a:t>Don’t give up just because you can’t run an experiment.</a:t>
            </a:r>
          </a:p>
          <a:p>
            <a:pPr marL="742950" lvl="1" indent="-285750">
              <a:lnSpc>
                <a:spcPct val="90000"/>
              </a:lnSpc>
            </a:pPr>
            <a:r>
              <a:rPr lang="en-US" altLang="en-US" dirty="0"/>
              <a:t>If we can’t perform an experiment, often an observational study is a good choice</a:t>
            </a:r>
            <a:r>
              <a:rPr lang="en-US" altLang="en-US" dirty="0" smtClean="0"/>
              <a:t>.</a:t>
            </a:r>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200400"/>
            <a:ext cx="2132267" cy="32004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44771">
                                            <p:txEl>
                                              <p:pRg st="0" end="0"/>
                                            </p:txEl>
                                          </p:spTgt>
                                        </p:tgtEl>
                                        <p:attrNameLst>
                                          <p:attrName>style.visibility</p:attrName>
                                        </p:attrNameLst>
                                      </p:cBhvr>
                                      <p:to>
                                        <p:strVal val="visible"/>
                                      </p:to>
                                    </p:set>
                                    <p:animEffect transition="in" filter="barn(inVertical)">
                                      <p:cBhvr>
                                        <p:cTn id="14" dur="500"/>
                                        <p:tgtEl>
                                          <p:spTgt spid="54477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44771">
                                            <p:txEl>
                                              <p:pRg st="1" end="1"/>
                                            </p:txEl>
                                          </p:spTgt>
                                        </p:tgtEl>
                                        <p:attrNameLst>
                                          <p:attrName>style.visibility</p:attrName>
                                        </p:attrNameLst>
                                      </p:cBhvr>
                                      <p:to>
                                        <p:strVal val="visible"/>
                                      </p:to>
                                    </p:set>
                                    <p:animEffect transition="in" filter="barn(inVertical)">
                                      <p:cBhvr>
                                        <p:cTn id="19" dur="500"/>
                                        <p:tgtEl>
                                          <p:spTgt spid="544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533400" y="303213"/>
            <a:ext cx="8305800" cy="230187"/>
          </a:xfrm>
        </p:spPr>
        <p:txBody>
          <a:bodyPr/>
          <a:lstStyle/>
          <a:p>
            <a:r>
              <a:rPr lang="en-US" altLang="en-US" dirty="0"/>
              <a:t>What Can Go Wrong?</a:t>
            </a:r>
          </a:p>
        </p:txBody>
      </p:sp>
      <p:sp>
        <p:nvSpPr>
          <p:cNvPr id="544771" name="Rectangle 3"/>
          <p:cNvSpPr>
            <a:spLocks noGrp="1" noChangeArrowheads="1"/>
          </p:cNvSpPr>
          <p:nvPr>
            <p:ph type="body" idx="1"/>
          </p:nvPr>
        </p:nvSpPr>
        <p:spPr>
          <a:xfrm>
            <a:off x="0" y="838200"/>
            <a:ext cx="9143999" cy="5334000"/>
          </a:xfrm>
          <a:ln/>
        </p:spPr>
        <p:txBody>
          <a:bodyPr/>
          <a:lstStyle/>
          <a:p>
            <a:pPr marL="342900" indent="-342900">
              <a:lnSpc>
                <a:spcPct val="90000"/>
              </a:lnSpc>
            </a:pPr>
            <a:r>
              <a:rPr lang="en-US" altLang="en-US" dirty="0" smtClean="0"/>
              <a:t>Beware </a:t>
            </a:r>
            <a:r>
              <a:rPr lang="en-US" altLang="en-US" dirty="0"/>
              <a:t>of confounding.</a:t>
            </a:r>
          </a:p>
          <a:p>
            <a:pPr marL="742950" lvl="1" indent="-285750">
              <a:lnSpc>
                <a:spcPct val="90000"/>
              </a:lnSpc>
            </a:pPr>
            <a:r>
              <a:rPr lang="en-US" altLang="en-US" dirty="0"/>
              <a:t>Use randomization whenever possible to ensure that the factors not in your experiment are not confounded with your treatment levels.</a:t>
            </a:r>
          </a:p>
          <a:p>
            <a:pPr marL="742950" lvl="1" indent="-285750">
              <a:lnSpc>
                <a:spcPct val="90000"/>
              </a:lnSpc>
            </a:pPr>
            <a:r>
              <a:rPr lang="en-US" altLang="en-US" dirty="0"/>
              <a:t>Be alert to confounding that cannot be avoided, and report it along with your results.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924837"/>
            <a:ext cx="4321277" cy="2790825"/>
          </a:xfrm>
          <a:prstGeom prst="rect">
            <a:avLst/>
          </a:prstGeom>
        </p:spPr>
      </p:pic>
    </p:spTree>
    <p:extLst>
      <p:ext uri="{BB962C8B-B14F-4D97-AF65-F5344CB8AC3E}">
        <p14:creationId xmlns:p14="http://schemas.microsoft.com/office/powerpoint/2010/main" val="34777056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4771">
                                            <p:txEl>
                                              <p:pRg st="0" end="0"/>
                                            </p:txEl>
                                          </p:spTgt>
                                        </p:tgtEl>
                                        <p:attrNameLst>
                                          <p:attrName>style.visibility</p:attrName>
                                        </p:attrNameLst>
                                      </p:cBhvr>
                                      <p:to>
                                        <p:strVal val="visible"/>
                                      </p:to>
                                    </p:set>
                                    <p:animEffect transition="in" filter="barn(inVertical)">
                                      <p:cBhvr>
                                        <p:cTn id="12" dur="500"/>
                                        <p:tgtEl>
                                          <p:spTgt spid="544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4771">
                                            <p:txEl>
                                              <p:pRg st="1" end="1"/>
                                            </p:txEl>
                                          </p:spTgt>
                                        </p:tgtEl>
                                        <p:attrNameLst>
                                          <p:attrName>style.visibility</p:attrName>
                                        </p:attrNameLst>
                                      </p:cBhvr>
                                      <p:to>
                                        <p:strVal val="visible"/>
                                      </p:to>
                                    </p:set>
                                    <p:animEffect transition="in" filter="barn(inVertical)">
                                      <p:cBhvr>
                                        <p:cTn id="17" dur="500"/>
                                        <p:tgtEl>
                                          <p:spTgt spid="5447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44771">
                                            <p:txEl>
                                              <p:pRg st="2" end="2"/>
                                            </p:txEl>
                                          </p:spTgt>
                                        </p:tgtEl>
                                        <p:attrNameLst>
                                          <p:attrName>style.visibility</p:attrName>
                                        </p:attrNameLst>
                                      </p:cBhvr>
                                      <p:to>
                                        <p:strVal val="visible"/>
                                      </p:to>
                                    </p:set>
                                    <p:animEffect transition="in" filter="barn(inVertical)">
                                      <p:cBhvr>
                                        <p:cTn id="22" dur="500"/>
                                        <p:tgtEl>
                                          <p:spTgt spid="544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ltLang="en-US"/>
              <a:t>What Can Go Wrong? (cont.)</a:t>
            </a:r>
          </a:p>
        </p:txBody>
      </p:sp>
      <p:sp>
        <p:nvSpPr>
          <p:cNvPr id="545795" name="Rectangle 3"/>
          <p:cNvSpPr>
            <a:spLocks noGrp="1" noChangeArrowheads="1"/>
          </p:cNvSpPr>
          <p:nvPr>
            <p:ph type="body" idx="1"/>
          </p:nvPr>
        </p:nvSpPr>
        <p:spPr>
          <a:xfrm>
            <a:off x="0" y="1600200"/>
            <a:ext cx="9143999" cy="4572000"/>
          </a:xfrm>
          <a:ln/>
        </p:spPr>
        <p:txBody>
          <a:bodyPr/>
          <a:lstStyle/>
          <a:p>
            <a:pPr marL="342900" indent="-342900"/>
            <a:r>
              <a:rPr lang="en-US" altLang="en-US" dirty="0"/>
              <a:t>Bad things can happen even to good experiments.</a:t>
            </a:r>
          </a:p>
          <a:p>
            <a:pPr marL="742950" lvl="1" indent="-285750"/>
            <a:r>
              <a:rPr lang="en-US" altLang="en-US" dirty="0"/>
              <a:t>Protect yourself by recording additional information</a:t>
            </a:r>
            <a:r>
              <a:rPr lang="en-US" altLang="en-US" dirty="0" smtClean="0"/>
              <a:t>.</a:t>
            </a:r>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562082"/>
            <a:ext cx="4305419" cy="287178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45795">
                                            <p:txEl>
                                              <p:pRg st="0" end="0"/>
                                            </p:txEl>
                                          </p:spTgt>
                                        </p:tgtEl>
                                        <p:attrNameLst>
                                          <p:attrName>style.visibility</p:attrName>
                                        </p:attrNameLst>
                                      </p:cBhvr>
                                      <p:to>
                                        <p:strVal val="visible"/>
                                      </p:to>
                                    </p:set>
                                    <p:animEffect transition="in" filter="barn(inVertical)">
                                      <p:cBhvr>
                                        <p:cTn id="14" dur="500"/>
                                        <p:tgtEl>
                                          <p:spTgt spid="5457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45795">
                                            <p:txEl>
                                              <p:pRg st="1" end="1"/>
                                            </p:txEl>
                                          </p:spTgt>
                                        </p:tgtEl>
                                        <p:attrNameLst>
                                          <p:attrName>style.visibility</p:attrName>
                                        </p:attrNameLst>
                                      </p:cBhvr>
                                      <p:to>
                                        <p:strVal val="visible"/>
                                      </p:to>
                                    </p:set>
                                    <p:animEffect transition="in" filter="barn(inVertical)">
                                      <p:cBhvr>
                                        <p:cTn id="19" dur="500"/>
                                        <p:tgtEl>
                                          <p:spTgt spid="545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ltLang="en-US"/>
              <a:t>What Can Go Wrong? (cont.)</a:t>
            </a:r>
          </a:p>
        </p:txBody>
      </p:sp>
      <p:sp>
        <p:nvSpPr>
          <p:cNvPr id="545795" name="Rectangle 3"/>
          <p:cNvSpPr>
            <a:spLocks noGrp="1" noChangeArrowheads="1"/>
          </p:cNvSpPr>
          <p:nvPr>
            <p:ph type="body" idx="1"/>
          </p:nvPr>
        </p:nvSpPr>
        <p:spPr>
          <a:xfrm>
            <a:off x="0" y="1600200"/>
            <a:ext cx="9143999" cy="4572000"/>
          </a:xfrm>
          <a:ln/>
        </p:spPr>
        <p:txBody>
          <a:bodyPr/>
          <a:lstStyle/>
          <a:p>
            <a:pPr marL="342900" indent="-342900"/>
            <a:r>
              <a:rPr lang="en-US" altLang="en-US" dirty="0" smtClean="0"/>
              <a:t>Don’t </a:t>
            </a:r>
            <a:r>
              <a:rPr lang="en-US" altLang="en-US" dirty="0"/>
              <a:t>spend your entire budget on the first run.</a:t>
            </a:r>
          </a:p>
          <a:p>
            <a:pPr marL="742950" lvl="1" indent="-285750"/>
            <a:r>
              <a:rPr lang="en-US" altLang="en-US" dirty="0"/>
              <a:t>Try a small pilot experiment before running the full-scale experiment.</a:t>
            </a:r>
          </a:p>
          <a:p>
            <a:pPr marL="742950" lvl="1" indent="-285750"/>
            <a:r>
              <a:rPr lang="en-US" altLang="en-US" dirty="0"/>
              <a:t>You may learn some things that will help you make the full-scale experiment better.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419600"/>
            <a:ext cx="4267200" cy="2240280"/>
          </a:xfrm>
          <a:prstGeom prst="rect">
            <a:avLst/>
          </a:prstGeom>
        </p:spPr>
      </p:pic>
    </p:spTree>
    <p:extLst>
      <p:ext uri="{BB962C8B-B14F-4D97-AF65-F5344CB8AC3E}">
        <p14:creationId xmlns:p14="http://schemas.microsoft.com/office/powerpoint/2010/main" val="1300481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5795">
                                            <p:txEl>
                                              <p:pRg st="0" end="0"/>
                                            </p:txEl>
                                          </p:spTgt>
                                        </p:tgtEl>
                                        <p:attrNameLst>
                                          <p:attrName>style.visibility</p:attrName>
                                        </p:attrNameLst>
                                      </p:cBhvr>
                                      <p:to>
                                        <p:strVal val="visible"/>
                                      </p:to>
                                    </p:set>
                                    <p:animEffect transition="in" filter="barn(inVertical)">
                                      <p:cBhvr>
                                        <p:cTn id="12" dur="500"/>
                                        <p:tgtEl>
                                          <p:spTgt spid="545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5795">
                                            <p:txEl>
                                              <p:pRg st="1" end="1"/>
                                            </p:txEl>
                                          </p:spTgt>
                                        </p:tgtEl>
                                        <p:attrNameLst>
                                          <p:attrName>style.visibility</p:attrName>
                                        </p:attrNameLst>
                                      </p:cBhvr>
                                      <p:to>
                                        <p:strVal val="visible"/>
                                      </p:to>
                                    </p:set>
                                    <p:animEffect transition="in" filter="barn(inVertical)">
                                      <p:cBhvr>
                                        <p:cTn id="17" dur="500"/>
                                        <p:tgtEl>
                                          <p:spTgt spid="545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45795">
                                            <p:txEl>
                                              <p:pRg st="2" end="2"/>
                                            </p:txEl>
                                          </p:spTgt>
                                        </p:tgtEl>
                                        <p:attrNameLst>
                                          <p:attrName>style.visibility</p:attrName>
                                        </p:attrNameLst>
                                      </p:cBhvr>
                                      <p:to>
                                        <p:strVal val="visible"/>
                                      </p:to>
                                    </p:set>
                                    <p:animEffect transition="in" filter="barn(inVertical)">
                                      <p:cBhvr>
                                        <p:cTn id="22" dur="500"/>
                                        <p:tgtEl>
                                          <p:spTgt spid="545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ltLang="en-US"/>
              <a:t>What have we learned?</a:t>
            </a:r>
          </a:p>
        </p:txBody>
      </p:sp>
      <p:sp>
        <p:nvSpPr>
          <p:cNvPr id="546819" name="Rectangle 3"/>
          <p:cNvSpPr>
            <a:spLocks noGrp="1" noChangeArrowheads="1"/>
          </p:cNvSpPr>
          <p:nvPr>
            <p:ph type="body" idx="1"/>
          </p:nvPr>
        </p:nvSpPr>
        <p:spPr>
          <a:xfrm>
            <a:off x="0" y="1600200"/>
            <a:ext cx="9143999" cy="4572000"/>
          </a:xfrm>
        </p:spPr>
        <p:txBody>
          <a:bodyPr/>
          <a:lstStyle/>
          <a:p>
            <a:pPr marL="342900" indent="-342900">
              <a:lnSpc>
                <a:spcPct val="90000"/>
              </a:lnSpc>
            </a:pPr>
            <a:r>
              <a:rPr lang="en-US" altLang="en-US" dirty="0"/>
              <a:t>We can recognize sample surveys, observational studies, and randomized comparative experiments.</a:t>
            </a:r>
          </a:p>
          <a:p>
            <a:pPr marL="742950" lvl="1" indent="-285750">
              <a:lnSpc>
                <a:spcPct val="90000"/>
              </a:lnSpc>
            </a:pPr>
            <a:r>
              <a:rPr lang="en-US" altLang="en-US" dirty="0"/>
              <a:t>These methods collect data in different ways and lead us to different conclusions</a:t>
            </a:r>
            <a:r>
              <a:rPr lang="en-US" altLang="en-US" dirty="0" smtClean="0"/>
              <a:t>.</a:t>
            </a:r>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4057650"/>
            <a:ext cx="2400300" cy="28003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6819">
                                            <p:txEl>
                                              <p:pRg st="0" end="0"/>
                                            </p:txEl>
                                          </p:spTgt>
                                        </p:tgtEl>
                                        <p:attrNameLst>
                                          <p:attrName>style.visibility</p:attrName>
                                        </p:attrNameLst>
                                      </p:cBhvr>
                                      <p:to>
                                        <p:strVal val="visible"/>
                                      </p:to>
                                    </p:set>
                                    <p:animEffect transition="in" filter="barn(inVertical)">
                                      <p:cBhvr>
                                        <p:cTn id="12" dur="500"/>
                                        <p:tgtEl>
                                          <p:spTgt spid="5468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6819">
                                            <p:txEl>
                                              <p:pRg st="1" end="1"/>
                                            </p:txEl>
                                          </p:spTgt>
                                        </p:tgtEl>
                                        <p:attrNameLst>
                                          <p:attrName>style.visibility</p:attrName>
                                        </p:attrNameLst>
                                      </p:cBhvr>
                                      <p:to>
                                        <p:strVal val="visible"/>
                                      </p:to>
                                    </p:set>
                                    <p:animEffect transition="in" filter="barn(inVertical)">
                                      <p:cBhvr>
                                        <p:cTn id="17" dur="500"/>
                                        <p:tgtEl>
                                          <p:spTgt spid="546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ltLang="en-US"/>
              <a:t>What have we learned?</a:t>
            </a:r>
          </a:p>
        </p:txBody>
      </p:sp>
      <p:sp>
        <p:nvSpPr>
          <p:cNvPr id="546819" name="Rectangle 3"/>
          <p:cNvSpPr>
            <a:spLocks noGrp="1" noChangeArrowheads="1"/>
          </p:cNvSpPr>
          <p:nvPr>
            <p:ph type="body" idx="1"/>
          </p:nvPr>
        </p:nvSpPr>
        <p:spPr>
          <a:xfrm>
            <a:off x="0" y="1600200"/>
            <a:ext cx="9143999" cy="4572000"/>
          </a:xfrm>
        </p:spPr>
        <p:txBody>
          <a:bodyPr/>
          <a:lstStyle/>
          <a:p>
            <a:pPr marL="342900" indent="-342900">
              <a:lnSpc>
                <a:spcPct val="90000"/>
              </a:lnSpc>
            </a:pPr>
            <a:r>
              <a:rPr lang="en-US" altLang="en-US" dirty="0" smtClean="0"/>
              <a:t>We </a:t>
            </a:r>
            <a:r>
              <a:rPr lang="en-US" altLang="en-US" dirty="0"/>
              <a:t>can identify retrospective and prospective observational studies and understand the advantages and disadvantages of each</a:t>
            </a:r>
            <a:r>
              <a:rPr lang="en-US" altLang="en-US" dirty="0" smtClean="0"/>
              <a:t>.</a:t>
            </a:r>
          </a:p>
          <a:p>
            <a:pPr marL="342900" indent="-342900">
              <a:lnSpc>
                <a:spcPct val="90000"/>
              </a:lnSpc>
            </a:pPr>
            <a:r>
              <a:rPr lang="en-US" altLang="en-US" dirty="0"/>
              <a:t>Only well-designed experiments can allow us to reach cause-and-effect conclusions.</a:t>
            </a:r>
          </a:p>
          <a:p>
            <a:pPr marL="742950" lvl="1" indent="-285750">
              <a:lnSpc>
                <a:spcPct val="90000"/>
              </a:lnSpc>
            </a:pPr>
            <a:r>
              <a:rPr lang="en-US" altLang="en-US" dirty="0"/>
              <a:t>We manipulate levels of treatments to see if the factor we have identified produces changes in our response variable</a:t>
            </a:r>
            <a:r>
              <a:rPr lang="en-US" altLang="en-US" sz="2400" dirty="0"/>
              <a:t>.</a:t>
            </a:r>
          </a:p>
          <a:p>
            <a:pPr marL="342900" indent="-342900">
              <a:lnSpc>
                <a:spcPct val="90000"/>
              </a:lnSpc>
            </a:pPr>
            <a:endParaRPr lang="en-US" altLang="en-US" dirty="0"/>
          </a:p>
        </p:txBody>
      </p:sp>
    </p:spTree>
    <p:extLst>
      <p:ext uri="{BB962C8B-B14F-4D97-AF65-F5344CB8AC3E}">
        <p14:creationId xmlns:p14="http://schemas.microsoft.com/office/powerpoint/2010/main" val="41396695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6819">
                                            <p:txEl>
                                              <p:pRg st="0" end="0"/>
                                            </p:txEl>
                                          </p:spTgt>
                                        </p:tgtEl>
                                        <p:attrNameLst>
                                          <p:attrName>style.visibility</p:attrName>
                                        </p:attrNameLst>
                                      </p:cBhvr>
                                      <p:to>
                                        <p:strVal val="visible"/>
                                      </p:to>
                                    </p:set>
                                    <p:animEffect transition="in" filter="barn(inVertical)">
                                      <p:cBhvr>
                                        <p:cTn id="7" dur="500"/>
                                        <p:tgtEl>
                                          <p:spTgt spid="546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46819">
                                            <p:txEl>
                                              <p:pRg st="1" end="1"/>
                                            </p:txEl>
                                          </p:spTgt>
                                        </p:tgtEl>
                                        <p:attrNameLst>
                                          <p:attrName>style.visibility</p:attrName>
                                        </p:attrNameLst>
                                      </p:cBhvr>
                                      <p:to>
                                        <p:strVal val="visible"/>
                                      </p:to>
                                    </p:set>
                                    <p:animEffect transition="in" filter="barn(inVertical)">
                                      <p:cBhvr>
                                        <p:cTn id="12" dur="500"/>
                                        <p:tgtEl>
                                          <p:spTgt spid="546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6819">
                                            <p:txEl>
                                              <p:pRg st="2" end="2"/>
                                            </p:txEl>
                                          </p:spTgt>
                                        </p:tgtEl>
                                        <p:attrNameLst>
                                          <p:attrName>style.visibility</p:attrName>
                                        </p:attrNameLst>
                                      </p:cBhvr>
                                      <p:to>
                                        <p:strVal val="visible"/>
                                      </p:to>
                                    </p:set>
                                    <p:animEffect transition="in" filter="barn(inVertical)">
                                      <p:cBhvr>
                                        <p:cTn id="17" dur="500"/>
                                        <p:tgtEl>
                                          <p:spTgt spid="546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457200" y="152400"/>
            <a:ext cx="8229600" cy="569173"/>
          </a:xfrm>
        </p:spPr>
        <p:txBody>
          <a:bodyPr/>
          <a:lstStyle/>
          <a:p>
            <a:r>
              <a:rPr lang="en-US" altLang="en-US" sz="3000" dirty="0"/>
              <a:t>Randomized, Comparative Experiments (cont.)</a:t>
            </a:r>
          </a:p>
        </p:txBody>
      </p:sp>
      <p:sp>
        <p:nvSpPr>
          <p:cNvPr id="521219" name="Rectangle 3"/>
          <p:cNvSpPr>
            <a:spLocks noGrp="1" noChangeArrowheads="1"/>
          </p:cNvSpPr>
          <p:nvPr>
            <p:ph type="body" idx="1"/>
          </p:nvPr>
        </p:nvSpPr>
        <p:spPr>
          <a:xfrm>
            <a:off x="0" y="721573"/>
            <a:ext cx="9143999" cy="5450627"/>
          </a:xfrm>
          <a:ln/>
        </p:spPr>
        <p:txBody>
          <a:bodyPr/>
          <a:lstStyle/>
          <a:p>
            <a:pPr marL="0" indent="0">
              <a:lnSpc>
                <a:spcPct val="90000"/>
              </a:lnSpc>
              <a:buNone/>
            </a:pPr>
            <a:r>
              <a:rPr lang="en-US" altLang="en-US" dirty="0" smtClean="0"/>
              <a:t>For example, we might design an experiment to see whether the amount of sleep and exercise you get effects your performance.</a:t>
            </a:r>
          </a:p>
          <a:p>
            <a:pPr marL="0" indent="0">
              <a:lnSpc>
                <a:spcPct val="90000"/>
              </a:lnSpc>
              <a:buNone/>
            </a:pPr>
            <a:endParaRPr lang="en-US" altLang="en-US" dirty="0"/>
          </a:p>
          <a:p>
            <a:pPr marL="0" indent="0">
              <a:lnSpc>
                <a:spcPct val="90000"/>
              </a:lnSpc>
              <a:buNone/>
            </a:pPr>
            <a:endParaRPr lang="en-US" altLang="en-US" dirty="0" smtClean="0"/>
          </a:p>
          <a:p>
            <a:pPr marL="0" indent="0">
              <a:lnSpc>
                <a:spcPct val="90000"/>
              </a:lnSpc>
              <a:buNone/>
            </a:pPr>
            <a:endParaRPr lang="en-US" altLang="en-US" dirty="0"/>
          </a:p>
          <a:p>
            <a:pPr marL="0" indent="0">
              <a:lnSpc>
                <a:spcPct val="90000"/>
              </a:lnSpc>
              <a:buNone/>
            </a:pPr>
            <a:endParaRPr lang="en-US" altLang="en-US" dirty="0" smtClean="0"/>
          </a:p>
          <a:p>
            <a:pPr marL="0" indent="0">
              <a:lnSpc>
                <a:spcPct val="90000"/>
              </a:lnSpc>
              <a:buNone/>
            </a:pPr>
            <a:endParaRPr lang="en-US" altLang="en-US" dirty="0" smtClean="0"/>
          </a:p>
          <a:p>
            <a:pPr marL="0" indent="0">
              <a:lnSpc>
                <a:spcPct val="90000"/>
              </a:lnSpc>
              <a:buNone/>
            </a:pPr>
            <a:endParaRPr lang="en-US" altLang="en-US" dirty="0"/>
          </a:p>
          <a:p>
            <a:pPr marL="0" indent="0">
              <a:lnSpc>
                <a:spcPct val="90000"/>
              </a:lnSpc>
              <a:buNone/>
            </a:pPr>
            <a:endParaRPr lang="en-US" altLang="en-US" dirty="0" smtClean="0"/>
          </a:p>
          <a:p>
            <a:pPr marL="0" indent="0">
              <a:lnSpc>
                <a:spcPct val="90000"/>
              </a:lnSpc>
              <a:buNone/>
            </a:pPr>
            <a:endParaRPr lang="en-US" altLang="en-US" dirty="0"/>
          </a:p>
          <a:p>
            <a:pPr marL="0" indent="0">
              <a:lnSpc>
                <a:spcPct val="90000"/>
              </a:lnSpc>
              <a:buNone/>
            </a:pPr>
            <a:r>
              <a:rPr lang="en-US" altLang="en-US" dirty="0" smtClean="0"/>
              <a:t>What are the factors here?</a:t>
            </a:r>
          </a:p>
          <a:p>
            <a:pPr marL="0" indent="0">
              <a:lnSpc>
                <a:spcPct val="90000"/>
              </a:lnSpc>
              <a:buNone/>
            </a:pPr>
            <a:r>
              <a:rPr lang="en-US" altLang="en-US" dirty="0" smtClean="0"/>
              <a:t>What is the response variable? </a:t>
            </a:r>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174027"/>
            <a:ext cx="3124200" cy="3159973"/>
          </a:xfrm>
          <a:prstGeom prst="rect">
            <a:avLst/>
          </a:prstGeom>
        </p:spPr>
      </p:pic>
    </p:spTree>
    <p:extLst>
      <p:ext uri="{BB962C8B-B14F-4D97-AF65-F5344CB8AC3E}">
        <p14:creationId xmlns:p14="http://schemas.microsoft.com/office/powerpoint/2010/main" val="34506014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 calcmode="lin" valueType="num">
                                      <p:cBhvr additive="base">
                                        <p:cTn id="7" dur="500" fill="hold"/>
                                        <p:tgtEl>
                                          <p:spTgt spid="521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1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1219">
                                            <p:txEl>
                                              <p:pRg st="9" end="9"/>
                                            </p:txEl>
                                          </p:spTgt>
                                        </p:tgtEl>
                                        <p:attrNameLst>
                                          <p:attrName>style.visibility</p:attrName>
                                        </p:attrNameLst>
                                      </p:cBhvr>
                                      <p:to>
                                        <p:strVal val="visible"/>
                                      </p:to>
                                    </p:set>
                                    <p:anim calcmode="lin" valueType="num">
                                      <p:cBhvr additive="base">
                                        <p:cTn id="13" dur="500" fill="hold"/>
                                        <p:tgtEl>
                                          <p:spTgt spid="521219">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121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1219">
                                            <p:txEl>
                                              <p:pRg st="10" end="10"/>
                                            </p:txEl>
                                          </p:spTgt>
                                        </p:tgtEl>
                                        <p:attrNameLst>
                                          <p:attrName>style.visibility</p:attrName>
                                        </p:attrNameLst>
                                      </p:cBhvr>
                                      <p:to>
                                        <p:strVal val="visible"/>
                                      </p:to>
                                    </p:set>
                                    <p:anim calcmode="lin" valueType="num">
                                      <p:cBhvr additive="base">
                                        <p:cTn id="19" dur="500" fill="hold"/>
                                        <p:tgtEl>
                                          <p:spTgt spid="521219">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12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533400" y="303213"/>
            <a:ext cx="8305800" cy="458787"/>
          </a:xfrm>
        </p:spPr>
        <p:txBody>
          <a:bodyPr/>
          <a:lstStyle/>
          <a:p>
            <a:r>
              <a:rPr lang="en-US" altLang="en-US" dirty="0"/>
              <a:t>What have we learned? (cont.)</a:t>
            </a:r>
          </a:p>
        </p:txBody>
      </p:sp>
      <p:sp>
        <p:nvSpPr>
          <p:cNvPr id="547843" name="Rectangle 3"/>
          <p:cNvSpPr>
            <a:spLocks noGrp="1" noChangeArrowheads="1"/>
          </p:cNvSpPr>
          <p:nvPr>
            <p:ph type="body" idx="1"/>
          </p:nvPr>
        </p:nvSpPr>
        <p:spPr>
          <a:xfrm>
            <a:off x="0" y="1066800"/>
            <a:ext cx="9143999" cy="5105400"/>
          </a:xfrm>
        </p:spPr>
        <p:txBody>
          <a:bodyPr/>
          <a:lstStyle/>
          <a:p>
            <a:pPr marL="342900" indent="-342900">
              <a:lnSpc>
                <a:spcPct val="90000"/>
              </a:lnSpc>
            </a:pPr>
            <a:r>
              <a:rPr lang="en-US" altLang="en-US" sz="2400" dirty="0"/>
              <a:t>We know the principles of experimental design:</a:t>
            </a:r>
          </a:p>
          <a:p>
            <a:pPr marL="742950" lvl="1" indent="-285750">
              <a:lnSpc>
                <a:spcPct val="90000"/>
              </a:lnSpc>
            </a:pPr>
            <a:r>
              <a:rPr lang="en-US" altLang="en-US" sz="2400" dirty="0"/>
              <a:t>Identify and control as many other sources of variability as possible so we can be sure that the variation in the response variable can be attributed to our factor.</a:t>
            </a:r>
          </a:p>
          <a:p>
            <a:pPr marL="742950" lvl="1" indent="-285750">
              <a:lnSpc>
                <a:spcPct val="90000"/>
              </a:lnSpc>
            </a:pPr>
            <a:r>
              <a:rPr lang="en-US" altLang="en-US" sz="2400" dirty="0"/>
              <a:t>Try to equalize the many possible sources of variability that cannot be identified by randomly assigning experimental units to treatments.</a:t>
            </a:r>
          </a:p>
          <a:p>
            <a:pPr marL="742950" lvl="1" indent="-285750">
              <a:lnSpc>
                <a:spcPct val="90000"/>
              </a:lnSpc>
            </a:pPr>
            <a:r>
              <a:rPr lang="en-US" altLang="en-US" sz="2400" dirty="0"/>
              <a:t>Replicate the experiment on as many subjects as possible.</a:t>
            </a:r>
          </a:p>
          <a:p>
            <a:pPr marL="742950" lvl="1" indent="-285750">
              <a:lnSpc>
                <a:spcPct val="90000"/>
              </a:lnSpc>
            </a:pPr>
            <a:r>
              <a:rPr lang="en-US" altLang="en-US" sz="2400" dirty="0"/>
              <a:t>Control the sources of variability we can, and consider blocking to reduce variability from sources we recognize but cannot control.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fade">
                                      <p:cBhvr>
                                        <p:cTn id="7" dur="1000"/>
                                        <p:tgtEl>
                                          <p:spTgt spid="547843">
                                            <p:txEl>
                                              <p:pRg st="0" end="0"/>
                                            </p:txEl>
                                          </p:spTgt>
                                        </p:tgtEl>
                                      </p:cBhvr>
                                    </p:animEffect>
                                    <p:anim calcmode="lin" valueType="num">
                                      <p:cBhvr>
                                        <p:cTn id="8" dur="1000" fill="hold"/>
                                        <p:tgtEl>
                                          <p:spTgt spid="547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7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47843">
                                            <p:txEl>
                                              <p:pRg st="1" end="1"/>
                                            </p:txEl>
                                          </p:spTgt>
                                        </p:tgtEl>
                                        <p:attrNameLst>
                                          <p:attrName>style.visibility</p:attrName>
                                        </p:attrNameLst>
                                      </p:cBhvr>
                                      <p:to>
                                        <p:strVal val="visible"/>
                                      </p:to>
                                    </p:set>
                                    <p:animEffect transition="in" filter="fade">
                                      <p:cBhvr>
                                        <p:cTn id="14" dur="1000"/>
                                        <p:tgtEl>
                                          <p:spTgt spid="547843">
                                            <p:txEl>
                                              <p:pRg st="1" end="1"/>
                                            </p:txEl>
                                          </p:spTgt>
                                        </p:tgtEl>
                                      </p:cBhvr>
                                    </p:animEffect>
                                    <p:anim calcmode="lin" valueType="num">
                                      <p:cBhvr>
                                        <p:cTn id="15" dur="1000" fill="hold"/>
                                        <p:tgtEl>
                                          <p:spTgt spid="5478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47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47843">
                                            <p:txEl>
                                              <p:pRg st="2" end="2"/>
                                            </p:txEl>
                                          </p:spTgt>
                                        </p:tgtEl>
                                        <p:attrNameLst>
                                          <p:attrName>style.visibility</p:attrName>
                                        </p:attrNameLst>
                                      </p:cBhvr>
                                      <p:to>
                                        <p:strVal val="visible"/>
                                      </p:to>
                                    </p:set>
                                    <p:animEffect transition="in" filter="fade">
                                      <p:cBhvr>
                                        <p:cTn id="21" dur="1000"/>
                                        <p:tgtEl>
                                          <p:spTgt spid="547843">
                                            <p:txEl>
                                              <p:pRg st="2" end="2"/>
                                            </p:txEl>
                                          </p:spTgt>
                                        </p:tgtEl>
                                      </p:cBhvr>
                                    </p:animEffect>
                                    <p:anim calcmode="lin" valueType="num">
                                      <p:cBhvr>
                                        <p:cTn id="22" dur="1000" fill="hold"/>
                                        <p:tgtEl>
                                          <p:spTgt spid="5478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47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47843">
                                            <p:txEl>
                                              <p:pRg st="3" end="3"/>
                                            </p:txEl>
                                          </p:spTgt>
                                        </p:tgtEl>
                                        <p:attrNameLst>
                                          <p:attrName>style.visibility</p:attrName>
                                        </p:attrNameLst>
                                      </p:cBhvr>
                                      <p:to>
                                        <p:strVal val="visible"/>
                                      </p:to>
                                    </p:set>
                                    <p:animEffect transition="in" filter="fade">
                                      <p:cBhvr>
                                        <p:cTn id="28" dur="1000"/>
                                        <p:tgtEl>
                                          <p:spTgt spid="547843">
                                            <p:txEl>
                                              <p:pRg st="3" end="3"/>
                                            </p:txEl>
                                          </p:spTgt>
                                        </p:tgtEl>
                                      </p:cBhvr>
                                    </p:animEffect>
                                    <p:anim calcmode="lin" valueType="num">
                                      <p:cBhvr>
                                        <p:cTn id="29" dur="1000" fill="hold"/>
                                        <p:tgtEl>
                                          <p:spTgt spid="5478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478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47843">
                                            <p:txEl>
                                              <p:pRg st="4" end="4"/>
                                            </p:txEl>
                                          </p:spTgt>
                                        </p:tgtEl>
                                        <p:attrNameLst>
                                          <p:attrName>style.visibility</p:attrName>
                                        </p:attrNameLst>
                                      </p:cBhvr>
                                      <p:to>
                                        <p:strVal val="visible"/>
                                      </p:to>
                                    </p:set>
                                    <p:animEffect transition="in" filter="fade">
                                      <p:cBhvr>
                                        <p:cTn id="35" dur="1000"/>
                                        <p:tgtEl>
                                          <p:spTgt spid="547843">
                                            <p:txEl>
                                              <p:pRg st="4" end="4"/>
                                            </p:txEl>
                                          </p:spTgt>
                                        </p:tgtEl>
                                      </p:cBhvr>
                                    </p:animEffect>
                                    <p:anim calcmode="lin" valueType="num">
                                      <p:cBhvr>
                                        <p:cTn id="36" dur="1000" fill="hold"/>
                                        <p:tgtEl>
                                          <p:spTgt spid="5478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478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altLang="en-US"/>
              <a:t>What have we learned? (cont.)</a:t>
            </a:r>
          </a:p>
        </p:txBody>
      </p:sp>
      <p:sp>
        <p:nvSpPr>
          <p:cNvPr id="548867" name="Rectangle 3"/>
          <p:cNvSpPr>
            <a:spLocks noGrp="1" noChangeArrowheads="1"/>
          </p:cNvSpPr>
          <p:nvPr>
            <p:ph type="body" idx="1"/>
          </p:nvPr>
        </p:nvSpPr>
        <p:spPr/>
        <p:txBody>
          <a:bodyPr/>
          <a:lstStyle/>
          <a:p>
            <a:pPr marL="342900" indent="-342900"/>
            <a:r>
              <a:rPr lang="en-US" altLang="en-US" dirty="0"/>
              <a:t>We’ve learned the value of having a control group and of using blinding and placebo controls.</a:t>
            </a:r>
          </a:p>
          <a:p>
            <a:pPr marL="342900" indent="-342900"/>
            <a:r>
              <a:rPr lang="en-US" altLang="en-US" dirty="0"/>
              <a:t>We can recognize problems posed by confounding variables in experiments and lurking variables in observational studies.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876800"/>
            <a:ext cx="4333875" cy="16954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8867">
                                            <p:txEl>
                                              <p:pRg st="0" end="0"/>
                                            </p:txEl>
                                          </p:spTgt>
                                        </p:tgtEl>
                                        <p:attrNameLst>
                                          <p:attrName>style.visibility</p:attrName>
                                        </p:attrNameLst>
                                      </p:cBhvr>
                                      <p:to>
                                        <p:strVal val="visible"/>
                                      </p:to>
                                    </p:set>
                                    <p:animEffect transition="in" filter="wipe(down)">
                                      <p:cBhvr>
                                        <p:cTn id="12" dur="500"/>
                                        <p:tgtEl>
                                          <p:spTgt spid="548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48867">
                                            <p:txEl>
                                              <p:pRg st="1" end="1"/>
                                            </p:txEl>
                                          </p:spTgt>
                                        </p:tgtEl>
                                        <p:attrNameLst>
                                          <p:attrName>style.visibility</p:attrName>
                                        </p:attrNameLst>
                                      </p:cBhvr>
                                      <p:to>
                                        <p:strVal val="visible"/>
                                      </p:to>
                                    </p:set>
                                    <p:animEffect transition="in" filter="wipe(down)">
                                      <p:cBhvr>
                                        <p:cTn id="17" dur="500"/>
                                        <p:tgtEl>
                                          <p:spTgt spid="548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err="1" smtClean="0"/>
              <a:t>Pg</a:t>
            </a:r>
            <a:r>
              <a:rPr lang="en-US" dirty="0" smtClean="0"/>
              <a:t> 325 – 328, Ex: 7, 8, 13, 20, 35, 36, 38</a:t>
            </a:r>
          </a:p>
          <a:p>
            <a:r>
              <a:rPr lang="en-US" dirty="0" smtClean="0"/>
              <a:t>Read Chapter 12</a:t>
            </a:r>
          </a:p>
          <a:p>
            <a:r>
              <a:rPr lang="en-US" dirty="0" smtClean="0"/>
              <a:t>Complete the Chapter 12 Guided Reading</a:t>
            </a:r>
          </a:p>
          <a:p>
            <a:r>
              <a:rPr lang="en-US" dirty="0" smtClean="0"/>
              <a:t>Chapter 12 </a:t>
            </a:r>
            <a:r>
              <a:rPr lang="en-US" smtClean="0"/>
              <a:t>Test Monday</a:t>
            </a:r>
            <a:endParaRPr lang="en-US" dirty="0" smtClean="0"/>
          </a:p>
          <a:p>
            <a:endParaRPr lang="en-US" dirty="0"/>
          </a:p>
        </p:txBody>
      </p:sp>
    </p:spTree>
    <p:extLst>
      <p:ext uri="{BB962C8B-B14F-4D97-AF65-F5344CB8AC3E}">
        <p14:creationId xmlns:p14="http://schemas.microsoft.com/office/powerpoint/2010/main" val="86570073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a:xfrm>
            <a:off x="457200" y="152400"/>
            <a:ext cx="8229600" cy="457200"/>
          </a:xfrm>
        </p:spPr>
        <p:txBody>
          <a:bodyPr/>
          <a:lstStyle/>
          <a:p>
            <a:r>
              <a:rPr lang="en-US" altLang="en-US" sz="3000" dirty="0"/>
              <a:t>Randomized, Comparative Experiments (cont.)</a:t>
            </a:r>
          </a:p>
        </p:txBody>
      </p:sp>
      <p:sp>
        <p:nvSpPr>
          <p:cNvPr id="522243" name="Rectangle 3"/>
          <p:cNvSpPr>
            <a:spLocks noGrp="1" noChangeArrowheads="1"/>
          </p:cNvSpPr>
          <p:nvPr>
            <p:ph type="body" idx="1"/>
          </p:nvPr>
        </p:nvSpPr>
        <p:spPr>
          <a:xfrm>
            <a:off x="0" y="1447800"/>
            <a:ext cx="9143999" cy="4724400"/>
          </a:xfrm>
          <a:ln/>
        </p:spPr>
        <p:txBody>
          <a:bodyPr/>
          <a:lstStyle/>
          <a:p>
            <a:pPr marL="342900" indent="-342900">
              <a:lnSpc>
                <a:spcPct val="90000"/>
              </a:lnSpc>
            </a:pPr>
            <a:r>
              <a:rPr lang="en-US" altLang="en-US" dirty="0"/>
              <a:t>T</a:t>
            </a:r>
            <a:r>
              <a:rPr lang="en-US" altLang="en-US" dirty="0" smtClean="0"/>
              <a:t>he </a:t>
            </a:r>
            <a:r>
              <a:rPr lang="en-US" altLang="en-US" dirty="0"/>
              <a:t>individuals on whom or which we experiment are called </a:t>
            </a:r>
            <a:r>
              <a:rPr lang="en-US" altLang="en-US" dirty="0">
                <a:solidFill>
                  <a:schemeClr val="hlink"/>
                </a:solidFill>
              </a:rPr>
              <a:t>experimental units.</a:t>
            </a:r>
            <a:r>
              <a:rPr lang="en-US" altLang="en-US" dirty="0"/>
              <a:t> </a:t>
            </a:r>
          </a:p>
          <a:p>
            <a:pPr marL="742950" lvl="1" indent="-285750">
              <a:lnSpc>
                <a:spcPct val="90000"/>
              </a:lnSpc>
            </a:pPr>
            <a:r>
              <a:rPr lang="en-US" altLang="en-US" dirty="0"/>
              <a:t>When humans are involved, they are commonly called </a:t>
            </a:r>
            <a:r>
              <a:rPr lang="en-US" altLang="en-US" dirty="0">
                <a:solidFill>
                  <a:schemeClr val="hlink"/>
                </a:solidFill>
              </a:rPr>
              <a:t>subjects</a:t>
            </a:r>
            <a:r>
              <a:rPr lang="en-US" altLang="en-US" dirty="0"/>
              <a:t> or </a:t>
            </a:r>
            <a:r>
              <a:rPr lang="en-US" altLang="en-US" dirty="0">
                <a:solidFill>
                  <a:schemeClr val="hlink"/>
                </a:solidFill>
              </a:rPr>
              <a:t>participants</a:t>
            </a:r>
            <a:r>
              <a:rPr lang="en-US" altLang="en-US" dirty="0" smtClean="0"/>
              <a:t>.</a:t>
            </a:r>
          </a:p>
          <a:p>
            <a:pPr marL="742950" lvl="1" indent="-285750">
              <a:lnSpc>
                <a:spcPct val="90000"/>
              </a:lnSpc>
            </a:pPr>
            <a:endParaRPr lang="en-US" altLang="en-US" dirty="0"/>
          </a:p>
          <a:p>
            <a:pPr marL="342900" indent="-342900">
              <a:lnSpc>
                <a:spcPct val="90000"/>
              </a:lnSpc>
            </a:pPr>
            <a:r>
              <a:rPr lang="en-US" altLang="en-US" dirty="0"/>
              <a:t>The specific values that the experimenter chooses for a factor are called the </a:t>
            </a:r>
            <a:r>
              <a:rPr lang="en-US" altLang="en-US" dirty="0">
                <a:solidFill>
                  <a:schemeClr val="hlink"/>
                </a:solidFill>
              </a:rPr>
              <a:t>levels</a:t>
            </a:r>
            <a:r>
              <a:rPr lang="en-US" altLang="en-US" dirty="0"/>
              <a:t> of the factor</a:t>
            </a:r>
            <a:r>
              <a:rPr lang="en-US" altLang="en-US" dirty="0" smtClean="0"/>
              <a:t>.</a:t>
            </a:r>
          </a:p>
          <a:p>
            <a:pPr marL="342900" indent="-342900">
              <a:lnSpc>
                <a:spcPct val="90000"/>
              </a:lnSpc>
            </a:pPr>
            <a:endParaRPr lang="en-US" altLang="en-US" dirty="0"/>
          </a:p>
          <a:p>
            <a:pPr marL="342900" indent="-342900">
              <a:lnSpc>
                <a:spcPct val="90000"/>
              </a:lnSpc>
            </a:pPr>
            <a:r>
              <a:rPr lang="en-US" altLang="en-US" dirty="0"/>
              <a:t>A </a:t>
            </a:r>
            <a:r>
              <a:rPr lang="en-US" altLang="en-US" dirty="0">
                <a:solidFill>
                  <a:schemeClr val="hlink"/>
                </a:solidFill>
              </a:rPr>
              <a:t>treatment</a:t>
            </a:r>
            <a:r>
              <a:rPr lang="en-US" altLang="en-US" dirty="0"/>
              <a:t> is a combination of specific levels from all the factors that an experimental unit receives.</a:t>
            </a:r>
            <a:endParaRPr lang="en-US" alt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animEffect transition="in" filter="fade">
                                      <p:cBhvr>
                                        <p:cTn id="7" dur="1000"/>
                                        <p:tgtEl>
                                          <p:spTgt spid="522243">
                                            <p:txEl>
                                              <p:pRg st="0" end="0"/>
                                            </p:txEl>
                                          </p:spTgt>
                                        </p:tgtEl>
                                      </p:cBhvr>
                                    </p:animEffect>
                                    <p:anim calcmode="lin" valueType="num">
                                      <p:cBhvr>
                                        <p:cTn id="8" dur="1000" fill="hold"/>
                                        <p:tgtEl>
                                          <p:spTgt spid="522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2243">
                                            <p:txEl>
                                              <p:pRg st="1" end="1"/>
                                            </p:txEl>
                                          </p:spTgt>
                                        </p:tgtEl>
                                        <p:attrNameLst>
                                          <p:attrName>style.visibility</p:attrName>
                                        </p:attrNameLst>
                                      </p:cBhvr>
                                      <p:to>
                                        <p:strVal val="visible"/>
                                      </p:to>
                                    </p:set>
                                    <p:animEffect transition="in" filter="fade">
                                      <p:cBhvr>
                                        <p:cTn id="14" dur="1000"/>
                                        <p:tgtEl>
                                          <p:spTgt spid="522243">
                                            <p:txEl>
                                              <p:pRg st="1" end="1"/>
                                            </p:txEl>
                                          </p:spTgt>
                                        </p:tgtEl>
                                      </p:cBhvr>
                                    </p:animEffect>
                                    <p:anim calcmode="lin" valueType="num">
                                      <p:cBhvr>
                                        <p:cTn id="15" dur="1000" fill="hold"/>
                                        <p:tgtEl>
                                          <p:spTgt spid="522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2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2243">
                                            <p:txEl>
                                              <p:pRg st="3" end="3"/>
                                            </p:txEl>
                                          </p:spTgt>
                                        </p:tgtEl>
                                        <p:attrNameLst>
                                          <p:attrName>style.visibility</p:attrName>
                                        </p:attrNameLst>
                                      </p:cBhvr>
                                      <p:to>
                                        <p:strVal val="visible"/>
                                      </p:to>
                                    </p:set>
                                    <p:animEffect transition="in" filter="fade">
                                      <p:cBhvr>
                                        <p:cTn id="21" dur="1000"/>
                                        <p:tgtEl>
                                          <p:spTgt spid="522243">
                                            <p:txEl>
                                              <p:pRg st="3" end="3"/>
                                            </p:txEl>
                                          </p:spTgt>
                                        </p:tgtEl>
                                      </p:cBhvr>
                                    </p:animEffect>
                                    <p:anim calcmode="lin" valueType="num">
                                      <p:cBhvr>
                                        <p:cTn id="22" dur="1000" fill="hold"/>
                                        <p:tgtEl>
                                          <p:spTgt spid="52224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22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22243">
                                            <p:txEl>
                                              <p:pRg st="5" end="5"/>
                                            </p:txEl>
                                          </p:spTgt>
                                        </p:tgtEl>
                                        <p:attrNameLst>
                                          <p:attrName>style.visibility</p:attrName>
                                        </p:attrNameLst>
                                      </p:cBhvr>
                                      <p:to>
                                        <p:strVal val="visible"/>
                                      </p:to>
                                    </p:set>
                                    <p:animEffect transition="in" filter="fade">
                                      <p:cBhvr>
                                        <p:cTn id="28" dur="1000"/>
                                        <p:tgtEl>
                                          <p:spTgt spid="522243">
                                            <p:txEl>
                                              <p:pRg st="5" end="5"/>
                                            </p:txEl>
                                          </p:spTgt>
                                        </p:tgtEl>
                                      </p:cBhvr>
                                    </p:animEffect>
                                    <p:anim calcmode="lin" valueType="num">
                                      <p:cBhvr>
                                        <p:cTn id="29" dur="1000" fill="hold"/>
                                        <p:tgtEl>
                                          <p:spTgt spid="52224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2224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457200" y="152400"/>
            <a:ext cx="8229600" cy="569173"/>
          </a:xfrm>
        </p:spPr>
        <p:txBody>
          <a:bodyPr/>
          <a:lstStyle/>
          <a:p>
            <a:r>
              <a:rPr lang="en-US" altLang="en-US" sz="3000" dirty="0" smtClean="0"/>
              <a:t>Question:</a:t>
            </a:r>
            <a:endParaRPr lang="en-US" altLang="en-US" sz="3000" dirty="0"/>
          </a:p>
        </p:txBody>
      </p:sp>
      <p:sp>
        <p:nvSpPr>
          <p:cNvPr id="521219" name="Rectangle 3"/>
          <p:cNvSpPr>
            <a:spLocks noGrp="1" noChangeArrowheads="1"/>
          </p:cNvSpPr>
          <p:nvPr>
            <p:ph type="body" idx="1"/>
          </p:nvPr>
        </p:nvSpPr>
        <p:spPr>
          <a:xfrm>
            <a:off x="0" y="721573"/>
            <a:ext cx="9143999" cy="5450627"/>
          </a:xfrm>
          <a:ln/>
        </p:spPr>
        <p:txBody>
          <a:bodyPr/>
          <a:lstStyle/>
          <a:p>
            <a:pPr marL="0" indent="0">
              <a:lnSpc>
                <a:spcPct val="90000"/>
              </a:lnSpc>
              <a:buNone/>
            </a:pPr>
            <a:r>
              <a:rPr lang="en-US" altLang="en-US" dirty="0" smtClean="0"/>
              <a:t>When determining how much sleep and exercise affects performance, what would be potential levels of the factors?</a:t>
            </a:r>
          </a:p>
          <a:p>
            <a:pPr marL="0" indent="0">
              <a:lnSpc>
                <a:spcPct val="90000"/>
              </a:lnSpc>
              <a:buNone/>
            </a:pPr>
            <a:r>
              <a:rPr lang="en-US" altLang="en-US" dirty="0" smtClean="0"/>
              <a:t>What would be an example of a treatment given?</a:t>
            </a:r>
            <a:endParaRPr lang="en-US" alt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590800"/>
            <a:ext cx="5410200" cy="4074556"/>
          </a:xfrm>
          <a:prstGeom prst="rect">
            <a:avLst/>
          </a:prstGeom>
        </p:spPr>
      </p:pic>
    </p:spTree>
    <p:extLst>
      <p:ext uri="{BB962C8B-B14F-4D97-AF65-F5344CB8AC3E}">
        <p14:creationId xmlns:p14="http://schemas.microsoft.com/office/powerpoint/2010/main" val="22193373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 calcmode="lin" valueType="num">
                                      <p:cBhvr additive="base">
                                        <p:cTn id="7" dur="500" fill="hold"/>
                                        <p:tgtEl>
                                          <p:spTgt spid="521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1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1219">
                                            <p:txEl>
                                              <p:pRg st="1" end="1"/>
                                            </p:txEl>
                                          </p:spTgt>
                                        </p:tgtEl>
                                        <p:attrNameLst>
                                          <p:attrName>style.visibility</p:attrName>
                                        </p:attrNameLst>
                                      </p:cBhvr>
                                      <p:to>
                                        <p:strVal val="visible"/>
                                      </p:to>
                                    </p:set>
                                    <p:anim calcmode="lin" valueType="num">
                                      <p:cBhvr additive="base">
                                        <p:cTn id="13" dur="500" fill="hold"/>
                                        <p:tgtEl>
                                          <p:spTgt spid="521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1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Blends">
  <a:themeElements>
    <a:clrScheme name="1_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fontScheme name="1_Blen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8">
        <a:dk1>
          <a:srgbClr val="000000"/>
        </a:dk1>
        <a:lt1>
          <a:srgbClr val="FFFFFF"/>
        </a:lt1>
        <a:dk2>
          <a:srgbClr val="19385F"/>
        </a:dk2>
        <a:lt2>
          <a:srgbClr val="4D4D4D"/>
        </a:lt2>
        <a:accent1>
          <a:srgbClr val="FF6600"/>
        </a:accent1>
        <a:accent2>
          <a:srgbClr val="FFCF01"/>
        </a:accent2>
        <a:accent3>
          <a:srgbClr val="FFFFFF"/>
        </a:accent3>
        <a:accent4>
          <a:srgbClr val="000000"/>
        </a:accent4>
        <a:accent5>
          <a:srgbClr val="FFB8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1_Blends 9">
        <a:dk1>
          <a:srgbClr val="000000"/>
        </a:dk1>
        <a:lt1>
          <a:srgbClr val="FFFFFF"/>
        </a:lt1>
        <a:dk2>
          <a:srgbClr val="19385F"/>
        </a:dk2>
        <a:lt2>
          <a:srgbClr val="4D4D4D"/>
        </a:lt2>
        <a:accent1>
          <a:srgbClr val="E35C01"/>
        </a:accent1>
        <a:accent2>
          <a:srgbClr val="FFCF01"/>
        </a:accent2>
        <a:accent3>
          <a:srgbClr val="FFFFFF"/>
        </a:accent3>
        <a:accent4>
          <a:srgbClr val="000000"/>
        </a:accent4>
        <a:accent5>
          <a:srgbClr val="EFB5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1_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2406</TotalTime>
  <Words>3244</Words>
  <Application>Microsoft Office PowerPoint</Application>
  <PresentationFormat>Letter Paper (8.5x11 in)</PresentationFormat>
  <Paragraphs>422</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1_Blends</vt:lpstr>
      <vt:lpstr>Chapter 12</vt:lpstr>
      <vt:lpstr>Observational Studies</vt:lpstr>
      <vt:lpstr>Observational Studies (cont.)</vt:lpstr>
      <vt:lpstr>Observational Studies (cont.)</vt:lpstr>
      <vt:lpstr>Question:</vt:lpstr>
      <vt:lpstr>Randomized, Comparative Experiments</vt:lpstr>
      <vt:lpstr>Randomized, Comparative Experiments (cont.)</vt:lpstr>
      <vt:lpstr>Randomized, Comparative Experiments (cont.)</vt:lpstr>
      <vt:lpstr>Question:</vt:lpstr>
      <vt:lpstr>How do you think we should assign our participants to treatments?</vt:lpstr>
      <vt:lpstr>Question:</vt:lpstr>
      <vt:lpstr>The Four Principles of Experimental Design</vt:lpstr>
      <vt:lpstr>The Four Principles of Experimental Design</vt:lpstr>
      <vt:lpstr>The Four Principles of Experimental Design (cont.)</vt:lpstr>
      <vt:lpstr>The Four Principles of Experimental Design (cont.)</vt:lpstr>
      <vt:lpstr>The Four Principles of Experimental Design (cont.)</vt:lpstr>
      <vt:lpstr>Question:</vt:lpstr>
      <vt:lpstr>Homework</vt:lpstr>
      <vt:lpstr>Diagrams of Experiments</vt:lpstr>
      <vt:lpstr>Classwork:</vt:lpstr>
      <vt:lpstr>Homework:</vt:lpstr>
      <vt:lpstr>Does the Difference Make a Difference?</vt:lpstr>
      <vt:lpstr>Example: How will you decide if something is different enough to be statistically significant?</vt:lpstr>
      <vt:lpstr>Example: How will you decide if something is different enough to be statistically significant?</vt:lpstr>
      <vt:lpstr>Example: How will you decide if something is different enough to be statistically significant?</vt:lpstr>
      <vt:lpstr>Example: How will you decide if something is different enough to be statistically significant?</vt:lpstr>
      <vt:lpstr>Classwork:</vt:lpstr>
      <vt:lpstr>Experiments vs. Samples</vt:lpstr>
      <vt:lpstr>Experiments vs. Samples</vt:lpstr>
      <vt:lpstr>Experiments vs. Samples</vt:lpstr>
      <vt:lpstr>Control Treatments</vt:lpstr>
      <vt:lpstr>Blinding</vt:lpstr>
      <vt:lpstr>Example:</vt:lpstr>
      <vt:lpstr>Blinding:</vt:lpstr>
      <vt:lpstr>Blinding</vt:lpstr>
      <vt:lpstr>Blinding</vt:lpstr>
      <vt:lpstr>Blinding</vt:lpstr>
      <vt:lpstr>Question:</vt:lpstr>
      <vt:lpstr>Question:</vt:lpstr>
      <vt:lpstr>PowerPoint Presentation</vt:lpstr>
      <vt:lpstr>Homework</vt:lpstr>
      <vt:lpstr>Placebos</vt:lpstr>
      <vt:lpstr>Placebos</vt:lpstr>
      <vt:lpstr>Placebos</vt:lpstr>
      <vt:lpstr>The Best Experiments…</vt:lpstr>
      <vt:lpstr>Blocking</vt:lpstr>
      <vt:lpstr>Example”</vt:lpstr>
      <vt:lpstr>Here is a diagram of the blocked experiment: </vt:lpstr>
      <vt:lpstr>Matching:</vt:lpstr>
      <vt:lpstr>Question:</vt:lpstr>
      <vt:lpstr>Classwork:</vt:lpstr>
      <vt:lpstr>Adding More Factors</vt:lpstr>
      <vt:lpstr>Classwork:</vt:lpstr>
      <vt:lpstr>Diagram of the completely randomized two-factor experiment:</vt:lpstr>
      <vt:lpstr>Confounding</vt:lpstr>
      <vt:lpstr>Videos</vt:lpstr>
      <vt:lpstr>Example:</vt:lpstr>
      <vt:lpstr>Example:</vt:lpstr>
      <vt:lpstr>Lurking vs. Confounding</vt:lpstr>
      <vt:lpstr>Lurking vs. Confounding</vt:lpstr>
      <vt:lpstr>Lurking vs Confounding</vt:lpstr>
      <vt:lpstr>Example:</vt:lpstr>
      <vt:lpstr>Example:</vt:lpstr>
      <vt:lpstr>What Can Go Wrong?</vt:lpstr>
      <vt:lpstr>What Can Go Wrong?</vt:lpstr>
      <vt:lpstr>What Can Go Wrong? (cont.)</vt:lpstr>
      <vt:lpstr>What Can Go Wrong? (cont.)</vt:lpstr>
      <vt:lpstr>What have we learned?</vt:lpstr>
      <vt:lpstr>What have we learned?</vt:lpstr>
      <vt:lpstr>What have we learned? (cont.)</vt:lpstr>
      <vt:lpstr>What have we learned? (cont.)</vt:lpstr>
      <vt:lpstr>Homework</vt:lpstr>
    </vt:vector>
  </TitlesOfParts>
  <Company>Copyright © 2010, 2007, 2004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subject>Experiments and Observational Studies</dc:subject>
  <dc:creator>David Bock</dc:creator>
  <cp:lastModifiedBy>OXPS</cp:lastModifiedBy>
  <cp:revision>106</cp:revision>
  <cp:lastPrinted>2001-11-04T00:51:13Z</cp:lastPrinted>
  <dcterms:created xsi:type="dcterms:W3CDTF">2005-02-25T19:46:41Z</dcterms:created>
  <dcterms:modified xsi:type="dcterms:W3CDTF">2015-12-17T14:53:04Z</dcterms:modified>
</cp:coreProperties>
</file>