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61" r:id="rId2"/>
    <p:sldId id="262" r:id="rId3"/>
    <p:sldId id="290" r:id="rId4"/>
    <p:sldId id="291" r:id="rId5"/>
    <p:sldId id="265" r:id="rId6"/>
    <p:sldId id="288" r:id="rId7"/>
    <p:sldId id="292" r:id="rId8"/>
    <p:sldId id="266" r:id="rId9"/>
    <p:sldId id="293" r:id="rId10"/>
    <p:sldId id="294" r:id="rId11"/>
    <p:sldId id="297" r:id="rId12"/>
    <p:sldId id="264" r:id="rId13"/>
    <p:sldId id="298" r:id="rId14"/>
    <p:sldId id="289" r:id="rId15"/>
    <p:sldId id="295" r:id="rId16"/>
    <p:sldId id="299" r:id="rId17"/>
    <p:sldId id="285" r:id="rId18"/>
    <p:sldId id="300" r:id="rId19"/>
    <p:sldId id="301" r:id="rId20"/>
    <p:sldId id="286" r:id="rId21"/>
    <p:sldId id="287" r:id="rId22"/>
    <p:sldId id="270" r:id="rId23"/>
    <p:sldId id="271" r:id="rId24"/>
    <p:sldId id="272" r:id="rId25"/>
    <p:sldId id="302" r:id="rId26"/>
    <p:sldId id="304" r:id="rId27"/>
    <p:sldId id="273" r:id="rId28"/>
    <p:sldId id="274" r:id="rId29"/>
    <p:sldId id="276" r:id="rId30"/>
    <p:sldId id="306" r:id="rId31"/>
    <p:sldId id="307" r:id="rId32"/>
    <p:sldId id="308" r:id="rId33"/>
    <p:sldId id="309" r:id="rId34"/>
    <p:sldId id="310" r:id="rId35"/>
    <p:sldId id="275" r:id="rId36"/>
    <p:sldId id="312" r:id="rId37"/>
    <p:sldId id="277" r:id="rId38"/>
    <p:sldId id="313" r:id="rId39"/>
    <p:sldId id="314" r:id="rId40"/>
    <p:sldId id="315" r:id="rId41"/>
    <p:sldId id="311" r:id="rId42"/>
    <p:sldId id="278" r:id="rId43"/>
    <p:sldId id="279" r:id="rId44"/>
    <p:sldId id="280" r:id="rId45"/>
    <p:sldId id="281" r:id="rId46"/>
    <p:sldId id="282" r:id="rId47"/>
    <p:sldId id="283" r:id="rId48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747" autoAdjust="0"/>
  </p:normalViewPr>
  <p:slideViewPr>
    <p:cSldViewPr snapToObjects="1">
      <p:cViewPr varScale="1">
        <p:scale>
          <a:sx n="92" d="100"/>
          <a:sy n="92" d="100"/>
        </p:scale>
        <p:origin x="-840" y="-10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34FACC88-FDED-4C45-BAE0-38C034033CB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1112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CCAD276A-D809-4905-AA45-94BFAC612A5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73542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2ACBC-70C7-4895-9359-1A881A61966A}" type="slidenum">
              <a:rPr lang="en-CA" altLang="en-US"/>
              <a:pPr/>
              <a:t>14</a:t>
            </a:fld>
            <a:endParaRPr lang="en-CA" alt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7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4044-5C36-4EC1-B57E-454074F61196}" type="slidenum">
              <a:rPr lang="en-CA" altLang="en-US"/>
              <a:pPr/>
              <a:t>17</a:t>
            </a:fld>
            <a:endParaRPr lang="en-CA" alt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84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4044-5C36-4EC1-B57E-454074F61196}" type="slidenum">
              <a:rPr lang="en-CA" altLang="en-US"/>
              <a:pPr/>
              <a:t>18</a:t>
            </a:fld>
            <a:endParaRPr lang="en-CA" alt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89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DB270-693B-43C1-9702-CAFEF38161D7}" type="slidenum">
              <a:rPr lang="en-CA" altLang="en-US"/>
              <a:pPr/>
              <a:t>20</a:t>
            </a:fld>
            <a:endParaRPr lang="en-CA" alt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36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DAEE5-8D83-41DF-857F-7F2CE68397E8}" type="slidenum">
              <a:rPr lang="en-CA" altLang="en-US"/>
              <a:pPr/>
              <a:t>21</a:t>
            </a:fld>
            <a:endParaRPr lang="en-CA" alt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552964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52965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52966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67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68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11F76694-25B1-4B83-9D1C-A81AC08E8A1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128804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13761040-6F1B-4AB9-AB87-AFFE8098179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535201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DC56DC47-2D2F-47FE-84C2-D3F5C5D4A56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18124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B102D94C-F359-4FD9-BD1E-46FF8061CCB6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17070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30E6D7B1-E74B-49FE-AB82-488D31B570E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257013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D13C18A3-BD81-43B3-98DE-697B24B795B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644726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A20AEF8A-512E-4684-A5C4-8BBBDDDFA4A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62605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84F1C299-44B3-41CB-87E5-2E8CC3B56B9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61646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27FF0BB3-1948-4BD8-BB80-1EE940F51C0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46723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14 - </a:t>
            </a:r>
            <a:fld id="{85796F07-A4FD-4631-A2BF-7165E46CC96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70731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14 - </a:t>
            </a:r>
            <a:fld id="{6748AB29-5F12-4502-8C6C-DB99DEED22F8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551943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51944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45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6172200" cy="1676400"/>
          </a:xfrm>
        </p:spPr>
        <p:txBody>
          <a:bodyPr/>
          <a:lstStyle/>
          <a:p>
            <a:r>
              <a:rPr lang="en-US" altLang="en-US" dirty="0"/>
              <a:t>Chapter </a:t>
            </a:r>
            <a:r>
              <a:rPr lang="en-US" altLang="en-US" dirty="0" smtClean="0"/>
              <a:t>13</a:t>
            </a:r>
            <a:endParaRPr lang="en-US" altLang="en-US" dirty="0"/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162800" cy="2209800"/>
          </a:xfrm>
        </p:spPr>
        <p:txBody>
          <a:bodyPr/>
          <a:lstStyle/>
          <a:p>
            <a:pPr algn="ctr"/>
            <a:r>
              <a:rPr lang="en-US" altLang="en-US" dirty="0"/>
              <a:t>From Randomness </a:t>
            </a:r>
            <a:r>
              <a:rPr lang="en-US" altLang="en-US" dirty="0" smtClean="0"/>
              <a:t>to </a:t>
            </a:r>
            <a:r>
              <a:rPr lang="en-US" altLang="en-US" dirty="0"/>
              <a:t>Probability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86200"/>
            <a:ext cx="5562600" cy="26885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187"/>
            <a:ext cx="9143999" cy="5180013"/>
          </a:xfrm>
        </p:spPr>
        <p:txBody>
          <a:bodyPr/>
          <a:lstStyle/>
          <a:p>
            <a:r>
              <a:rPr lang="en-US" dirty="0" smtClean="0"/>
              <a:t>You have rolled a die 50 times and have seen every number except a six.</a:t>
            </a:r>
          </a:p>
          <a:p>
            <a:r>
              <a:rPr lang="en-US" dirty="0" smtClean="0"/>
              <a:t>Does the die “owe” you some sixes?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 course not! Each roll is a new event. The die cannot remember what it did in the past, so it cannot owe you any particular outcomes.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43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55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Probability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Probability </a:t>
            </a:r>
            <a:r>
              <a:rPr lang="en-US" altLang="en-US" sz="2400" dirty="0"/>
              <a:t>was first </a:t>
            </a:r>
            <a:r>
              <a:rPr lang="en-US" altLang="en-US" sz="2400" dirty="0" smtClean="0"/>
              <a:t>studied by </a:t>
            </a:r>
            <a:r>
              <a:rPr lang="en-US" altLang="en-US" sz="2400" dirty="0"/>
              <a:t>a group of French </a:t>
            </a:r>
            <a:r>
              <a:rPr lang="en-US" altLang="en-US" sz="2400" dirty="0" smtClean="0"/>
              <a:t>mathematicians who were interested in </a:t>
            </a:r>
            <a:r>
              <a:rPr lang="en-US" altLang="en-US" sz="2400" dirty="0"/>
              <a:t>games of </a:t>
            </a:r>
            <a:r>
              <a:rPr lang="en-US" altLang="en-US" sz="2400" dirty="0" smtClean="0"/>
              <a:t>chance.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They focused on games in which </a:t>
            </a:r>
            <a:r>
              <a:rPr lang="en-US" altLang="en-US" sz="2400" dirty="0"/>
              <a:t>all the possible outcomes were </a:t>
            </a:r>
            <a:r>
              <a:rPr lang="en-US" altLang="en-US" sz="2400" i="1" dirty="0"/>
              <a:t>equally likely</a:t>
            </a:r>
            <a:r>
              <a:rPr lang="en-US" altLang="en-US" sz="2400" dirty="0"/>
              <a:t>.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Instead of wasting all their money experimenting with games, they developed mathematical models.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33" y="3886200"/>
            <a:ext cx="3580933" cy="27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Probability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3999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They </a:t>
            </a:r>
            <a:r>
              <a:rPr lang="en-US" altLang="en-US" sz="2400" dirty="0"/>
              <a:t>developed mathematical models of </a:t>
            </a:r>
            <a:r>
              <a:rPr lang="en-US" altLang="en-US" sz="2400" dirty="0">
                <a:solidFill>
                  <a:schemeClr val="hlink"/>
                </a:solidFill>
              </a:rPr>
              <a:t>theoretical probability</a:t>
            </a:r>
            <a:r>
              <a:rPr lang="en-US" altLang="en-US" sz="2400" dirty="0"/>
              <a:t>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sz="2400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 smtClean="0"/>
              <a:t>It’s </a:t>
            </a:r>
            <a:r>
              <a:rPr lang="en-US" altLang="en-US" sz="2400" dirty="0"/>
              <a:t>equally likely to get any one of six outcomes from the roll of a fair die.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sz="2400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 smtClean="0"/>
              <a:t>It’s </a:t>
            </a:r>
            <a:r>
              <a:rPr lang="en-US" altLang="en-US" sz="2400" dirty="0"/>
              <a:t>equally likely to get heads or tails from the toss of a fair coin</a:t>
            </a:r>
            <a:r>
              <a:rPr lang="en-US" altLang="en-US" sz="2400" dirty="0" smtClean="0"/>
              <a:t>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Probability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5257800"/>
          </a:xfrm>
          <a:noFill/>
          <a:ln/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However, keep in mind that events are </a:t>
            </a:r>
            <a:r>
              <a:rPr lang="en-US" altLang="en-US" sz="2400" i="1" dirty="0"/>
              <a:t>not</a:t>
            </a:r>
            <a:r>
              <a:rPr lang="en-US" altLang="en-US" sz="2400" dirty="0"/>
              <a:t> always equally likely</a:t>
            </a:r>
            <a:r>
              <a:rPr lang="en-US" altLang="en-US" sz="2400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A skilled basketball player has a better than 50-50 chance of making a free throw.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62784"/>
            <a:ext cx="1843112" cy="33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5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altLang="en-US" dirty="0"/>
              <a:t>The probability of an event is the number of outcomes in the event divided by the total number of possible outcomes.</a:t>
            </a:r>
          </a:p>
          <a:p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 smtClean="0"/>
              <a:t>      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A</a:t>
            </a:r>
            <a:r>
              <a:rPr lang="en-US" altLang="en-US" dirty="0"/>
              <a:t>) </a:t>
            </a:r>
            <a:r>
              <a:rPr lang="en-US" altLang="en-US" dirty="0" smtClean="0"/>
              <a:t>=</a:t>
            </a:r>
            <a:endParaRPr lang="en-US" alt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Modeling Probability (cont.)</a:t>
            </a:r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2844800" y="3759200"/>
            <a:ext cx="341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9" name="Text Box 5" descr="Pink tissue paper"/>
          <p:cNvSpPr txBox="1">
            <a:spLocks noChangeArrowheads="1"/>
          </p:cNvSpPr>
          <p:nvPr/>
        </p:nvSpPr>
        <p:spPr bwMode="auto">
          <a:xfrm>
            <a:off x="3263900" y="3149600"/>
            <a:ext cx="383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48870" name="Text Box 6" descr="Pink tissue paper"/>
          <p:cNvSpPr txBox="1">
            <a:spLocks noChangeArrowheads="1"/>
          </p:cNvSpPr>
          <p:nvPr/>
        </p:nvSpPr>
        <p:spPr bwMode="auto">
          <a:xfrm>
            <a:off x="2959100" y="3213100"/>
            <a:ext cx="392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# of outcomes in </a:t>
            </a:r>
            <a:r>
              <a:rPr lang="en-US" altLang="en-US" b="1" dirty="0"/>
              <a:t>A</a:t>
            </a:r>
          </a:p>
        </p:txBody>
      </p:sp>
      <p:sp>
        <p:nvSpPr>
          <p:cNvPr id="548871" name="Text Box 7" descr="Pink tissue paper"/>
          <p:cNvSpPr txBox="1">
            <a:spLocks noChangeArrowheads="1"/>
          </p:cNvSpPr>
          <p:nvPr/>
        </p:nvSpPr>
        <p:spPr bwMode="auto">
          <a:xfrm>
            <a:off x="2730500" y="3835400"/>
            <a:ext cx="392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# of possible outcomes</a:t>
            </a:r>
            <a:endParaRPr lang="en-US" alt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 animBg="1"/>
      <p:bldP spid="548870" grpId="0"/>
      <p:bldP spid="5488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What is the probability of drawing a face card from a deck of cards?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12/52 = </a:t>
            </a:r>
            <a:r>
              <a:rPr lang="en-US" b="1" dirty="0" smtClean="0">
                <a:solidFill>
                  <a:srgbClr val="FF0000"/>
                </a:solidFill>
              </a:rPr>
              <a:t>3/13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4699709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4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What is the probability of flipping two coins and getting two heads?</a:t>
            </a:r>
          </a:p>
          <a:p>
            <a:r>
              <a:rPr lang="en-US" dirty="0" smtClean="0"/>
              <a:t>1/4</a:t>
            </a:r>
          </a:p>
          <a:p>
            <a:r>
              <a:rPr lang="en-US" dirty="0" smtClean="0"/>
              <a:t>What is the probability of flipping three coins and getting two heads?</a:t>
            </a:r>
          </a:p>
          <a:p>
            <a:r>
              <a:rPr lang="en-US" dirty="0" smtClean="0"/>
              <a:t>3/8</a:t>
            </a:r>
          </a:p>
          <a:p>
            <a:r>
              <a:rPr lang="en-US" dirty="0" smtClean="0"/>
              <a:t>What is the probability of flipping 100 coins and getting 67 heads? (Note: This is Saturday school session stuff!)</a:t>
            </a:r>
          </a:p>
          <a:p>
            <a:r>
              <a:rPr lang="en-US" dirty="0" smtClean="0"/>
              <a:t>There are way too many outcomes to do this by hand. We will figure out how to do this in Chapter 16.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2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Probability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3999" cy="4419600"/>
          </a:xfrm>
          <a:ln/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Question: What is the probability that you will get a 4 or 5 on the AP Statistics Exam?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4343767" cy="4427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Personal Probability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3999" cy="4876800"/>
          </a:xfrm>
          <a:ln/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People do this all the time in everyday speech.</a:t>
            </a:r>
          </a:p>
          <a:p>
            <a:endParaRPr lang="en-US" altLang="en-US" dirty="0" smtClean="0"/>
          </a:p>
          <a:p>
            <a:r>
              <a:rPr lang="en-US" altLang="en-US" dirty="0"/>
              <a:t>W</a:t>
            </a:r>
            <a:r>
              <a:rPr lang="en-US" altLang="en-US" dirty="0" smtClean="0"/>
              <a:t>hen </a:t>
            </a:r>
            <a:r>
              <a:rPr lang="en-US" altLang="en-US" dirty="0"/>
              <a:t>we express a degree of uncertainty </a:t>
            </a:r>
            <a:r>
              <a:rPr lang="en-US" altLang="en-US" i="1" dirty="0"/>
              <a:t>without</a:t>
            </a:r>
            <a:r>
              <a:rPr lang="en-US" altLang="en-US" dirty="0"/>
              <a:t> basing it on long-run relative frequencies or mathematical models, we are stating </a:t>
            </a:r>
            <a:r>
              <a:rPr lang="en-US" altLang="en-US" dirty="0">
                <a:solidFill>
                  <a:srgbClr val="FF0000"/>
                </a:solidFill>
              </a:rPr>
              <a:t>subjective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FF0000"/>
                </a:solidFill>
              </a:rPr>
              <a:t>personal probabilities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Personal probabilities don’t display the kind of consistency that we will need probabilities to have, so we’ll stick with formally defined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1179487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dirty="0" smtClean="0"/>
              <a:t>Which kind of probability?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638800"/>
          </a:xfrm>
        </p:spPr>
        <p:txBody>
          <a:bodyPr/>
          <a:lstStyle/>
          <a:p>
            <a:r>
              <a:rPr lang="en-US" dirty="0" smtClean="0"/>
              <a:t>When a weather forecaster </a:t>
            </a:r>
            <a:r>
              <a:rPr lang="en-US" dirty="0"/>
              <a:t>p</a:t>
            </a:r>
            <a:r>
              <a:rPr lang="en-US" dirty="0" smtClean="0"/>
              <a:t>redicts a 50% chance of rain, is this a personal probability or a relative frequency probability?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National Weather service may base this claim on decades worth of data.</a:t>
            </a:r>
          </a:p>
          <a:p>
            <a:r>
              <a:rPr lang="en-US" dirty="0" smtClean="0"/>
              <a:t>A local forecaster may be offering you a personal opinion based on past experience.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Dealing with Random Phenomena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33600"/>
            <a:ext cx="9144000" cy="43434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hlink"/>
                </a:solidFill>
              </a:rPr>
              <a:t>random phenomenon</a:t>
            </a:r>
            <a:r>
              <a:rPr lang="en-US" altLang="en-US" dirty="0"/>
              <a:t> is a situation in which we know what outcomes could happen, but we don’t know which particular outcome did or will happen. </a:t>
            </a: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In general, each occasion upon which we observe a random phenomenon is called a </a:t>
            </a:r>
            <a:r>
              <a:rPr lang="en-US" altLang="en-US" dirty="0">
                <a:solidFill>
                  <a:schemeClr val="hlink"/>
                </a:solidFill>
              </a:rPr>
              <a:t>trial</a:t>
            </a:r>
            <a:r>
              <a:rPr lang="en-US" altLang="en-US" dirty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At </a:t>
            </a:r>
            <a:r>
              <a:rPr lang="en-US" altLang="en-US" dirty="0"/>
              <a:t>each trial, we note the value of the random phenomenon, and call it an </a:t>
            </a:r>
            <a:r>
              <a:rPr lang="en-US" altLang="en-US" dirty="0">
                <a:solidFill>
                  <a:schemeClr val="hlink"/>
                </a:solidFill>
              </a:rPr>
              <a:t>outcome</a:t>
            </a:r>
            <a:r>
              <a:rPr lang="en-US" alt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The First Three Rules of Working with Probability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20900"/>
            <a:ext cx="9143999" cy="3149600"/>
          </a:xfrm>
        </p:spPr>
        <p:txBody>
          <a:bodyPr/>
          <a:lstStyle/>
          <a:p>
            <a:r>
              <a:rPr lang="en-US" altLang="en-US" dirty="0"/>
              <a:t>We are dealing with probabilities now, not data, but the three rules don’t change.</a:t>
            </a:r>
          </a:p>
          <a:p>
            <a:pPr lvl="1"/>
            <a:r>
              <a:rPr lang="en-US" altLang="en-US" dirty="0"/>
              <a:t>Make a picture.</a:t>
            </a:r>
          </a:p>
          <a:p>
            <a:pPr lvl="1"/>
            <a:r>
              <a:rPr lang="en-US" altLang="en-US" dirty="0"/>
              <a:t>Make a picture.</a:t>
            </a:r>
          </a:p>
          <a:p>
            <a:pPr lvl="1"/>
            <a:r>
              <a:rPr lang="en-US" altLang="en-US" dirty="0"/>
              <a:t>Make a picture.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200"/>
              <a:t>The First Three Rules of Working with Probability (cont.)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noFill/>
          <a:ln/>
        </p:spPr>
        <p:txBody>
          <a:bodyPr/>
          <a:lstStyle/>
          <a:p>
            <a:r>
              <a:rPr lang="en-US" altLang="en-US" dirty="0"/>
              <a:t>The most common kind of picture to make is called a Venn diagram.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We will see Venn diagrams in practice shortly…</a:t>
            </a:r>
          </a:p>
        </p:txBody>
      </p:sp>
      <p:pic>
        <p:nvPicPr>
          <p:cNvPr id="545796" name="Picture 4" descr="U15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Formal </a:t>
            </a:r>
            <a:r>
              <a:rPr lang="en-US" altLang="en-US" dirty="0" smtClean="0"/>
              <a:t>Probability</a:t>
            </a:r>
            <a:endParaRPr lang="en-US" altLang="en-U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Rule 1: Two </a:t>
            </a:r>
            <a:r>
              <a:rPr lang="en-US" altLang="en-US" dirty="0">
                <a:solidFill>
                  <a:schemeClr val="hlink"/>
                </a:solidFill>
              </a:rPr>
              <a:t>requirements for a </a:t>
            </a:r>
            <a:r>
              <a:rPr lang="en-US" altLang="en-US" dirty="0" smtClean="0">
                <a:solidFill>
                  <a:schemeClr val="hlink"/>
                </a:solidFill>
              </a:rPr>
              <a:t>probability</a:t>
            </a:r>
            <a:endParaRPr lang="en-US" altLang="en-US" dirty="0">
              <a:solidFill>
                <a:schemeClr val="hlink"/>
              </a:solidFill>
            </a:endParaRPr>
          </a:p>
          <a:p>
            <a:pPr marL="990600" lvl="1" indent="-533400"/>
            <a:r>
              <a:rPr lang="en-US" altLang="en-US" dirty="0"/>
              <a:t>A probability is a number between 0 and 1. </a:t>
            </a:r>
          </a:p>
          <a:p>
            <a:pPr marL="990600" lvl="1" indent="-533400"/>
            <a:r>
              <a:rPr lang="en-US" altLang="en-US" dirty="0"/>
              <a:t>For any event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hlink"/>
                </a:solidFill>
              </a:rPr>
              <a:t>0 ≤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≤ 1.</a:t>
            </a:r>
            <a:endParaRPr lang="en-US" altLang="en-US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Formal Probability (cont.)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Rule 2: Probability </a:t>
            </a:r>
            <a:r>
              <a:rPr lang="en-US" altLang="en-US" dirty="0">
                <a:solidFill>
                  <a:schemeClr val="hlink"/>
                </a:solidFill>
              </a:rPr>
              <a:t>Assignment </a:t>
            </a:r>
            <a:r>
              <a:rPr lang="en-US" altLang="en-US" dirty="0" smtClean="0">
                <a:solidFill>
                  <a:schemeClr val="hlink"/>
                </a:solidFill>
              </a:rPr>
              <a:t>Rule</a:t>
            </a:r>
            <a:endParaRPr lang="en-US" altLang="en-US" dirty="0">
              <a:solidFill>
                <a:schemeClr val="hlink"/>
              </a:solidFill>
            </a:endParaRPr>
          </a:p>
          <a:p>
            <a:pPr marL="990600" lvl="1" indent="-533400"/>
            <a:r>
              <a:rPr lang="en-US" altLang="en-US" dirty="0"/>
              <a:t>The probability of the set of all possible outcomes of a trial must be 1.</a:t>
            </a:r>
          </a:p>
          <a:p>
            <a:pPr marL="990600" lvl="1" indent="-533400"/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S</a:t>
            </a:r>
            <a:r>
              <a:rPr lang="en-US" altLang="en-US" dirty="0">
                <a:solidFill>
                  <a:schemeClr val="hlink"/>
                </a:solidFill>
              </a:rPr>
              <a:t>) = 1</a:t>
            </a:r>
            <a:r>
              <a:rPr lang="en-US" altLang="en-US" dirty="0"/>
              <a:t> (</a:t>
            </a:r>
            <a:r>
              <a:rPr lang="en-US" altLang="en-US" b="1" dirty="0"/>
              <a:t>S</a:t>
            </a:r>
            <a:r>
              <a:rPr lang="en-US" altLang="en-US" dirty="0"/>
              <a:t> represents the set of all possible outcomes.)</a:t>
            </a:r>
            <a:endParaRPr lang="en-US" altLang="en-US" i="1" dirty="0"/>
          </a:p>
        </p:txBody>
      </p:sp>
      <p:pic>
        <p:nvPicPr>
          <p:cNvPr id="526340" name="Picture 4" descr="14_27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9188"/>
            <a:ext cx="24892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Formal Probability (cont.)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Rule 3: Complement Rule</a:t>
            </a:r>
            <a:endParaRPr lang="en-US" altLang="en-US" dirty="0">
              <a:solidFill>
                <a:schemeClr val="hlink"/>
              </a:solidFill>
            </a:endParaRPr>
          </a:p>
          <a:p>
            <a:pPr marL="990600" lvl="1" indent="-533400"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The set of outcomes that are </a:t>
            </a:r>
            <a:r>
              <a:rPr lang="en-US" altLang="en-US" i="1" dirty="0"/>
              <a:t>not</a:t>
            </a:r>
            <a:r>
              <a:rPr lang="en-US" altLang="en-US" dirty="0"/>
              <a:t> in the event </a:t>
            </a:r>
            <a:r>
              <a:rPr lang="en-US" altLang="en-US" b="1" dirty="0"/>
              <a:t>A</a:t>
            </a:r>
            <a:r>
              <a:rPr lang="en-US" altLang="en-US" dirty="0"/>
              <a:t> is called the </a:t>
            </a:r>
            <a:r>
              <a:rPr lang="en-US" altLang="en-US" dirty="0">
                <a:solidFill>
                  <a:schemeClr val="hlink"/>
                </a:solidFill>
              </a:rPr>
              <a:t>complement</a:t>
            </a:r>
            <a:r>
              <a:rPr lang="en-US" altLang="en-US" dirty="0"/>
              <a:t> of </a:t>
            </a:r>
            <a:r>
              <a:rPr lang="en-US" altLang="en-US" b="1" dirty="0"/>
              <a:t>A</a:t>
            </a:r>
            <a:r>
              <a:rPr lang="en-US" altLang="en-US" dirty="0"/>
              <a:t>, denoted 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b="1" baseline="40000" dirty="0">
                <a:solidFill>
                  <a:schemeClr val="hlink"/>
                </a:solidFill>
              </a:rPr>
              <a:t>C</a:t>
            </a:r>
            <a:r>
              <a:rPr lang="en-US" altLang="en-US" b="1" dirty="0"/>
              <a:t>.</a:t>
            </a:r>
          </a:p>
          <a:p>
            <a:pPr marL="990600" lvl="1" indent="-533400"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The probability of an event occurring is 1 minus the probability that it doesn’t occur: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= 1 – P(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b="1" baseline="40000" dirty="0">
                <a:solidFill>
                  <a:schemeClr val="hlink"/>
                </a:solidFill>
              </a:rPr>
              <a:t>C</a:t>
            </a:r>
            <a:r>
              <a:rPr lang="en-US" altLang="en-US" dirty="0">
                <a:solidFill>
                  <a:schemeClr val="hlink"/>
                </a:solidFill>
              </a:rPr>
              <a:t>)</a:t>
            </a:r>
            <a:endParaRPr lang="en-US" altLang="en-US" b="1" dirty="0">
              <a:solidFill>
                <a:schemeClr val="hlink"/>
              </a:solidFill>
            </a:endParaRPr>
          </a:p>
        </p:txBody>
      </p:sp>
      <p:pic>
        <p:nvPicPr>
          <p:cNvPr id="527364" name="Picture 4" descr="14_27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114800"/>
            <a:ext cx="2247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687387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5334000"/>
          </a:xfrm>
        </p:spPr>
        <p:txBody>
          <a:bodyPr/>
          <a:lstStyle/>
          <a:p>
            <a:r>
              <a:rPr lang="en-US" dirty="0" smtClean="0"/>
              <a:t>The traffic light at the corner of College and Main is green about 37% of the time. </a:t>
            </a:r>
          </a:p>
          <a:p>
            <a:r>
              <a:rPr lang="en-US" dirty="0" smtClean="0"/>
              <a:t>If P(green) = 0.37, what is the probability that it isn’t green when you get to College and Main?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There is a 63% chance that I won’t have a green light.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34" y="2971799"/>
            <a:ext cx="2514266" cy="31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32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3999" cy="5715000"/>
          </a:xfrm>
        </p:spPr>
        <p:txBody>
          <a:bodyPr/>
          <a:lstStyle/>
          <a:p>
            <a:r>
              <a:rPr lang="en-US" dirty="0" smtClean="0"/>
              <a:t>(A) Suppose that the probability of randomly selecting a student that is a freshman is 0.24.</a:t>
            </a:r>
          </a:p>
          <a:p>
            <a:r>
              <a:rPr lang="en-US" dirty="0" smtClean="0"/>
              <a:t>(B) Suppose </a:t>
            </a:r>
            <a:r>
              <a:rPr lang="en-US" dirty="0"/>
              <a:t>that the probability of randomly selecting a student that is a </a:t>
            </a:r>
            <a:r>
              <a:rPr lang="en-US" dirty="0" smtClean="0"/>
              <a:t>senor </a:t>
            </a:r>
            <a:r>
              <a:rPr lang="en-US" dirty="0"/>
              <a:t>is </a:t>
            </a:r>
            <a:r>
              <a:rPr lang="en-US" dirty="0" smtClean="0"/>
              <a:t>0.36.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probability that the student is either a freshman or a senior?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P(AUB) = 0.60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02785"/>
            <a:ext cx="4419600" cy="29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91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Formal Probability (cont.)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3999" cy="5486400"/>
          </a:xfrm>
          <a:ln/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Rule 4: Addition Rule</a:t>
            </a:r>
            <a:endParaRPr lang="en-US" altLang="en-US" dirty="0">
              <a:solidFill>
                <a:schemeClr val="hlink"/>
              </a:solidFill>
            </a:endParaRPr>
          </a:p>
          <a:p>
            <a:pPr marL="990600" lvl="1" indent="-533400"/>
            <a:r>
              <a:rPr lang="en-US" altLang="en-US" dirty="0"/>
              <a:t>Events that have no outcomes in common (and, thus, cannot occur together) are called </a:t>
            </a:r>
            <a:r>
              <a:rPr lang="en-US" altLang="en-US" dirty="0">
                <a:solidFill>
                  <a:schemeClr val="hlink"/>
                </a:solidFill>
              </a:rPr>
              <a:t>disjoint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(or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</a:rPr>
              <a:t>mutually exclusive</a:t>
            </a:r>
            <a:r>
              <a:rPr lang="en-US" altLang="en-US" dirty="0"/>
              <a:t>).</a:t>
            </a:r>
            <a:endParaRPr lang="en-US" altLang="en-US" b="1" dirty="0"/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28388" name="Picture 4" descr="14_27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6999"/>
            <a:ext cx="3595689" cy="39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Formal Probability (cont.)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Rule 4: Addition Rule</a:t>
            </a:r>
            <a:endParaRPr lang="en-US" altLang="en-US" dirty="0">
              <a:solidFill>
                <a:schemeClr val="hlink"/>
              </a:solidFill>
            </a:endParaRPr>
          </a:p>
          <a:p>
            <a:pPr marL="990600" lvl="1" indent="-533400"/>
            <a:r>
              <a:rPr lang="en-US" altLang="en-US" dirty="0"/>
              <a:t>For two disjoint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, the probability that one </a:t>
            </a:r>
            <a:r>
              <a:rPr lang="en-US" altLang="en-US" i="1" dirty="0"/>
              <a:t>or</a:t>
            </a:r>
            <a:r>
              <a:rPr lang="en-US" altLang="en-US" dirty="0"/>
              <a:t> the other occurs is the sum of the probabilities of the two events.</a:t>
            </a:r>
          </a:p>
          <a:p>
            <a:pPr marL="990600" lvl="1" indent="-533400"/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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+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),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/>
              <a:t>provided that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disjoint.</a:t>
            </a:r>
            <a:endParaRPr lang="en-US" altLang="en-US" b="1" dirty="0">
              <a:solidFill>
                <a:srgbClr val="FF0066"/>
              </a:solidFill>
            </a:endParaRPr>
          </a:p>
          <a:p>
            <a:pPr marL="609600" indent="-609600"/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dirty="0"/>
              <a:t>Formal Probability (cont.)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838200"/>
            <a:ext cx="8294687" cy="5334000"/>
          </a:xfrm>
          <a:ln/>
        </p:spPr>
        <p:txBody>
          <a:bodyPr/>
          <a:lstStyle/>
          <a:p>
            <a:pPr marL="457200" lvl="1" indent="0">
              <a:buNone/>
            </a:pPr>
            <a:r>
              <a:rPr lang="en-US" altLang="en-US" dirty="0" smtClean="0"/>
              <a:t>In this diagram, the two </a:t>
            </a:r>
            <a:r>
              <a:rPr lang="en-US" altLang="en-US" dirty="0"/>
              <a:t>independent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not </a:t>
            </a:r>
            <a:r>
              <a:rPr lang="en-US" altLang="en-US" dirty="0" smtClean="0"/>
              <a:t>disjoint.</a:t>
            </a:r>
          </a:p>
          <a:p>
            <a:pPr marL="457200" lvl="1" indent="0">
              <a:buNone/>
            </a:pPr>
            <a:r>
              <a:rPr lang="en-US" altLang="en-US" dirty="0" smtClean="0"/>
              <a:t>The addition rule would not work for this.</a:t>
            </a:r>
            <a:endParaRPr lang="en-US" altLang="en-US" dirty="0"/>
          </a:p>
        </p:txBody>
      </p:sp>
      <p:pic>
        <p:nvPicPr>
          <p:cNvPr id="531460" name="Picture 4" descr="14_27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978786"/>
            <a:ext cx="2878137" cy="3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Dealing with Random Phenomena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47800"/>
            <a:ext cx="9144000" cy="50292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When </a:t>
            </a:r>
            <a:r>
              <a:rPr lang="en-US" altLang="en-US" dirty="0"/>
              <a:t>we combine outcomes, the resulting combination is an </a:t>
            </a:r>
            <a:r>
              <a:rPr lang="en-US" altLang="en-US" dirty="0">
                <a:solidFill>
                  <a:schemeClr val="hlink"/>
                </a:solidFill>
              </a:rPr>
              <a:t>event</a:t>
            </a:r>
            <a:r>
              <a:rPr lang="en-US" altLang="en-US" dirty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collection of </a:t>
            </a:r>
            <a:r>
              <a:rPr lang="en-US" altLang="en-US" i="1" dirty="0"/>
              <a:t>all possible outcomes</a:t>
            </a:r>
            <a:r>
              <a:rPr lang="en-US" altLang="en-US" dirty="0"/>
              <a:t> is called the </a:t>
            </a:r>
            <a:r>
              <a:rPr lang="en-US" altLang="en-US" dirty="0">
                <a:solidFill>
                  <a:schemeClr val="hlink"/>
                </a:solidFill>
              </a:rPr>
              <a:t>sample space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We will use the letter S to denote sample space.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392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r>
              <a:rPr lang="en-US" dirty="0" smtClean="0"/>
              <a:t>When you get to the light at College and Main street, it is either red, green, or yellow. </a:t>
            </a:r>
          </a:p>
          <a:p>
            <a:r>
              <a:rPr lang="en-US" dirty="0" smtClean="0"/>
              <a:t>We know that P(green)=0.37.</a:t>
            </a:r>
          </a:p>
          <a:p>
            <a:r>
              <a:rPr lang="en-US" dirty="0" smtClean="0"/>
              <a:t>Suppose we also find out that P(yellow)= 0.07.</a:t>
            </a:r>
          </a:p>
          <a:p>
            <a:r>
              <a:rPr lang="en-US" dirty="0" smtClean="0"/>
              <a:t>What is the probability the light is red?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/>
          </a:p>
          <a:p>
            <a:r>
              <a:rPr lang="en-US" b="1" dirty="0" smtClean="0">
                <a:solidFill>
                  <a:srgbClr val="FF0000"/>
                </a:solidFill>
              </a:rPr>
              <a:t>P(red) = 0.56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12051"/>
            <a:ext cx="3968591" cy="2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01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3999" cy="3657600"/>
          </a:xfrm>
        </p:spPr>
        <p:txBody>
          <a:bodyPr/>
          <a:lstStyle/>
          <a:p>
            <a:r>
              <a:rPr lang="en-US" sz="3200" dirty="0" smtClean="0"/>
              <a:t>Rule 2(The Assignment Rule), tells us that to be a </a:t>
            </a:r>
            <a:r>
              <a:rPr lang="en-US" sz="3200" b="1" i="1" dirty="0" smtClean="0"/>
              <a:t>legitimate assignment of probabilities</a:t>
            </a:r>
            <a:r>
              <a:rPr lang="en-US" sz="3200" dirty="0" smtClean="0"/>
              <a:t>, the sum of the probabilities of all the possible outcomes has to be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93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these statements?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The probability of selecting a random freshman, sophomore, junior, or senior is 0.25, 0.21, 0.24, and 0.22 respectively.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probability of selecting a random freshman, sophomore, junior, or senior is </a:t>
            </a:r>
            <a:r>
              <a:rPr lang="en-US" dirty="0" smtClean="0"/>
              <a:t>0.35</a:t>
            </a:r>
            <a:r>
              <a:rPr lang="en-US" dirty="0"/>
              <a:t>, </a:t>
            </a:r>
            <a:r>
              <a:rPr lang="en-US" dirty="0" smtClean="0"/>
              <a:t>0.31</a:t>
            </a:r>
            <a:r>
              <a:rPr lang="en-US" dirty="0"/>
              <a:t>, </a:t>
            </a:r>
            <a:r>
              <a:rPr lang="en-US" dirty="0" smtClean="0"/>
              <a:t>0.34</a:t>
            </a:r>
            <a:r>
              <a:rPr lang="en-US" dirty="0"/>
              <a:t>, and </a:t>
            </a:r>
            <a:r>
              <a:rPr lang="en-US" dirty="0" smtClean="0"/>
              <a:t>0.32 </a:t>
            </a:r>
            <a:r>
              <a:rPr lang="en-US" dirty="0"/>
              <a:t>respectively.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20095"/>
            <a:ext cx="3733800" cy="2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8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dirty="0" smtClean="0"/>
              <a:t>Be careful: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r>
              <a:rPr lang="en-US" dirty="0" smtClean="0"/>
              <a:t>The addition rule does not work for events that are not mutually exclusive. </a:t>
            </a:r>
          </a:p>
          <a:p>
            <a:r>
              <a:rPr lang="en-US" dirty="0" smtClean="0"/>
              <a:t>Example: If the probability of owning a smartphone is 0.76 and the probability of owning a TV is .81, what is the probability of owning either a smartphone or a TV?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dirty="0" smtClean="0"/>
              <a:t>Why can’t you just add the probabilities?</a:t>
            </a:r>
          </a:p>
          <a:p>
            <a:r>
              <a:rPr lang="en-US" dirty="0" smtClean="0"/>
              <a:t>We will see how to do this in the next chapter.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13480"/>
            <a:ext cx="2495550" cy="237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43" y="2906332"/>
            <a:ext cx="2505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3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382586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3999" cy="5638800"/>
          </a:xfrm>
        </p:spPr>
        <p:txBody>
          <a:bodyPr/>
          <a:lstStyle/>
          <a:p>
            <a:r>
              <a:rPr lang="en-US" dirty="0" smtClean="0"/>
              <a:t>Suppose that you have to take the bus everyday to work.</a:t>
            </a:r>
          </a:p>
          <a:p>
            <a:r>
              <a:rPr lang="en-US" dirty="0" smtClean="0"/>
              <a:t>The transportation website reports that the bus will be on time 75% of the time.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What is the chance that it will be on time 2 days in a row?</a:t>
            </a:r>
          </a:p>
          <a:p>
            <a:r>
              <a:rPr lang="en-US" dirty="0" smtClean="0"/>
              <a:t>This is asking for the probability that the bus is on time today AND is on time tomorrow.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38400"/>
            <a:ext cx="3200400" cy="25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3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8839200" cy="992187"/>
          </a:xfrm>
        </p:spPr>
        <p:txBody>
          <a:bodyPr/>
          <a:lstStyle/>
          <a:p>
            <a:r>
              <a:rPr lang="en-US" altLang="en-US" dirty="0"/>
              <a:t>Formal Probability (cont.)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Rule 5: Multiplication Rule</a:t>
            </a:r>
            <a:endParaRPr lang="en-US" altLang="en-US" dirty="0">
              <a:solidFill>
                <a:schemeClr val="hlink"/>
              </a:solidFill>
            </a:endParaRPr>
          </a:p>
          <a:p>
            <a:pPr marL="990600" lvl="1" indent="-533400"/>
            <a:r>
              <a:rPr lang="en-US" altLang="en-US" dirty="0"/>
              <a:t>For two independent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, the probability that </a:t>
            </a:r>
            <a:r>
              <a:rPr lang="en-US" altLang="en-US" i="1" dirty="0"/>
              <a:t>both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occur is the product of the probabilities of the two events.</a:t>
            </a:r>
          </a:p>
          <a:p>
            <a:pPr marL="990600" lvl="1" indent="-533400"/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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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),</a:t>
            </a:r>
            <a:r>
              <a:rPr lang="en-US" altLang="en-US" dirty="0"/>
              <a:t> provided that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independent.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382586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3999" cy="5638800"/>
          </a:xfrm>
        </p:spPr>
        <p:txBody>
          <a:bodyPr/>
          <a:lstStyle/>
          <a:p>
            <a:r>
              <a:rPr lang="en-US" dirty="0" smtClean="0"/>
              <a:t>The transportation website reports that the bus will be on time 75% of the time.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 smtClean="0"/>
              <a:t>What is the chance that it will be on time 4 days in a row?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P(on time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day ∩ on time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day </a:t>
            </a:r>
            <a:r>
              <a:rPr lang="en-US" b="1" dirty="0">
                <a:solidFill>
                  <a:srgbClr val="FF0000"/>
                </a:solidFill>
              </a:rPr>
              <a:t>∩ </a:t>
            </a:r>
            <a:r>
              <a:rPr lang="en-US" b="1" dirty="0" smtClean="0">
                <a:solidFill>
                  <a:srgbClr val="FF0000"/>
                </a:solidFill>
              </a:rPr>
              <a:t>on time 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day </a:t>
            </a:r>
            <a:r>
              <a:rPr lang="en-US" b="1" dirty="0">
                <a:solidFill>
                  <a:srgbClr val="FF0000"/>
                </a:solidFill>
              </a:rPr>
              <a:t>∩ </a:t>
            </a:r>
            <a:r>
              <a:rPr lang="en-US" b="1" dirty="0" smtClean="0">
                <a:solidFill>
                  <a:srgbClr val="FF0000"/>
                </a:solidFill>
              </a:rPr>
              <a:t>on time 4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day) = 0.3164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905000"/>
            <a:ext cx="3200400" cy="25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Formal Probability (cont.)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Rule 5: Multiplication Rule</a:t>
            </a:r>
            <a:endParaRPr lang="en-US" altLang="en-US" dirty="0">
              <a:solidFill>
                <a:schemeClr val="hlink"/>
              </a:solidFill>
            </a:endParaRPr>
          </a:p>
          <a:p>
            <a:pPr marL="990600" lvl="1" indent="-533400"/>
            <a:r>
              <a:rPr lang="en-US" altLang="en-US" dirty="0"/>
              <a:t>Many Statistics methods require an </a:t>
            </a:r>
            <a:r>
              <a:rPr lang="en-US" altLang="en-US" b="1" dirty="0"/>
              <a:t>Independence Assumption</a:t>
            </a:r>
            <a:r>
              <a:rPr lang="en-US" altLang="en-US" dirty="0"/>
              <a:t>, but </a:t>
            </a:r>
            <a:r>
              <a:rPr lang="en-US" altLang="en-US" i="1" dirty="0"/>
              <a:t>assuming</a:t>
            </a:r>
            <a:r>
              <a:rPr lang="en-US" altLang="en-US" dirty="0"/>
              <a:t> independence doesn’t make it true.</a:t>
            </a:r>
          </a:p>
          <a:p>
            <a:pPr marL="990600" lvl="1" indent="-533400"/>
            <a:r>
              <a:rPr lang="en-US" altLang="en-US" dirty="0"/>
              <a:t>Always </a:t>
            </a:r>
            <a:r>
              <a:rPr lang="en-US" altLang="en-US" i="1" dirty="0"/>
              <a:t>Think</a:t>
            </a:r>
            <a:r>
              <a:rPr lang="en-US" altLang="en-US" dirty="0"/>
              <a:t> about whether that assumption is reasonable before using the Multiplication Rule.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r>
              <a:rPr lang="en-US" sz="2400" dirty="0" smtClean="0"/>
              <a:t>We have determined that the probably of getting each light at College and Main street are as follows. </a:t>
            </a:r>
          </a:p>
          <a:p>
            <a:r>
              <a:rPr lang="en-US" sz="2400" dirty="0" smtClean="0"/>
              <a:t>P(green)=0.37       P(yellow)= 0.07     P(red) = 0.56</a:t>
            </a:r>
          </a:p>
          <a:p>
            <a:r>
              <a:rPr lang="en-US" sz="2400" dirty="0" smtClean="0"/>
              <a:t>Now, let’s think about your morning commute for the next week.</a:t>
            </a:r>
          </a:p>
          <a:p>
            <a:r>
              <a:rPr lang="en-US" sz="2400" dirty="0" smtClean="0"/>
              <a:t>What is the probability you get a red light both Monday and Tuesday?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/>
          </a:p>
          <a:p>
            <a:r>
              <a:rPr lang="en-US" b="1" dirty="0" smtClean="0">
                <a:solidFill>
                  <a:srgbClr val="FF0000"/>
                </a:solidFill>
              </a:rPr>
              <a:t>P(red Monday ∩ red Tuesday) = 0.3136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12051"/>
            <a:ext cx="3968591" cy="2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r>
              <a:rPr lang="en-US" dirty="0" smtClean="0"/>
              <a:t>P(green)=0.37       P(yellow)= 0.07     P(red) = 0.56</a:t>
            </a:r>
          </a:p>
          <a:p>
            <a:r>
              <a:rPr lang="en-US" dirty="0" smtClean="0"/>
              <a:t>What is the probability you don’t encounter a red light until Wednesday?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P(not red </a:t>
            </a:r>
            <a:r>
              <a:rPr lang="en-US" sz="2600" b="1" dirty="0">
                <a:solidFill>
                  <a:srgbClr val="FF0000"/>
                </a:solidFill>
              </a:rPr>
              <a:t>Monday ∩ </a:t>
            </a:r>
            <a:r>
              <a:rPr lang="en-US" sz="2600" b="1" dirty="0" smtClean="0">
                <a:solidFill>
                  <a:srgbClr val="FF0000"/>
                </a:solidFill>
              </a:rPr>
              <a:t>not red Tuesday 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∩ red Wednesday)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= 0.1084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50051"/>
            <a:ext cx="3968591" cy="2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78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219200"/>
            <a:ext cx="8294687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would be the sample space of flipping a coin?</a:t>
            </a:r>
          </a:p>
          <a:p>
            <a:r>
              <a:rPr lang="en-US" dirty="0" smtClean="0"/>
              <a:t>S = {H, T}</a:t>
            </a:r>
          </a:p>
          <a:p>
            <a:endParaRPr lang="en-US" dirty="0" smtClean="0"/>
          </a:p>
          <a:p>
            <a:r>
              <a:rPr lang="en-US" dirty="0" smtClean="0"/>
              <a:t>What would be the sample space of flipping two coins?</a:t>
            </a:r>
          </a:p>
          <a:p>
            <a:r>
              <a:rPr lang="en-US" dirty="0" smtClean="0"/>
              <a:t>S = {HH, HT, TH, TT}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2681045" cy="27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3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3999" cy="5715000"/>
          </a:xfrm>
        </p:spPr>
        <p:txBody>
          <a:bodyPr/>
          <a:lstStyle/>
          <a:p>
            <a:r>
              <a:rPr lang="en-US" sz="2400" dirty="0" smtClean="0"/>
              <a:t>P(green)=0.37       P(yellow)= 0.07     P(red) = 0.56</a:t>
            </a:r>
          </a:p>
          <a:p>
            <a:r>
              <a:rPr lang="en-US" sz="2400" dirty="0" smtClean="0"/>
              <a:t>What is the probability you have to stop at least once during the week.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P(having to stop at least once in 7 days) =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 – P(no red lights for 7 days) =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 – P(not red ∩ not red </a:t>
            </a:r>
            <a:r>
              <a:rPr lang="en-US" sz="2400" b="1" dirty="0">
                <a:solidFill>
                  <a:srgbClr val="FF0000"/>
                </a:solidFill>
              </a:rPr>
              <a:t>∩ </a:t>
            </a:r>
            <a:r>
              <a:rPr lang="en-US" sz="2400" b="1" dirty="0" smtClean="0">
                <a:solidFill>
                  <a:srgbClr val="FF0000"/>
                </a:solidFill>
              </a:rPr>
              <a:t>not red </a:t>
            </a:r>
            <a:r>
              <a:rPr lang="en-US" sz="2400" b="1" dirty="0">
                <a:solidFill>
                  <a:srgbClr val="FF0000"/>
                </a:solidFill>
              </a:rPr>
              <a:t>∩ </a:t>
            </a:r>
            <a:r>
              <a:rPr lang="en-US" sz="2400" b="1" dirty="0" smtClean="0">
                <a:solidFill>
                  <a:srgbClr val="FF0000"/>
                </a:solidFill>
              </a:rPr>
              <a:t>not red </a:t>
            </a:r>
            <a:r>
              <a:rPr lang="en-US" sz="2400" b="1" dirty="0">
                <a:solidFill>
                  <a:srgbClr val="FF0000"/>
                </a:solidFill>
              </a:rPr>
              <a:t>∩ </a:t>
            </a:r>
            <a:r>
              <a:rPr lang="en-US" sz="2400" b="1" dirty="0" smtClean="0">
                <a:solidFill>
                  <a:srgbClr val="FF0000"/>
                </a:solidFill>
              </a:rPr>
              <a:t>not red </a:t>
            </a:r>
            <a:r>
              <a:rPr lang="en-US" sz="2400" b="1" dirty="0">
                <a:solidFill>
                  <a:srgbClr val="FF0000"/>
                </a:solidFill>
              </a:rPr>
              <a:t>∩ </a:t>
            </a:r>
            <a:r>
              <a:rPr lang="en-US" sz="2400" b="1" dirty="0" smtClean="0">
                <a:solidFill>
                  <a:srgbClr val="FF0000"/>
                </a:solidFill>
              </a:rPr>
              <a:t>not red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∩ not red)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.9981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There is a 99.8% chance that you will hit a red light at least once.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352800" cy="22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6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phrase “AT LEAST”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The phrase “at least” is often a hint that you should think about the complement.</a:t>
            </a:r>
          </a:p>
          <a:p>
            <a:r>
              <a:rPr lang="en-US" dirty="0" smtClean="0"/>
              <a:t>Happening “at least once” is the complement of not happening at all, and that is much easier to find.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65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Formal Probability - Notation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00200"/>
            <a:ext cx="7913687" cy="4572000"/>
          </a:xfrm>
          <a:noFill/>
          <a:ln/>
        </p:spPr>
        <p:txBody>
          <a:bodyPr/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dirty="0"/>
              <a:t>Notation alert:</a:t>
            </a:r>
          </a:p>
          <a:p>
            <a:pPr marL="342900" indent="-342900"/>
            <a:r>
              <a:rPr lang="en-US" altLang="en-US" dirty="0"/>
              <a:t>In this text we use the notation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) and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).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In other situations, you might see the following:</a:t>
            </a:r>
          </a:p>
          <a:p>
            <a:pPr marL="742950" lvl="1" indent="-285750"/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or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) instead of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) </a:t>
            </a:r>
          </a:p>
          <a:p>
            <a:pPr marL="742950" lvl="1" indent="-285750"/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and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) instead of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) 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Putting the Rules to Work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In most situations where we want to find a probability, we’ll use the rules in combination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A good thing to remember is that it can be easier to work with the </a:t>
            </a:r>
            <a:r>
              <a:rPr lang="en-US" altLang="en-US" i="1" dirty="0"/>
              <a:t>complement</a:t>
            </a:r>
            <a:r>
              <a:rPr lang="en-US" altLang="en-US" dirty="0"/>
              <a:t> of the event we’re really interested 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Can Go Wrong?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Beware of probabilities that don’t add up  to 1.</a:t>
            </a:r>
          </a:p>
          <a:p>
            <a:pPr marL="742950" lvl="1" indent="-285750"/>
            <a:r>
              <a:rPr lang="en-US" altLang="en-US" dirty="0"/>
              <a:t>To be a legitimate probability distribution, the sum of the probabilities for all possible outcomes must total 1.</a:t>
            </a:r>
          </a:p>
          <a:p>
            <a:pPr marL="342900" indent="-342900"/>
            <a:r>
              <a:rPr lang="en-US" altLang="en-US" dirty="0"/>
              <a:t>Don’t add probabilities of events if they’re not disjoint.</a:t>
            </a:r>
          </a:p>
          <a:p>
            <a:pPr marL="742950" lvl="1" indent="-285750"/>
            <a:r>
              <a:rPr lang="en-US" altLang="en-US" dirty="0"/>
              <a:t>Events must be disjoint to use the Addition Rule.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Don’t multiply probabilities of events if they’re not independent.</a:t>
            </a:r>
          </a:p>
          <a:p>
            <a:pPr marL="742950" lvl="1" indent="-285750"/>
            <a:r>
              <a:rPr lang="en-US" altLang="en-US" dirty="0"/>
              <a:t>The multiplication of probabilities of events that are not independent is one of the most common errors people make in dealing with probabilities.</a:t>
            </a:r>
          </a:p>
          <a:p>
            <a:pPr marL="342900" indent="-342900"/>
            <a:r>
              <a:rPr lang="en-US" altLang="en-US" dirty="0"/>
              <a:t>Don’t confuse disjoint and independent—disjoint events </a:t>
            </a:r>
            <a:r>
              <a:rPr lang="en-US" altLang="en-US" i="1" dirty="0"/>
              <a:t>can’t</a:t>
            </a:r>
            <a:r>
              <a:rPr lang="en-US" altLang="en-US" dirty="0"/>
              <a:t> be independent.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Probability is based on long-run relative frequencies.</a:t>
            </a:r>
          </a:p>
          <a:p>
            <a:pPr marL="342900" indent="-342900"/>
            <a:r>
              <a:rPr lang="en-US" altLang="en-US" dirty="0"/>
              <a:t>The Law of Large Numbers speaks only of long-run behavior.</a:t>
            </a:r>
          </a:p>
          <a:p>
            <a:pPr marL="742950" lvl="1" indent="-285750"/>
            <a:r>
              <a:rPr lang="en-US" altLang="en-US" dirty="0"/>
              <a:t>Watch out for misinterpreting the LLN.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 (cont.)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There are some basic rules for combining probabilities of outcomes to find probabilities of more complex events. We have the:</a:t>
            </a:r>
          </a:p>
          <a:p>
            <a:pPr marL="742950" lvl="1" indent="-285750"/>
            <a:r>
              <a:rPr lang="en-US" altLang="en-US" dirty="0"/>
              <a:t>Probability Assignment Rule</a:t>
            </a:r>
          </a:p>
          <a:p>
            <a:pPr marL="742950" lvl="1" indent="-285750"/>
            <a:r>
              <a:rPr lang="en-US" altLang="en-US" dirty="0"/>
              <a:t>Complement Rule</a:t>
            </a:r>
          </a:p>
          <a:p>
            <a:pPr marL="742950" lvl="1" indent="-285750"/>
            <a:r>
              <a:rPr lang="en-US" altLang="en-US" dirty="0"/>
              <a:t>Addition Rule for disjoint events</a:t>
            </a:r>
          </a:p>
          <a:p>
            <a:pPr marL="742950" lvl="1" indent="-285750"/>
            <a:r>
              <a:rPr lang="en-US" altLang="en-US" dirty="0"/>
              <a:t>Multiplication Rule for independent events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Law of Large Numbers </a:t>
            </a:r>
          </a:p>
        </p:txBody>
      </p:sp>
      <p:sp>
        <p:nvSpPr>
          <p:cNvPr id="52019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First a definition . . </a:t>
            </a:r>
            <a:r>
              <a:rPr lang="en-US" altLang="en-US" dirty="0" smtClean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When thinking about what happens with combinations of outcomes, </a:t>
            </a:r>
            <a:r>
              <a:rPr lang="en-US" altLang="en-US" dirty="0" smtClean="0"/>
              <a:t>it is easier to deal with trials that </a:t>
            </a:r>
            <a:r>
              <a:rPr lang="en-US" altLang="en-US" dirty="0"/>
              <a:t>are </a:t>
            </a:r>
            <a:r>
              <a:rPr lang="en-US" altLang="en-US" dirty="0">
                <a:solidFill>
                  <a:srgbClr val="FF0000"/>
                </a:solidFill>
              </a:rPr>
              <a:t>independent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</a:t>
            </a:r>
            <a:r>
              <a:rPr lang="en-US" altLang="en-US" dirty="0" smtClean="0"/>
              <a:t>his </a:t>
            </a:r>
            <a:r>
              <a:rPr lang="en-US" altLang="en-US" dirty="0"/>
              <a:t>means that the outcome of one trial doesn’t influence or change the outcome of another.</a:t>
            </a:r>
          </a:p>
          <a:p>
            <a:pPr lvl="1"/>
            <a:r>
              <a:rPr lang="en-US" altLang="en-US" dirty="0"/>
              <a:t>For example, coin flips are independent.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Law of Large Numbers (cont.)</a:t>
            </a:r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Law of Large Numbers (LLN)</a:t>
            </a:r>
            <a:r>
              <a:rPr lang="en-US" altLang="en-US" dirty="0"/>
              <a:t> says that </a:t>
            </a:r>
            <a:r>
              <a:rPr lang="en-US" altLang="en-US" dirty="0" smtClean="0"/>
              <a:t>as we repeat a random process over and over, the proportion of times that an event occurs does settle down to one number. 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We </a:t>
            </a:r>
            <a:r>
              <a:rPr lang="en-US" altLang="en-US" dirty="0"/>
              <a:t>call </a:t>
            </a:r>
            <a:r>
              <a:rPr lang="en-US" altLang="en-US" dirty="0" smtClean="0"/>
              <a:t>that value </a:t>
            </a:r>
            <a:r>
              <a:rPr lang="en-US" altLang="en-US" dirty="0"/>
              <a:t>the </a:t>
            </a:r>
            <a:r>
              <a:rPr lang="en-US" altLang="en-US" dirty="0">
                <a:solidFill>
                  <a:schemeClr val="hlink"/>
                </a:solidFill>
              </a:rPr>
              <a:t>probability</a:t>
            </a:r>
            <a:r>
              <a:rPr lang="en-US" altLang="en-US" dirty="0"/>
              <a:t> of the event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Because this definition is based on repeatedly observing the event’s outcome, this definition of probability is often called </a:t>
            </a:r>
            <a:r>
              <a:rPr lang="en-US" altLang="en-US" dirty="0">
                <a:solidFill>
                  <a:schemeClr val="hlink"/>
                </a:solidFill>
              </a:rPr>
              <a:t>empirical probability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7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7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7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7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this on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Probability Simulation</a:t>
            </a:r>
          </a:p>
          <a:p>
            <a:endParaRPr lang="en-US" dirty="0"/>
          </a:p>
          <a:p>
            <a:r>
              <a:rPr lang="en-US" dirty="0" smtClean="0"/>
              <a:t>Long term probability of getting a head?</a:t>
            </a:r>
          </a:p>
          <a:p>
            <a:endParaRPr lang="en-US" dirty="0"/>
          </a:p>
          <a:p>
            <a:r>
              <a:rPr lang="en-US" dirty="0" smtClean="0"/>
              <a:t>Long term probability of getting a 1?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68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Nonexistent Law of Averages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600200"/>
            <a:ext cx="9144000" cy="4572000"/>
          </a:xfrm>
          <a:noFill/>
          <a:ln/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smtClean="0"/>
              <a:t>Law of Large Numbers (LLN) </a:t>
            </a:r>
            <a:r>
              <a:rPr lang="en-US" altLang="en-US" dirty="0"/>
              <a:t>says nothing about short-run behavior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Relative frequencies even out </a:t>
            </a:r>
            <a:r>
              <a:rPr lang="en-US" altLang="en-US" i="1" dirty="0"/>
              <a:t>only in the long run</a:t>
            </a:r>
            <a:r>
              <a:rPr lang="en-US" altLang="en-US" dirty="0"/>
              <a:t>, and this long run is </a:t>
            </a:r>
            <a:r>
              <a:rPr lang="en-US" altLang="en-US" i="1" dirty="0"/>
              <a:t>really</a:t>
            </a:r>
            <a:r>
              <a:rPr lang="en-US" altLang="en-US" dirty="0"/>
              <a:t> long (</a:t>
            </a:r>
            <a:r>
              <a:rPr lang="en-US" altLang="en-US" i="1" dirty="0"/>
              <a:t>infinitely</a:t>
            </a:r>
            <a:r>
              <a:rPr lang="en-US" altLang="en-US" dirty="0"/>
              <a:t> long, in fact).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so called Law of Averages (that an outcome of a random event that hasn’t occurred in many trials is “due” to occur) doesn’t exist at all.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1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1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1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1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1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1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wrong with these statements?</a:t>
            </a:r>
          </a:p>
          <a:p>
            <a:r>
              <a:rPr lang="en-US" dirty="0" smtClean="0"/>
              <a:t>“Many gamblers bet on numbers that they haven’t seen in a while.”</a:t>
            </a:r>
          </a:p>
          <a:p>
            <a:r>
              <a:rPr lang="en-US" dirty="0" smtClean="0"/>
              <a:t>“A good hitter who has struck out the last six times is due for a hit his next time up.”</a:t>
            </a:r>
          </a:p>
          <a:p>
            <a:r>
              <a:rPr lang="en-US" dirty="0" smtClean="0"/>
              <a:t>“You are doing very well on all you statistics tests. You are now due for a bad grade.”</a:t>
            </a:r>
          </a:p>
          <a:p>
            <a:endParaRPr lang="en-US" dirty="0"/>
          </a:p>
          <a:p>
            <a:r>
              <a:rPr lang="en-US" dirty="0" smtClean="0"/>
              <a:t>This is NOT how random phenomena work.</a:t>
            </a:r>
          </a:p>
          <a:p>
            <a:r>
              <a:rPr lang="en-US" dirty="0" smtClean="0"/>
              <a:t>Sometimes it may take an infinite amount of trials before you see the actual probabilities.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27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2330</Words>
  <Application>Microsoft Office PowerPoint</Application>
  <PresentationFormat>Letter Paper (8.5x11 in)</PresentationFormat>
  <Paragraphs>320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1_Blends</vt:lpstr>
      <vt:lpstr>Chapter 13</vt:lpstr>
      <vt:lpstr>Dealing with Random Phenomena</vt:lpstr>
      <vt:lpstr>Dealing with Random Phenomena</vt:lpstr>
      <vt:lpstr>Examples</vt:lpstr>
      <vt:lpstr>The Law of Large Numbers </vt:lpstr>
      <vt:lpstr>The Law of Large Numbers (cont.)</vt:lpstr>
      <vt:lpstr>Go to this on Calculator</vt:lpstr>
      <vt:lpstr>The Nonexistent Law of Averages</vt:lpstr>
      <vt:lpstr>Example:</vt:lpstr>
      <vt:lpstr>Question:</vt:lpstr>
      <vt:lpstr>Modeling Probability</vt:lpstr>
      <vt:lpstr>Modeling Probability</vt:lpstr>
      <vt:lpstr>Modeling Probability</vt:lpstr>
      <vt:lpstr>Modeling Probability (cont.)</vt:lpstr>
      <vt:lpstr>Question:</vt:lpstr>
      <vt:lpstr>Questions:</vt:lpstr>
      <vt:lpstr>Personal Probability</vt:lpstr>
      <vt:lpstr>Personal Probability</vt:lpstr>
      <vt:lpstr>Which kind of probability?</vt:lpstr>
      <vt:lpstr>The First Three Rules of Working with Probability</vt:lpstr>
      <vt:lpstr>The First Three Rules of Working with Probability (cont.)</vt:lpstr>
      <vt:lpstr>Formal Probability</vt:lpstr>
      <vt:lpstr>Formal Probability (cont.)</vt:lpstr>
      <vt:lpstr>Formal Probability (cont.)</vt:lpstr>
      <vt:lpstr>Question:</vt:lpstr>
      <vt:lpstr>Question:</vt:lpstr>
      <vt:lpstr>Formal Probability (cont.)</vt:lpstr>
      <vt:lpstr>Formal Probability (cont.)</vt:lpstr>
      <vt:lpstr>Formal Probability (cont.)</vt:lpstr>
      <vt:lpstr>Question:</vt:lpstr>
      <vt:lpstr>Note:</vt:lpstr>
      <vt:lpstr>What is wrong with these statements?</vt:lpstr>
      <vt:lpstr>Be careful:</vt:lpstr>
      <vt:lpstr>Question:</vt:lpstr>
      <vt:lpstr>Formal Probability (cont.)</vt:lpstr>
      <vt:lpstr>Question:</vt:lpstr>
      <vt:lpstr>Formal Probability (cont.)</vt:lpstr>
      <vt:lpstr>Question:</vt:lpstr>
      <vt:lpstr>Question:</vt:lpstr>
      <vt:lpstr>Question:</vt:lpstr>
      <vt:lpstr>The phrase “AT LEAST”</vt:lpstr>
      <vt:lpstr>Formal Probability - Notation</vt:lpstr>
      <vt:lpstr>Putting the Rules to Work</vt:lpstr>
      <vt:lpstr>What Can Go Wrong?</vt:lpstr>
      <vt:lpstr>What Can Go Wrong? (cont.)</vt:lpstr>
      <vt:lpstr>What have we learned?</vt:lpstr>
      <vt:lpstr>What have we learned? (cont.)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subject>From Randomness to Probability</dc:subject>
  <dc:creator>David Bock</dc:creator>
  <cp:lastModifiedBy>OXPS</cp:lastModifiedBy>
  <cp:revision>74</cp:revision>
  <cp:lastPrinted>2001-11-04T00:51:13Z</cp:lastPrinted>
  <dcterms:created xsi:type="dcterms:W3CDTF">2005-02-25T19:46:41Z</dcterms:created>
  <dcterms:modified xsi:type="dcterms:W3CDTF">2015-12-23T16:40:46Z</dcterms:modified>
</cp:coreProperties>
</file>