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259" r:id="rId2"/>
    <p:sldId id="281" r:id="rId3"/>
    <p:sldId id="264" r:id="rId4"/>
    <p:sldId id="282" r:id="rId5"/>
    <p:sldId id="265" r:id="rId6"/>
    <p:sldId id="283" r:id="rId7"/>
    <p:sldId id="284" r:id="rId8"/>
    <p:sldId id="285" r:id="rId9"/>
    <p:sldId id="286" r:id="rId10"/>
    <p:sldId id="266" r:id="rId11"/>
    <p:sldId id="289" r:id="rId12"/>
    <p:sldId id="291" r:id="rId13"/>
    <p:sldId id="288" r:id="rId14"/>
    <p:sldId id="267" r:id="rId15"/>
    <p:sldId id="292" r:id="rId16"/>
    <p:sldId id="290" r:id="rId17"/>
    <p:sldId id="295" r:id="rId18"/>
    <p:sldId id="270" r:id="rId19"/>
    <p:sldId id="298" r:id="rId20"/>
    <p:sldId id="297" r:id="rId21"/>
    <p:sldId id="299" r:id="rId22"/>
    <p:sldId id="271" r:id="rId23"/>
    <p:sldId id="294" r:id="rId24"/>
    <p:sldId id="272" r:id="rId25"/>
    <p:sldId id="300" r:id="rId26"/>
    <p:sldId id="268" r:id="rId27"/>
    <p:sldId id="269" r:id="rId28"/>
    <p:sldId id="303" r:id="rId29"/>
    <p:sldId id="273" r:id="rId30"/>
    <p:sldId id="305" r:id="rId31"/>
    <p:sldId id="306" r:id="rId32"/>
    <p:sldId id="274" r:id="rId33"/>
    <p:sldId id="275" r:id="rId34"/>
    <p:sldId id="276" r:id="rId35"/>
    <p:sldId id="277" r:id="rId36"/>
    <p:sldId id="309" r:id="rId37"/>
    <p:sldId id="310" r:id="rId38"/>
    <p:sldId id="278" r:id="rId39"/>
    <p:sldId id="279" r:id="rId40"/>
    <p:sldId id="280" r:id="rId41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>
        <p:scale>
          <a:sx n="75" d="100"/>
          <a:sy n="75" d="100"/>
        </p:scale>
        <p:origin x="-1362" y="-46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CF02FD73-CBB4-4230-9695-2807E81367C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8643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C95E1DE7-50B8-4B85-BBAD-DA2E515AB08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7751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64228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64229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64230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4231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232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3DAAF844-DF62-4D21-A555-90CDCB4FB27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54363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05673375-131E-485E-9C3F-C2E856A6532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97038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035BB7B7-E621-4FFD-B35C-1FC7867BD54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3663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633BCC0D-8343-4CBC-B18C-7EAF538FE15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059682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CD8A29D0-36D8-41B5-99B6-ED757E7B255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025390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81975B2A-4A30-48A5-BEA5-204F45019AE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03954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31759FEE-32F6-4E4F-8807-5545DA651BD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77413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817C8BB0-AE98-4568-BA6A-E0262865A12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421136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571C6008-F200-41A9-A732-8369CFC1CEE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00778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15 - </a:t>
            </a:r>
            <a:fld id="{D15F9E60-398F-497E-9622-8AFA8C2FA8E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526618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15 - </a:t>
            </a:r>
            <a:fld id="{99DD3C41-3261-491D-A86E-9D5FECA8258C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63207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63208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9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eg"/><Relationship Id="rId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Chapter </a:t>
            </a:r>
            <a:r>
              <a:rPr lang="en-US" altLang="en-US" dirty="0" smtClean="0"/>
              <a:t>14</a:t>
            </a:r>
            <a:endParaRPr lang="en-US" altLang="en-US" dirty="0"/>
          </a:p>
        </p:txBody>
      </p:sp>
      <p:sp>
        <p:nvSpPr>
          <p:cNvPr id="5406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391400" cy="2209800"/>
          </a:xfrm>
        </p:spPr>
        <p:txBody>
          <a:bodyPr/>
          <a:lstStyle/>
          <a:p>
            <a:pPr algn="ctr"/>
            <a:r>
              <a:rPr lang="en-US" altLang="en-US" dirty="0"/>
              <a:t>Probability Rules!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 smtClean="0"/>
              <a:t>Back in Chapter 2, we looked at contingency tables and talked about conditional distributions.</a:t>
            </a:r>
          </a:p>
          <a:p>
            <a:pPr marL="342900" indent="-342900"/>
            <a:r>
              <a:rPr lang="en-US" altLang="en-US" sz="2400" dirty="0" smtClean="0"/>
              <a:t>Here is a contingency table giving the counts of 313 students by their hair color and eye color. 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Using these 313 students as our sample space, some probabilities are not hard to find…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93509"/>
              </p:ext>
            </p:extLst>
          </p:nvPr>
        </p:nvGraphicFramePr>
        <p:xfrm>
          <a:off x="762000" y="1752600"/>
          <a:ext cx="7239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Hair↓ Eye→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143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Blonde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  <a:ln/>
        </p:spPr>
        <p:txBody>
          <a:bodyPr/>
          <a:lstStyle/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What is the probability that a person selected will be a blonde?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P(blonde) = 0.2588</a:t>
            </a:r>
          </a:p>
          <a:p>
            <a:pPr marL="342900" indent="-342900"/>
            <a:r>
              <a:rPr lang="en-US" altLang="en-US" sz="2400" dirty="0" smtClean="0"/>
              <a:t>What is the probability that a person selected will have hazel eyes?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P(hazel) = 0.147</a:t>
            </a:r>
          </a:p>
          <a:p>
            <a:pPr marL="342900" indent="-342900"/>
            <a:r>
              <a:rPr lang="en-US" altLang="en-US" sz="2400" dirty="0" smtClean="0"/>
              <a:t>What is the probability that a person selected will be a blonde with brown eyes?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P(blonde ∩ hazel) = 0.016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06447"/>
              </p:ext>
            </p:extLst>
          </p:nvPr>
        </p:nvGraphicFramePr>
        <p:xfrm>
          <a:off x="762000" y="91440"/>
          <a:ext cx="7239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Hair↓ Eye→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143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Blonde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22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  <a:ln/>
        </p:spPr>
        <p:txBody>
          <a:bodyPr/>
          <a:lstStyle/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5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Now, what about these questions?</a:t>
            </a:r>
          </a:p>
          <a:p>
            <a:pPr marL="342900" indent="-342900"/>
            <a:r>
              <a:rPr lang="en-US" altLang="en-US" sz="2400" dirty="0" smtClean="0"/>
              <a:t>What is the probability that a selected student has hazel eyes given that we have selected someone with blonde hair?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hazel│blonde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 = 5/81 = 0.0617</a:t>
            </a:r>
          </a:p>
          <a:p>
            <a:pPr marL="342900" indent="-342900"/>
            <a:r>
              <a:rPr lang="en-US" altLang="en-US" sz="2400" dirty="0" smtClean="0"/>
              <a:t>What is the probability that a selected student has blonde hair given that we have selected someone with hazel eyes?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blonde│hazel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 = 5/46= 0.1087 </a:t>
            </a:r>
          </a:p>
          <a:p>
            <a:pPr marL="342900" indent="-342900"/>
            <a:endParaRPr lang="en-US" altLang="en-US" sz="24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91440"/>
          <a:ext cx="7239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Hair↓ Eye→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52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143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37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Blonde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70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When </a:t>
            </a:r>
            <a:r>
              <a:rPr lang="en-US" altLang="en-US" dirty="0"/>
              <a:t>we want the probability of an event from a </a:t>
            </a:r>
            <a:r>
              <a:rPr lang="en-US" altLang="en-US" i="1" dirty="0"/>
              <a:t>conditional</a:t>
            </a:r>
            <a:r>
              <a:rPr lang="en-US" altLang="en-US" dirty="0"/>
              <a:t> distribution, we write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|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</a:t>
            </a:r>
            <a:r>
              <a:rPr lang="en-US" altLang="en-US" b="1" dirty="0"/>
              <a:t> </a:t>
            </a:r>
            <a:r>
              <a:rPr lang="en-US" altLang="en-US" dirty="0"/>
              <a:t>and pronounce it “the probability of 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i="1" dirty="0"/>
              <a:t>given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r>
              <a:rPr lang="en-US" altLang="en-US" dirty="0"/>
              <a:t>.”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A </a:t>
            </a:r>
            <a:r>
              <a:rPr lang="en-US" altLang="en-US" dirty="0"/>
              <a:t>probability that takes into account a given condition is called a </a:t>
            </a:r>
            <a:r>
              <a:rPr lang="en-US" altLang="en-US" dirty="0">
                <a:solidFill>
                  <a:schemeClr val="hlink"/>
                </a:solidFill>
              </a:rPr>
              <a:t>conditional probability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8716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3999" cy="6400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To find the probability of the event 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i="1" dirty="0"/>
              <a:t>given</a:t>
            </a:r>
            <a:r>
              <a:rPr lang="en-US" altLang="en-US" dirty="0"/>
              <a:t> the event </a:t>
            </a:r>
            <a:r>
              <a:rPr lang="en-US" altLang="en-US" b="1" dirty="0"/>
              <a:t>A</a:t>
            </a:r>
            <a:r>
              <a:rPr lang="en-US" altLang="en-US" dirty="0"/>
              <a:t>, we restrict our attention to the outcomes in </a:t>
            </a:r>
            <a:r>
              <a:rPr lang="en-US" altLang="en-US" b="1" dirty="0"/>
              <a:t>A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then find the fraction of </a:t>
            </a:r>
            <a:r>
              <a:rPr lang="en-US" altLang="en-US" i="1" dirty="0"/>
              <a:t>those</a:t>
            </a:r>
            <a:r>
              <a:rPr lang="en-US" altLang="en-US" dirty="0"/>
              <a:t> outcomes </a:t>
            </a:r>
            <a:r>
              <a:rPr lang="en-US" altLang="en-US" b="1" dirty="0"/>
              <a:t>B</a:t>
            </a:r>
            <a:r>
              <a:rPr lang="en-US" altLang="en-US" dirty="0"/>
              <a:t> that also occurred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Note: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) cannot equal 0, since we know that </a:t>
            </a:r>
            <a:r>
              <a:rPr lang="en-US" altLang="en-US" b="1" dirty="0"/>
              <a:t>A</a:t>
            </a:r>
            <a:r>
              <a:rPr lang="en-US" altLang="en-US" dirty="0"/>
              <a:t> has occurred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In this formula you are using probabilities and before we were using counts.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Either way, you will get the same answer.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548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38657"/>
              </p:ext>
            </p:extLst>
          </p:nvPr>
        </p:nvGraphicFramePr>
        <p:xfrm>
          <a:off x="2590800" y="1816100"/>
          <a:ext cx="31623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94" name="Equation" r:id="rId3" imgW="3162300" imgH="850900" progId="Equation.DSMT4">
                  <p:embed/>
                </p:oleObj>
              </mc:Choice>
              <mc:Fallback>
                <p:oleObj name="Equation" r:id="rId3" imgW="3162300" imgH="850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16100"/>
                        <a:ext cx="31623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15000"/>
          </a:xfrm>
          <a:ln/>
        </p:spPr>
        <p:txBody>
          <a:bodyPr/>
          <a:lstStyle/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Now, let’s recalculate these questions using the rule: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What is the probability that a selected student has hazel eyes given that we have selected someone with blonde hair?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hazel│blonde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 = (5/313) / (81/313) = 0.0617</a:t>
            </a:r>
          </a:p>
          <a:p>
            <a:pPr marL="342900" indent="-342900"/>
            <a:r>
              <a:rPr lang="en-US" altLang="en-US" sz="2400" dirty="0" smtClean="0"/>
              <a:t>What is the probability that a selected student has blonde hair given that we have selected someone with hazel eyes?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P(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blonde│hazel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 = (5/313) / (46/313) = 0.1087 </a:t>
            </a:r>
          </a:p>
          <a:p>
            <a:pPr marL="342900" indent="-342900"/>
            <a:endParaRPr lang="en-US" altLang="en-US" sz="2400" b="1" dirty="0" smtClean="0">
              <a:solidFill>
                <a:srgbClr val="FF0000"/>
              </a:solidFill>
            </a:endParaRP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42906"/>
              </p:ext>
            </p:extLst>
          </p:nvPr>
        </p:nvGraphicFramePr>
        <p:xfrm>
          <a:off x="762000" y="91440"/>
          <a:ext cx="72390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782619">
                <a:tc>
                  <a:txBody>
                    <a:bodyPr/>
                    <a:lstStyle/>
                    <a:p>
                      <a:r>
                        <a:rPr lang="en-US" sz="23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Hair↓ Eye→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Brown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Blue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Hazel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Green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Total</a:t>
                      </a:r>
                      <a:endParaRPr lang="en-US" sz="2300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Black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52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Brown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143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Red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37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Blonde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81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Total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122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114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46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31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313</a:t>
                      </a:r>
                      <a:endParaRPr lang="en-US" sz="23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56973"/>
              </p:ext>
            </p:extLst>
          </p:nvPr>
        </p:nvGraphicFramePr>
        <p:xfrm>
          <a:off x="2749550" y="3460750"/>
          <a:ext cx="2279650" cy="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43" name="Equation" r:id="rId3" imgW="3162300" imgH="850900" progId="Equation.DSMT4">
                  <p:embed/>
                </p:oleObj>
              </mc:Choice>
              <mc:Fallback>
                <p:oleObj name="Equation" r:id="rId3" imgW="31623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3460750"/>
                        <a:ext cx="2279650" cy="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330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P(A│B) ≠ P(B│A)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Whenever finding a conditional probability, THINK about which event is given.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1689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687387"/>
          </a:xfrm>
        </p:spPr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867400"/>
          </a:xfrm>
        </p:spPr>
        <p:txBody>
          <a:bodyPr/>
          <a:lstStyle/>
          <a:p>
            <a:r>
              <a:rPr lang="en-US" sz="2400" dirty="0" smtClean="0"/>
              <a:t>A survey of college students found that 65% live on campus, 78% have a campus meal plan, and 52% do both.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While dining in a campus facility only open to students with meal plans, you meet someone interesting.</a:t>
            </a:r>
          </a:p>
          <a:p>
            <a:pPr marL="0" indent="0">
              <a:buNone/>
            </a:pPr>
            <a:r>
              <a:rPr lang="en-US" sz="2400" dirty="0" smtClean="0"/>
              <a:t>What is the probability that your new acquaintance lives on campus?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95800" cy="28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3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8305800" cy="992187"/>
          </a:xfrm>
        </p:spPr>
        <p:txBody>
          <a:bodyPr/>
          <a:lstStyle/>
          <a:p>
            <a:r>
              <a:rPr lang="en-US" altLang="en-US" dirty="0"/>
              <a:t>Independence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914400"/>
            <a:ext cx="9144001" cy="52578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Remember, independence </a:t>
            </a:r>
            <a:r>
              <a:rPr lang="en-US" altLang="en-US" dirty="0"/>
              <a:t>of two events means that the outcome of one event does not influence the probability of the other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 smtClean="0"/>
              <a:t>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</a:t>
            </a:r>
            <a:r>
              <a:rPr lang="en-US" altLang="en-US" dirty="0">
                <a:solidFill>
                  <a:schemeClr val="hlink"/>
                </a:solidFill>
              </a:rPr>
              <a:t>independent</a:t>
            </a:r>
            <a:r>
              <a:rPr lang="en-US" altLang="en-US" dirty="0"/>
              <a:t> whenever </a:t>
            </a:r>
            <a:r>
              <a:rPr lang="en-US" altLang="en-US" dirty="0" smtClean="0"/>
              <a:t>                 </a:t>
            </a:r>
            <a:r>
              <a:rPr lang="en-US" altLang="en-US" i="1" dirty="0" smtClean="0">
                <a:solidFill>
                  <a:schemeClr val="hlink"/>
                </a:solidFill>
              </a:rPr>
              <a:t>P</a:t>
            </a:r>
            <a:r>
              <a:rPr lang="en-US" altLang="en-US" dirty="0" smtClean="0">
                <a:solidFill>
                  <a:schemeClr val="hlink"/>
                </a:solidFill>
              </a:rPr>
              <a:t>(</a:t>
            </a:r>
            <a:r>
              <a:rPr lang="en-US" altLang="en-US" b="1" dirty="0" smtClean="0">
                <a:solidFill>
                  <a:schemeClr val="hlink"/>
                </a:solidFill>
              </a:rPr>
              <a:t>B</a:t>
            </a:r>
            <a:r>
              <a:rPr lang="en-US" altLang="en-US" dirty="0" smtClean="0">
                <a:solidFill>
                  <a:schemeClr val="hlink"/>
                </a:solidFill>
              </a:rPr>
              <a:t>|</a:t>
            </a:r>
            <a:r>
              <a:rPr lang="en-US" altLang="en-US" b="1" dirty="0" smtClean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).</a:t>
            </a:r>
            <a:r>
              <a:rPr lang="en-US" altLang="en-US" dirty="0">
                <a:solidFill>
                  <a:srgbClr val="FF0066"/>
                </a:solidFill>
              </a:rPr>
              <a:t> </a:t>
            </a:r>
            <a:endParaRPr lang="en-US" altLang="en-US" dirty="0" smtClean="0">
              <a:solidFill>
                <a:srgbClr val="FF0066"/>
              </a:solidFill>
            </a:endParaRPr>
          </a:p>
          <a:p>
            <a:pPr marL="742950" lvl="1" indent="-285750"/>
            <a:endParaRPr lang="en-US" altLang="en-US" dirty="0" smtClean="0"/>
          </a:p>
          <a:p>
            <a:pPr marL="742950" lvl="1" indent="-285750"/>
            <a:r>
              <a:rPr lang="en-US" altLang="en-US" dirty="0" smtClean="0"/>
              <a:t>(</a:t>
            </a:r>
            <a:r>
              <a:rPr lang="en-US" altLang="en-US" dirty="0"/>
              <a:t>Equivalently,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independent whenever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|</a:t>
            </a:r>
            <a:r>
              <a:rPr lang="en-US" altLang="en-US" b="1" dirty="0"/>
              <a:t>B</a:t>
            </a:r>
            <a:r>
              <a:rPr lang="en-US" altLang="en-US" dirty="0"/>
              <a:t>) = 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b="1" dirty="0"/>
              <a:t>A</a:t>
            </a:r>
            <a:r>
              <a:rPr lang="en-US" altLang="en-US" dirty="0"/>
              <a:t>).) </a:t>
            </a:r>
            <a:endParaRPr lang="en-US" altLang="en-US" dirty="0" smtClean="0"/>
          </a:p>
          <a:p>
            <a:pPr marL="742950" lvl="1" indent="-285750"/>
            <a:endParaRPr lang="en-US" altLang="en-US" dirty="0"/>
          </a:p>
          <a:p>
            <a:pPr marL="742950" lvl="1" indent="-285750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52400"/>
            <a:ext cx="9144000" cy="5715000"/>
          </a:xfrm>
          <a:ln/>
        </p:spPr>
        <p:txBody>
          <a:bodyPr/>
          <a:lstStyle/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Question: Is having blue eyes independent of hair color?</a:t>
            </a:r>
          </a:p>
          <a:p>
            <a:pPr marL="342900" indent="-342900"/>
            <a:r>
              <a:rPr lang="en-US" altLang="en-US" sz="2400" i="1" dirty="0" smtClean="0">
                <a:solidFill>
                  <a:schemeClr val="hlink"/>
                </a:solidFill>
              </a:rPr>
              <a:t>Check this condition: P</a:t>
            </a:r>
            <a:r>
              <a:rPr lang="en-US" altLang="en-US" sz="2400" dirty="0" smtClean="0">
                <a:solidFill>
                  <a:schemeClr val="hlink"/>
                </a:solidFill>
              </a:rPr>
              <a:t>(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B</a:t>
            </a:r>
            <a:r>
              <a:rPr lang="en-US" altLang="en-US" sz="2400" dirty="0" smtClean="0">
                <a:solidFill>
                  <a:schemeClr val="hlink"/>
                </a:solidFill>
              </a:rPr>
              <a:t>|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A</a:t>
            </a:r>
            <a:r>
              <a:rPr lang="en-US" altLang="en-US" sz="2400" dirty="0" smtClean="0">
                <a:solidFill>
                  <a:schemeClr val="hlink"/>
                </a:solidFill>
              </a:rPr>
              <a:t>) = </a:t>
            </a:r>
            <a:r>
              <a:rPr lang="en-US" altLang="en-US" sz="2400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400" dirty="0" smtClean="0">
                <a:solidFill>
                  <a:schemeClr val="hlink"/>
                </a:solidFill>
              </a:rPr>
              <a:t>(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B</a:t>
            </a:r>
            <a:r>
              <a:rPr lang="en-US" altLang="en-US" sz="2400" dirty="0" smtClean="0">
                <a:solidFill>
                  <a:schemeClr val="hlink"/>
                </a:solidFill>
              </a:rPr>
              <a:t>).</a:t>
            </a:r>
          </a:p>
          <a:p>
            <a:pPr marL="342900" indent="-342900"/>
            <a:r>
              <a:rPr lang="en-US" altLang="en-US" sz="2400" dirty="0" smtClean="0"/>
              <a:t> P(</a:t>
            </a:r>
            <a:r>
              <a:rPr lang="en-US" altLang="en-US" sz="2400" dirty="0" err="1" smtClean="0"/>
              <a:t>blue│blonde</a:t>
            </a:r>
            <a:r>
              <a:rPr lang="en-US" altLang="en-US" sz="2400" dirty="0" smtClean="0"/>
              <a:t>) = P(blue)</a:t>
            </a:r>
          </a:p>
          <a:p>
            <a:pPr marL="342900" indent="-342900"/>
            <a:r>
              <a:rPr lang="en-US" altLang="en-US" sz="2400" dirty="0" smtClean="0"/>
              <a:t>64/81 = 114/313?</a:t>
            </a:r>
          </a:p>
          <a:p>
            <a:pPr marL="342900" indent="-342900"/>
            <a:r>
              <a:rPr lang="en-US" altLang="en-US" sz="2400" dirty="0" smtClean="0"/>
              <a:t>0.79 ≠ 0.36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These two conditions are not independent. </a:t>
            </a:r>
          </a:p>
          <a:p>
            <a:pPr marL="342900" indent="-342900"/>
            <a:r>
              <a:rPr lang="en-US" altLang="en-US" sz="2400" b="1" dirty="0" smtClean="0">
                <a:solidFill>
                  <a:srgbClr val="FF0000"/>
                </a:solidFill>
              </a:rPr>
              <a:t>For example, those with blonde hair have a higher probability of having blue eyes. 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18496"/>
              </p:ext>
            </p:extLst>
          </p:nvPr>
        </p:nvGraphicFramePr>
        <p:xfrm>
          <a:off x="762000" y="91440"/>
          <a:ext cx="72390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782619">
                <a:tc>
                  <a:txBody>
                    <a:bodyPr/>
                    <a:lstStyle/>
                    <a:p>
                      <a:r>
                        <a:rPr lang="en-US" sz="2300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Hair↓ Eye→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Brown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Blue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Hazel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Green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Total</a:t>
                      </a:r>
                      <a:endParaRPr lang="en-US" sz="2300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Black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52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Brown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29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143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Red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16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7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37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Blonde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64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8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81</a:t>
                      </a:r>
                      <a:endParaRPr lang="en-US" sz="2300" b="1" dirty="0"/>
                    </a:p>
                  </a:txBody>
                  <a:tcPr/>
                </a:tc>
              </a:tr>
              <a:tr h="434788"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Total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122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114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46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31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1" dirty="0" smtClean="0"/>
                        <a:t>313</a:t>
                      </a:r>
                      <a:endParaRPr lang="en-US" sz="2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7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7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7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7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7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7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7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305800" cy="992187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5334000"/>
          </a:xfrm>
        </p:spPr>
        <p:txBody>
          <a:bodyPr/>
          <a:lstStyle/>
          <a:p>
            <a:r>
              <a:rPr lang="en-US" dirty="0"/>
              <a:t>According to the 2010 US Census, 6.7% of the population is aged 10 to 14 years, and 7.1% of the population is aged 15 to 19 years.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you pick a person at random, what’s the probability that they are aged 10 to 19 years?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274570"/>
            <a:ext cx="5467350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49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1207"/>
            <a:ext cx="9144000" cy="306387"/>
          </a:xfrm>
        </p:spPr>
        <p:txBody>
          <a:bodyPr/>
          <a:lstStyle/>
          <a:p>
            <a:r>
              <a:rPr lang="en-US" sz="2800" dirty="0" smtClean="0"/>
              <a:t>Example 6: The table shows the distribution of goals for boys and girls: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158328"/>
              </p:ext>
            </p:extLst>
          </p:nvPr>
        </p:nvGraphicFramePr>
        <p:xfrm>
          <a:off x="544513" y="1254760"/>
          <a:ext cx="82946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937"/>
                <a:gridCol w="1658937"/>
                <a:gridCol w="1658937"/>
                <a:gridCol w="1658937"/>
                <a:gridCol w="1658937"/>
              </a:tblGrid>
              <a:tr h="4089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Popular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Sports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227</a:t>
                      </a:r>
                      <a:endParaRPr lang="en-US" sz="2400" b="1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Girl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251</a:t>
                      </a:r>
                      <a:endParaRPr lang="en-US" sz="2400" b="1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247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141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478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74320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54000" algn="l" rtl="0" fontAlgn="base">
              <a:spcBef>
                <a:spcPct val="20000"/>
              </a:spcBef>
              <a:spcAft>
                <a:spcPct val="0"/>
              </a:spcAft>
              <a:buClr>
                <a:srgbClr val="EF9C51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4225" indent="-215900" algn="l" rtl="0" fontAlgn="base">
              <a:spcBef>
                <a:spcPct val="20000"/>
              </a:spcBef>
              <a:spcAft>
                <a:spcPct val="0"/>
              </a:spcAft>
              <a:buClr>
                <a:srgbClr val="FDDCA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44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65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sz="2400" dirty="0" smtClean="0"/>
              <a:t>Questions: </a:t>
            </a:r>
          </a:p>
          <a:p>
            <a:pPr marL="457200" indent="-457200">
              <a:buAutoNum type="arabicParenR"/>
            </a:pPr>
            <a:r>
              <a:rPr lang="en-US" altLang="en-US" sz="2400" dirty="0" smtClean="0"/>
              <a:t>Is wanting to excel at sports independent of a student’s gender?</a:t>
            </a:r>
          </a:p>
          <a:p>
            <a:pPr marL="457200" indent="-457200">
              <a:buAutoNum type="arabicParenR"/>
            </a:pPr>
            <a:r>
              <a:rPr lang="en-US" altLang="en-US" sz="2400" dirty="0" smtClean="0"/>
              <a:t>Is getting good grades as a goal independent of gender?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Solutions: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1)  not independent. 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2) independent</a:t>
            </a:r>
          </a:p>
          <a:p>
            <a:pPr marL="342900" indent="-34290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726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687387"/>
          </a:xfrm>
        </p:spPr>
        <p:txBody>
          <a:bodyPr/>
          <a:lstStyle/>
          <a:p>
            <a:r>
              <a:rPr lang="en-US" dirty="0" smtClean="0"/>
              <a:t>Example 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3999" cy="5867400"/>
          </a:xfrm>
        </p:spPr>
        <p:txBody>
          <a:bodyPr/>
          <a:lstStyle/>
          <a:p>
            <a:r>
              <a:rPr lang="en-US" sz="2400" dirty="0" smtClean="0"/>
              <a:t>A survey of college students found that 65% live on campus, 78% have a campus meal plan, and 52% do both.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Questions: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Are living on campus and having a meal plan independent?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Are living on campus and having a meal plan disjoint?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95800" cy="28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0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04800"/>
            <a:ext cx="8305800" cy="992187"/>
          </a:xfrm>
        </p:spPr>
        <p:txBody>
          <a:bodyPr/>
          <a:lstStyle/>
          <a:p>
            <a:r>
              <a:rPr lang="en-US" altLang="en-US" dirty="0"/>
              <a:t>Independent ≠ Disjoint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47800"/>
            <a:ext cx="9144000" cy="47244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Disjoint events </a:t>
            </a:r>
            <a:r>
              <a:rPr lang="en-US" altLang="en-US" sz="2400" i="1" dirty="0"/>
              <a:t>cannot</a:t>
            </a:r>
            <a:r>
              <a:rPr lang="en-US" altLang="en-US" sz="2400" dirty="0"/>
              <a:t> be independent! Well, why not?</a:t>
            </a:r>
          </a:p>
          <a:p>
            <a:pPr marL="742950" lvl="1" indent="-285750"/>
            <a:r>
              <a:rPr lang="en-US" altLang="en-US" sz="2400" dirty="0"/>
              <a:t>Since we know that disjoint events have no outcomes in common, knowing that one occurred means the other didn’t. </a:t>
            </a:r>
          </a:p>
          <a:p>
            <a:pPr marL="742950" lvl="1" indent="-285750"/>
            <a:r>
              <a:rPr lang="en-US" altLang="en-US" sz="2400" dirty="0"/>
              <a:t>Thus, the probability of the second occurring changed based on our knowledge that the first occurred. </a:t>
            </a:r>
          </a:p>
          <a:p>
            <a:pPr marL="742950" lvl="1" indent="-285750"/>
            <a:r>
              <a:rPr lang="en-US" altLang="en-US" sz="2400" dirty="0"/>
              <a:t>It follows, then, that the two events are </a:t>
            </a:r>
            <a:r>
              <a:rPr lang="en-US" altLang="en-US" sz="2400" i="1" dirty="0"/>
              <a:t>not</a:t>
            </a:r>
            <a:r>
              <a:rPr lang="en-US" altLang="en-US" sz="2400" dirty="0"/>
              <a:t> independent</a:t>
            </a:r>
            <a:r>
              <a:rPr lang="en-US" altLang="en-US" sz="2400" dirty="0" smtClean="0"/>
              <a:t>.</a:t>
            </a:r>
          </a:p>
          <a:p>
            <a:pPr marL="742950" lvl="1" indent="-285750"/>
            <a:endParaRPr lang="en-US" altLang="en-US" sz="2400" dirty="0"/>
          </a:p>
          <a:p>
            <a:pPr marL="342900" indent="-342900"/>
            <a:r>
              <a:rPr lang="en-US" altLang="en-US" sz="2400" dirty="0"/>
              <a:t>A common error is to treat disjoint events as if they were independent, and apply the Multiplication Rule for independent events—don’t make that mistake.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dirty="0" smtClean="0"/>
              <a:t>Example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r>
              <a:rPr lang="en-US" dirty="0" smtClean="0"/>
              <a:t>A company’s office of Human Resources reports a breakdown of employees by job type and gender as seen in the table.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514350" indent="-514350">
              <a:buAutoNum type="alphaLcParenR"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Are being male and having a supervision job disjoint events?</a:t>
            </a:r>
          </a:p>
          <a:p>
            <a:pPr marL="514350" indent="-514350">
              <a:buAutoNum type="alphaLcParenR"/>
            </a:pPr>
            <a:r>
              <a:rPr lang="en-US" dirty="0" smtClean="0"/>
              <a:t>Is having a supervisor’s job independent of the gender of the employee?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5044"/>
              </p:ext>
            </p:extLst>
          </p:nvPr>
        </p:nvGraphicFramePr>
        <p:xfrm>
          <a:off x="1524000" y="21336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715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Management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Supervision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Production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667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altLang="en-US" dirty="0"/>
              <a:t>Depending on </a:t>
            </a:r>
            <a:r>
              <a:rPr lang="en-US" altLang="en-US" dirty="0" smtClean="0"/>
              <a:t>Independence: Note of Caution!</a:t>
            </a:r>
            <a:endParaRPr lang="en-US" alt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It’s much easier to think about independent events than to deal with conditional probabilities.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Don’t </a:t>
            </a:r>
            <a:r>
              <a:rPr lang="en-US" altLang="en-US" dirty="0"/>
              <a:t>fall into this trap: whenever you see probabilities multiplied together, stop and ask whether you think they are really independent.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Tables, Venn Diagrams,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3999" cy="3657600"/>
          </a:xfrm>
        </p:spPr>
        <p:txBody>
          <a:bodyPr/>
          <a:lstStyle/>
          <a:p>
            <a:r>
              <a:rPr lang="en-US" dirty="0" smtClean="0"/>
              <a:t>Sometimes we are given probabilities without  table.</a:t>
            </a:r>
          </a:p>
          <a:p>
            <a:endParaRPr lang="en-US" dirty="0" smtClean="0"/>
          </a:p>
          <a:p>
            <a:r>
              <a:rPr lang="en-US" dirty="0" smtClean="0"/>
              <a:t>Constructing a table or Venn diagram an be very helpful.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3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General Multiplication Rule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 two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independent, we can use the multiplication rule for independent events from Chapter </a:t>
            </a:r>
            <a:r>
              <a:rPr lang="en-US" altLang="en-US" dirty="0" smtClean="0"/>
              <a:t>13: </a:t>
            </a:r>
            <a:endParaRPr lang="en-US" altLang="en-US" dirty="0"/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	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x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 smtClean="0">
                <a:solidFill>
                  <a:schemeClr val="hlink"/>
                </a:solidFill>
              </a:rPr>
              <a:t>)</a:t>
            </a:r>
          </a:p>
          <a:p>
            <a:pPr marL="342900" indent="-34290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However, when our events are not independent, this earlier multiplication rule does not work. </a:t>
            </a: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Thus</a:t>
            </a:r>
            <a:r>
              <a:rPr lang="en-US" altLang="en-US" dirty="0"/>
              <a:t>, we need the </a:t>
            </a:r>
            <a:r>
              <a:rPr lang="en-US" altLang="en-US" dirty="0">
                <a:solidFill>
                  <a:schemeClr val="hlink"/>
                </a:solidFill>
              </a:rPr>
              <a:t>General Multiplication Rule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-496094"/>
            <a:ext cx="8305800" cy="992187"/>
          </a:xfrm>
        </p:spPr>
        <p:txBody>
          <a:bodyPr/>
          <a:lstStyle/>
          <a:p>
            <a:r>
              <a:rPr lang="en-US" altLang="en-US" sz="3200" dirty="0"/>
              <a:t>The General Multiplication Rule (cont.)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9144000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General </a:t>
            </a:r>
            <a:r>
              <a:rPr lang="en-US" altLang="en-US" dirty="0">
                <a:solidFill>
                  <a:schemeClr val="hlink"/>
                </a:solidFill>
              </a:rPr>
              <a:t>Multiplication Rule</a:t>
            </a:r>
            <a:r>
              <a:rPr lang="en-US" altLang="en-US" dirty="0"/>
              <a:t>: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For </a:t>
            </a:r>
            <a:r>
              <a:rPr lang="en-US" altLang="en-US" dirty="0"/>
              <a:t>any two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</a:t>
            </a:r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|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 smtClean="0"/>
              <a:t>or</a:t>
            </a:r>
            <a:endParaRPr lang="en-US" altLang="en-US" b="1" dirty="0"/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pPr marL="742950" lvl="1" indent="-28575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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|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306387"/>
          </a:xfrm>
        </p:spPr>
        <p:txBody>
          <a:bodyPr/>
          <a:lstStyle/>
          <a:p>
            <a:r>
              <a:rPr lang="en-US" dirty="0" smtClean="0"/>
              <a:t>Example 9: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791200"/>
          </a:xfrm>
        </p:spPr>
        <p:txBody>
          <a:bodyPr/>
          <a:lstStyle/>
          <a:p>
            <a:r>
              <a:rPr lang="en-US" sz="2400" dirty="0" smtClean="0"/>
              <a:t>A factory produces two types of batteries, regular and rechargeable. </a:t>
            </a:r>
          </a:p>
          <a:p>
            <a:r>
              <a:rPr lang="en-US" sz="2400" dirty="0" smtClean="0"/>
              <a:t>Quality inspection tests show that 3% of the regular batteries come off the manufacturing line with a defect, while only 2% of the rechargeable batteries have a defect. </a:t>
            </a:r>
          </a:p>
          <a:p>
            <a:r>
              <a:rPr lang="en-US" sz="2400" dirty="0" smtClean="0"/>
              <a:t>Rechargeable batteries make up 30% of the company’s production.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probability that if we choose one of the company’s batteries at random we get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 defective rechargeable battery?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A regular battery and it’s not defective?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14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Drawing Without Replacement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Sampling </a:t>
            </a:r>
            <a:r>
              <a:rPr lang="en-US" altLang="en-US" sz="2400" dirty="0">
                <a:solidFill>
                  <a:schemeClr val="hlink"/>
                </a:solidFill>
              </a:rPr>
              <a:t>without replacement</a:t>
            </a:r>
            <a:r>
              <a:rPr lang="en-US" altLang="en-US" sz="2400" dirty="0"/>
              <a:t> means that once one individual is drawn it doesn’t go back into the pool. </a:t>
            </a:r>
          </a:p>
          <a:p>
            <a:pPr marL="742950" lvl="1" indent="-285750"/>
            <a:r>
              <a:rPr lang="en-US" altLang="en-US" sz="2400" dirty="0"/>
              <a:t>We often sample without replacement, which doesn’t matter too much when we are dealing with a large population. </a:t>
            </a:r>
          </a:p>
          <a:p>
            <a:pPr marL="742950" lvl="1" indent="-285750"/>
            <a:r>
              <a:rPr lang="en-US" altLang="en-US" sz="2400" dirty="0"/>
              <a:t>However, when drawing from a small population, we need to take note and adjust probabilities accordingly.</a:t>
            </a:r>
          </a:p>
          <a:p>
            <a:pPr marL="342900" indent="-342900"/>
            <a:r>
              <a:rPr lang="en-US" altLang="en-US" sz="2400" dirty="0"/>
              <a:t>Drawing without replacement is just another instance of working with conditional probabilities.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572000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From Chapter 13:</a:t>
            </a:r>
          </a:p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When </a:t>
            </a:r>
            <a:r>
              <a:rPr lang="en-US" altLang="en-US" dirty="0"/>
              <a:t>two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are disjoint, we can use the addition rule for disjoint </a:t>
            </a:r>
            <a:r>
              <a:rPr lang="en-US" altLang="en-US" dirty="0" smtClean="0"/>
              <a:t>events:</a:t>
            </a:r>
          </a:p>
          <a:p>
            <a:pPr marL="0" indent="0" algn="ctr">
              <a:buNone/>
            </a:pPr>
            <a:endParaRPr lang="en-US" altLang="en-US" i="1" dirty="0" smtClean="0">
              <a:solidFill>
                <a:schemeClr val="hlink"/>
              </a:solidFill>
            </a:endParaRPr>
          </a:p>
          <a:p>
            <a:pPr marL="0" indent="0" algn="ctr">
              <a:buNone/>
            </a:pPr>
            <a:r>
              <a:rPr lang="en-US" altLang="en-US" i="1" dirty="0" smtClean="0">
                <a:solidFill>
                  <a:schemeClr val="hlink"/>
                </a:solidFill>
              </a:rPr>
              <a:t>P</a:t>
            </a:r>
            <a:r>
              <a:rPr lang="en-US" altLang="en-US" dirty="0" smtClean="0">
                <a:solidFill>
                  <a:schemeClr val="hlink"/>
                </a:solidFill>
              </a:rPr>
              <a:t>(</a:t>
            </a:r>
            <a:r>
              <a:rPr lang="en-US" altLang="en-US" b="1" dirty="0" smtClean="0">
                <a:solidFill>
                  <a:schemeClr val="hlink"/>
                </a:solidFill>
              </a:rPr>
              <a:t>A</a:t>
            </a:r>
            <a:r>
              <a:rPr lang="en-US" altLang="en-US" dirty="0" smtClean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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+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 smtClean="0">
                <a:solidFill>
                  <a:schemeClr val="hlink"/>
                </a:solidFill>
              </a:rPr>
              <a:t>)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Example 10: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3999" cy="5791200"/>
          </a:xfrm>
        </p:spPr>
        <p:txBody>
          <a:bodyPr/>
          <a:lstStyle/>
          <a:p>
            <a:r>
              <a:rPr lang="en-US" sz="2400" dirty="0" smtClean="0"/>
              <a:t>You just bought a small bag of </a:t>
            </a:r>
            <a:r>
              <a:rPr lang="en-US" sz="2400" dirty="0" err="1" smtClean="0"/>
              <a:t>m&amp;m’s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Inside the bag are 20 candies: 8 green, 4 orange, 4 red,                      2 yellow, 1 blue, and 1 brown. </a:t>
            </a:r>
          </a:p>
          <a:p>
            <a:r>
              <a:rPr lang="en-US" sz="2400" dirty="0" smtClean="0"/>
              <a:t>You tear open one corner and begin eating them by shaking out one at a time.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a)   What is the probability that your first two </a:t>
            </a:r>
            <a:r>
              <a:rPr lang="en-US" sz="2400" dirty="0" err="1" smtClean="0"/>
              <a:t>m&amp;m’s</a:t>
            </a:r>
            <a:r>
              <a:rPr lang="en-US" sz="2400" dirty="0" smtClean="0"/>
              <a:t> are both </a:t>
            </a:r>
          </a:p>
          <a:p>
            <a:pPr marL="0" indent="0">
              <a:buNone/>
            </a:pPr>
            <a:r>
              <a:rPr lang="en-US" sz="2400" dirty="0" smtClean="0"/>
              <a:t>      orange?</a:t>
            </a:r>
          </a:p>
          <a:p>
            <a:pPr marL="0" indent="0">
              <a:buNone/>
            </a:pPr>
            <a:r>
              <a:rPr lang="en-US" sz="2400" dirty="0" smtClean="0"/>
              <a:t>b)   What is the probability that your first three </a:t>
            </a:r>
            <a:r>
              <a:rPr lang="en-US" sz="2400" dirty="0" err="1" smtClean="0"/>
              <a:t>m&amp;m’s</a:t>
            </a:r>
            <a:r>
              <a:rPr lang="en-US" sz="2400" dirty="0" smtClean="0"/>
              <a:t> are not </a:t>
            </a:r>
          </a:p>
          <a:p>
            <a:pPr marL="0" indent="0">
              <a:buNone/>
            </a:pPr>
            <a:r>
              <a:rPr lang="en-US" sz="2400" dirty="0" smtClean="0"/>
              <a:t>      green?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41420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5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Example 10: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3999" cy="5791200"/>
          </a:xfrm>
        </p:spPr>
        <p:txBody>
          <a:bodyPr/>
          <a:lstStyle/>
          <a:p>
            <a:r>
              <a:rPr lang="en-US" sz="2400" dirty="0" smtClean="0"/>
              <a:t>You just bought a small bag of </a:t>
            </a:r>
            <a:r>
              <a:rPr lang="en-US" sz="2400" dirty="0" err="1" smtClean="0"/>
              <a:t>m&amp;m’s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Inside the bag are 20 candies: 8 green, 4 orange, 4 red,                      2 yellow, 1 blue, and 1 brown. </a:t>
            </a:r>
          </a:p>
          <a:p>
            <a:r>
              <a:rPr lang="en-US" sz="2400" dirty="0" smtClean="0"/>
              <a:t>You tear open one corner and begin eating them by shaking out one at a time.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c)   What is the probability that your first two </a:t>
            </a:r>
            <a:r>
              <a:rPr lang="en-US" sz="2400" dirty="0" err="1" smtClean="0"/>
              <a:t>m&amp;m’s</a:t>
            </a:r>
            <a:r>
              <a:rPr lang="en-US" sz="2400" dirty="0" smtClean="0"/>
              <a:t> are both red?</a:t>
            </a:r>
          </a:p>
          <a:p>
            <a:pPr marL="0" indent="0">
              <a:buNone/>
            </a:pPr>
            <a:r>
              <a:rPr lang="en-US" sz="2400" dirty="0" smtClean="0"/>
              <a:t>d)   What is the probability that you eat three without seeing a </a:t>
            </a:r>
          </a:p>
          <a:p>
            <a:pPr marL="0" indent="0">
              <a:buNone/>
            </a:pPr>
            <a:r>
              <a:rPr lang="en-US" sz="2400" dirty="0" smtClean="0"/>
              <a:t>       yellow one?</a:t>
            </a:r>
          </a:p>
          <a:p>
            <a:pPr marL="0" indent="0">
              <a:buNone/>
            </a:pPr>
            <a:r>
              <a:rPr lang="en-US" sz="2400" dirty="0" smtClean="0"/>
              <a:t>e)   What is the probability that the fourth candy out of the bag is </a:t>
            </a:r>
          </a:p>
          <a:p>
            <a:pPr marL="0" indent="0">
              <a:buNone/>
            </a:pPr>
            <a:r>
              <a:rPr lang="en-US" sz="2400" dirty="0" smtClean="0"/>
              <a:t>      the brown one?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2209800"/>
            <a:ext cx="38862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5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Diagrams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 </a:t>
            </a:r>
            <a:r>
              <a:rPr lang="en-US" altLang="en-US" dirty="0">
                <a:solidFill>
                  <a:schemeClr val="hlink"/>
                </a:solidFill>
              </a:rPr>
              <a:t>tree diagram</a:t>
            </a:r>
            <a:r>
              <a:rPr lang="en-US" altLang="en-US" dirty="0"/>
              <a:t> helps us think through conditional probabilities by showing sequences of events as paths that look like branches of a tree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Making a tree diagram for situations with conditional probabilities </a:t>
            </a:r>
            <a:r>
              <a:rPr lang="en-US" altLang="en-US" dirty="0" smtClean="0"/>
              <a:t>is the best way to organize information.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Whenever you don’t know what to do, “MAKING A PICTURE” can help. 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Tree </a:t>
            </a:r>
            <a:r>
              <a:rPr lang="en-US" altLang="en-US" dirty="0" smtClean="0"/>
              <a:t>Diagrams</a:t>
            </a:r>
            <a:endParaRPr lang="en-US" altLang="en-US" dirty="0"/>
          </a:p>
        </p:txBody>
      </p:sp>
      <p:pic>
        <p:nvPicPr>
          <p:cNvPr id="557060" name="Picture 4" descr="1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34817"/>
            <a:ext cx="4648200" cy="53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600200"/>
            <a:ext cx="4343400" cy="5029200"/>
          </a:xfrm>
          <a:noFill/>
          <a:ln/>
        </p:spPr>
        <p:txBody>
          <a:bodyPr/>
          <a:lstStyle/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All </a:t>
            </a:r>
            <a:r>
              <a:rPr lang="en-US" altLang="en-US" sz="2400" dirty="0"/>
              <a:t>the final outcomes are disjoint and must add up to one</a:t>
            </a:r>
            <a:r>
              <a:rPr lang="en-US" altLang="en-US" sz="2400" dirty="0" smtClean="0"/>
              <a:t>.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/>
              <a:t>We can add the final probabilities to find probabilities of compound events.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7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7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Reversing the Conditioning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 smtClean="0"/>
              <a:t>Suppose </a:t>
            </a:r>
            <a:r>
              <a:rPr lang="en-US" altLang="en-US" sz="2400" dirty="0"/>
              <a:t>we want to know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A</a:t>
            </a:r>
            <a:r>
              <a:rPr lang="en-US" altLang="en-US" sz="2400" dirty="0"/>
              <a:t>|</a:t>
            </a:r>
            <a:r>
              <a:rPr lang="en-US" altLang="en-US" sz="2400" b="1" dirty="0"/>
              <a:t>B</a:t>
            </a:r>
            <a:r>
              <a:rPr lang="en-US" altLang="en-US" sz="2400" dirty="0"/>
              <a:t>), and we know only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A</a:t>
            </a:r>
            <a:r>
              <a:rPr lang="en-US" altLang="en-US" sz="2400" dirty="0"/>
              <a:t>),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B</a:t>
            </a:r>
            <a:r>
              <a:rPr lang="en-US" altLang="en-US" sz="2400" dirty="0"/>
              <a:t>), and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B</a:t>
            </a:r>
            <a:r>
              <a:rPr lang="en-US" altLang="en-US" sz="2400" dirty="0"/>
              <a:t>|</a:t>
            </a:r>
            <a:r>
              <a:rPr lang="en-US" altLang="en-US" sz="2400" b="1" dirty="0"/>
              <a:t>A</a:t>
            </a:r>
            <a:r>
              <a:rPr lang="en-US" altLang="en-US" sz="2400" dirty="0" smtClean="0"/>
              <a:t>).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/>
              <a:t>We also know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A</a:t>
            </a:r>
            <a:r>
              <a:rPr lang="en-US" altLang="en-US" sz="24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sz="2400" dirty="0"/>
              <a:t> </a:t>
            </a:r>
            <a:r>
              <a:rPr lang="en-US" altLang="en-US" sz="2400" b="1" dirty="0"/>
              <a:t>B</a:t>
            </a:r>
            <a:r>
              <a:rPr lang="en-US" altLang="en-US" sz="2400" dirty="0"/>
              <a:t>), since</a:t>
            </a:r>
            <a:r>
              <a:rPr lang="en-US" altLang="en-US" sz="2400" dirty="0">
                <a:solidFill>
                  <a:srgbClr val="FF0066"/>
                </a:solidFill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FF0066"/>
                </a:solidFill>
              </a:rPr>
              <a:t>	</a:t>
            </a:r>
            <a:r>
              <a:rPr lang="en-US" altLang="en-US" sz="2400" i="1" dirty="0">
                <a:solidFill>
                  <a:schemeClr val="hlink"/>
                </a:solidFill>
              </a:rPr>
              <a:t>P</a:t>
            </a:r>
            <a:r>
              <a:rPr lang="en-US" altLang="en-US" sz="2400" dirty="0">
                <a:solidFill>
                  <a:schemeClr val="hlink"/>
                </a:solidFill>
              </a:rPr>
              <a:t>(</a:t>
            </a:r>
            <a:r>
              <a:rPr lang="en-US" altLang="en-US" sz="2400" b="1" dirty="0">
                <a:solidFill>
                  <a:schemeClr val="hlink"/>
                </a:solidFill>
              </a:rPr>
              <a:t>A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</a:rPr>
              <a:t>B</a:t>
            </a:r>
            <a:r>
              <a:rPr lang="en-US" altLang="en-US" sz="2400" dirty="0">
                <a:solidFill>
                  <a:schemeClr val="hlink"/>
                </a:solidFill>
              </a:rPr>
              <a:t>) = </a:t>
            </a:r>
            <a:r>
              <a:rPr lang="en-US" altLang="en-US" sz="2400" i="1" dirty="0">
                <a:solidFill>
                  <a:schemeClr val="hlink"/>
                </a:solidFill>
              </a:rPr>
              <a:t>P</a:t>
            </a:r>
            <a:r>
              <a:rPr lang="en-US" altLang="en-US" sz="2400" dirty="0">
                <a:solidFill>
                  <a:schemeClr val="hlink"/>
                </a:solidFill>
              </a:rPr>
              <a:t>(</a:t>
            </a:r>
            <a:r>
              <a:rPr lang="en-US" altLang="en-US" sz="2400" b="1" dirty="0">
                <a:solidFill>
                  <a:schemeClr val="hlink"/>
                </a:solidFill>
              </a:rPr>
              <a:t>A</a:t>
            </a:r>
            <a:r>
              <a:rPr lang="en-US" altLang="en-US" sz="2400" dirty="0">
                <a:solidFill>
                  <a:schemeClr val="hlink"/>
                </a:solidFill>
              </a:rPr>
              <a:t>) x </a:t>
            </a:r>
            <a:r>
              <a:rPr lang="en-US" altLang="en-US" sz="2400" i="1" dirty="0">
                <a:solidFill>
                  <a:schemeClr val="hlink"/>
                </a:solidFill>
              </a:rPr>
              <a:t>P</a:t>
            </a:r>
            <a:r>
              <a:rPr lang="en-US" altLang="en-US" sz="2400" dirty="0">
                <a:solidFill>
                  <a:schemeClr val="hlink"/>
                </a:solidFill>
              </a:rPr>
              <a:t>(</a:t>
            </a:r>
            <a:r>
              <a:rPr lang="en-US" altLang="en-US" sz="2400" b="1" dirty="0">
                <a:solidFill>
                  <a:schemeClr val="hlink"/>
                </a:solidFill>
              </a:rPr>
              <a:t>B</a:t>
            </a:r>
            <a:r>
              <a:rPr lang="en-US" altLang="en-US" sz="2400" dirty="0">
                <a:solidFill>
                  <a:schemeClr val="hlink"/>
                </a:solidFill>
              </a:rPr>
              <a:t>|</a:t>
            </a:r>
            <a:r>
              <a:rPr lang="en-US" altLang="en-US" sz="2400" b="1" dirty="0">
                <a:solidFill>
                  <a:schemeClr val="hlink"/>
                </a:solidFill>
              </a:rPr>
              <a:t>A</a:t>
            </a:r>
            <a:r>
              <a:rPr lang="en-US" altLang="en-US" sz="2400" dirty="0">
                <a:solidFill>
                  <a:schemeClr val="hlink"/>
                </a:solidFill>
              </a:rPr>
              <a:t>)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From </a:t>
            </a:r>
            <a:r>
              <a:rPr lang="en-US" altLang="en-US" sz="2400" dirty="0"/>
              <a:t>this information, we can find </a:t>
            </a:r>
            <a:r>
              <a:rPr lang="en-US" altLang="en-US" sz="2400" i="1" dirty="0"/>
              <a:t>P</a:t>
            </a:r>
            <a:r>
              <a:rPr lang="en-US" altLang="en-US" sz="2400" dirty="0"/>
              <a:t>(</a:t>
            </a:r>
            <a:r>
              <a:rPr lang="en-US" altLang="en-US" sz="2400" b="1" dirty="0"/>
              <a:t>A</a:t>
            </a:r>
            <a:r>
              <a:rPr lang="en-US" altLang="en-US" sz="2400" dirty="0"/>
              <a:t>|</a:t>
            </a:r>
            <a:r>
              <a:rPr lang="en-US" altLang="en-US" sz="2400" b="1" dirty="0"/>
              <a:t>B</a:t>
            </a:r>
            <a:r>
              <a:rPr lang="en-US" altLang="en-US" sz="2400" dirty="0"/>
              <a:t>):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558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17971"/>
              </p:ext>
            </p:extLst>
          </p:nvPr>
        </p:nvGraphicFramePr>
        <p:xfrm>
          <a:off x="2819400" y="5313363"/>
          <a:ext cx="31369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96" name="Equation" r:id="rId3" imgW="3111500" imgH="850900" progId="Equation.DSMT4">
                  <p:embed/>
                </p:oleObj>
              </mc:Choice>
              <mc:Fallback>
                <p:oleObj name="Equation" r:id="rId3" imgW="3111500" imgH="850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13363"/>
                        <a:ext cx="31369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/>
              <a:t>Bayes’s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Rule</a:t>
            </a:r>
            <a:endParaRPr lang="en-US" altLang="en-US" sz="3200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When we have P(A│B) and we want to find P(B│A), we need to know P(A∩B) and P(A). 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A tree is often a convenient way.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Instead of a tree, we can write the calculation algebraically.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Bayes’s Rule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When we reverse the probability from the conditional probability that you’re originally given, you are actually using </a:t>
            </a:r>
            <a:r>
              <a:rPr lang="en-US" altLang="en-US" dirty="0" err="1"/>
              <a:t>Bayes’s</a:t>
            </a:r>
            <a:r>
              <a:rPr lang="en-US" altLang="en-US" dirty="0"/>
              <a:t> Rule.</a:t>
            </a:r>
          </a:p>
        </p:txBody>
      </p:sp>
      <p:graphicFrame>
        <p:nvGraphicFramePr>
          <p:cNvPr id="559108" name="Object 4" descr="Pink tissue paper"/>
          <p:cNvGraphicFramePr>
            <a:graphicFrameLocks noChangeAspect="1"/>
          </p:cNvGraphicFramePr>
          <p:nvPr/>
        </p:nvGraphicFramePr>
        <p:xfrm>
          <a:off x="882650" y="3886200"/>
          <a:ext cx="72659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54" name="Equation" r:id="rId3" imgW="7264400" imgH="1168400" progId="Equation.DSMT4">
                  <p:embed/>
                </p:oleObj>
              </mc:Choice>
              <mc:Fallback>
                <p:oleObj name="Equation" r:id="rId3" imgW="72644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886200"/>
                        <a:ext cx="7265988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024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306387"/>
          </a:xfrm>
        </p:spPr>
        <p:txBody>
          <a:bodyPr/>
          <a:lstStyle/>
          <a:p>
            <a:r>
              <a:rPr lang="en-US" dirty="0" smtClean="0"/>
              <a:t>Example 11: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791200"/>
          </a:xfrm>
        </p:spPr>
        <p:txBody>
          <a:bodyPr/>
          <a:lstStyle/>
          <a:p>
            <a:r>
              <a:rPr lang="en-US" sz="2400" dirty="0" smtClean="0"/>
              <a:t>A factory produces two types of batteries, regular and rechargeable. </a:t>
            </a:r>
          </a:p>
          <a:p>
            <a:r>
              <a:rPr lang="en-US" sz="2400" dirty="0" smtClean="0"/>
              <a:t>Quality inspection tests show that 3% of the regular batteries come off the manufacturing line with a defect, while only 2% of the rechargeable batteries have a defect. </a:t>
            </a:r>
          </a:p>
          <a:p>
            <a:r>
              <a:rPr lang="en-US" sz="2400" dirty="0" smtClean="0"/>
              <a:t>Rechargeable batteries make up 30% of the company’s production. 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 quality control inspector inspects some batteries selected at random from each shipment. If one of those batteries turns out to be defective, what is the probability that it is a rechargeable type? </a:t>
            </a:r>
          </a:p>
          <a:p>
            <a:r>
              <a:rPr lang="en-US" sz="2400" dirty="0" smtClean="0"/>
              <a:t>Solve this using both a tree diagram and </a:t>
            </a:r>
            <a:r>
              <a:rPr lang="en-US" sz="2400" dirty="0" err="1" smtClean="0"/>
              <a:t>Bayes’s</a:t>
            </a:r>
            <a:r>
              <a:rPr lang="en-US" sz="2400" dirty="0" smtClean="0"/>
              <a:t> Rule.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58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use a simple probability rule where a general rule is appropriate: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Don’t assume that two events are independent or disjoint without checking that they are.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find probabilities for samples drawn without replacement as if they had been drawn with replacement.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reverse conditioning naively.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confuse “disjoint” with “independent.”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probability rules from Chapter </a:t>
            </a:r>
            <a:r>
              <a:rPr lang="en-US" altLang="en-US" dirty="0" smtClean="0"/>
              <a:t>13 </a:t>
            </a:r>
            <a:r>
              <a:rPr lang="en-US" altLang="en-US" dirty="0"/>
              <a:t>only work in special cases—when events are disjoint or independent.</a:t>
            </a:r>
          </a:p>
          <a:p>
            <a:pPr marL="342900" indent="-342900"/>
            <a:r>
              <a:rPr lang="en-US" altLang="en-US" dirty="0"/>
              <a:t>We now know the General Addition Rule and General Multiplication Rule.</a:t>
            </a:r>
          </a:p>
          <a:p>
            <a:pPr marL="342900" indent="-342900"/>
            <a:r>
              <a:rPr lang="en-US" altLang="en-US" dirty="0"/>
              <a:t>We also know about conditional probabilities and that reversing the conditioning can give surprising results.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9530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However</a:t>
            </a:r>
            <a:r>
              <a:rPr lang="en-US" altLang="en-US" dirty="0"/>
              <a:t>, when our events are not disjoint, this earlier addition rule will double count the probability of </a:t>
            </a:r>
            <a:r>
              <a:rPr lang="en-US" altLang="en-US" i="1" dirty="0"/>
              <a:t>both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 occurring. </a:t>
            </a:r>
            <a:endParaRPr lang="en-US" altLang="en-US" dirty="0" smtClean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Therefore, </a:t>
            </a:r>
            <a:r>
              <a:rPr lang="en-US" altLang="en-US" dirty="0"/>
              <a:t>we need the </a:t>
            </a:r>
            <a:r>
              <a:rPr lang="en-US" altLang="en-US" dirty="0">
                <a:solidFill>
                  <a:schemeClr val="hlink"/>
                </a:solidFill>
              </a:rPr>
              <a:t>General Addition Rule. 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Let’s </a:t>
            </a:r>
            <a:r>
              <a:rPr lang="en-US" altLang="en-US" dirty="0"/>
              <a:t>look at a picture…</a:t>
            </a:r>
          </a:p>
        </p:txBody>
      </p:sp>
    </p:spTree>
    <p:extLst>
      <p:ext uri="{BB962C8B-B14F-4D97-AF65-F5344CB8AC3E}">
        <p14:creationId xmlns:p14="http://schemas.microsoft.com/office/powerpoint/2010/main" val="2734786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 (cont.)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057400"/>
            <a:ext cx="9144001" cy="4114800"/>
          </a:xfrm>
        </p:spPr>
        <p:txBody>
          <a:bodyPr/>
          <a:lstStyle/>
          <a:p>
            <a:pPr marL="342900" indent="-342900"/>
            <a:r>
              <a:rPr lang="en-US" altLang="en-US" dirty="0"/>
              <a:t>Venn diagrams, tables, and tree diagrams help organize our thinking about probabilities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We now know more about independence—a sound understanding of independence will be important throughout the rest of this course.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3999" cy="58674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Can you write a new rule for the probability of A OR B happening?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hlink"/>
                </a:solidFill>
              </a:rPr>
              <a:t>General Addition Rule</a:t>
            </a:r>
            <a:endParaRPr lang="en-US" altLang="en-US" dirty="0">
              <a:solidFill>
                <a:schemeClr val="hlink"/>
              </a:solidFill>
            </a:endParaRPr>
          </a:p>
          <a:p>
            <a:pPr marL="742950" lvl="1" indent="-285750"/>
            <a:r>
              <a:rPr lang="en-US" altLang="en-US" dirty="0"/>
              <a:t>For any two events </a:t>
            </a:r>
            <a:r>
              <a:rPr lang="en-US" altLang="en-US" b="1" dirty="0"/>
              <a:t>A</a:t>
            </a:r>
            <a:r>
              <a:rPr lang="en-US" altLang="en-US" dirty="0"/>
              <a:t> and </a:t>
            </a:r>
            <a:r>
              <a:rPr lang="en-US" altLang="en-US" b="1" dirty="0"/>
              <a:t>B</a:t>
            </a:r>
            <a:r>
              <a:rPr lang="en-US" altLang="en-US" dirty="0"/>
              <a:t>, </a:t>
            </a:r>
          </a:p>
          <a:p>
            <a:pPr marL="742950" lvl="1" indent="-285750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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=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) +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– </a:t>
            </a:r>
            <a:r>
              <a:rPr lang="en-US" altLang="en-US" i="1" dirty="0">
                <a:solidFill>
                  <a:schemeClr val="hlink"/>
                </a:solidFill>
              </a:rPr>
              <a:t>P</a:t>
            </a:r>
            <a:r>
              <a:rPr lang="en-US" altLang="en-US" dirty="0">
                <a:solidFill>
                  <a:schemeClr val="hlink"/>
                </a:solidFill>
              </a:rPr>
              <a:t>(</a:t>
            </a:r>
            <a:r>
              <a:rPr lang="en-US" altLang="en-US" b="1" dirty="0">
                <a:solidFill>
                  <a:schemeClr val="hlink"/>
                </a:solidFill>
              </a:rPr>
              <a:t>A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dirty="0">
                <a:solidFill>
                  <a:schemeClr val="hlink"/>
                </a:solidFill>
                <a:sym typeface="Symbol" panose="05050102010706020507" pitchFamily="18" charset="2"/>
              </a:rPr>
              <a:t></a:t>
            </a:r>
            <a:r>
              <a:rPr lang="en-US" altLang="en-US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B</a:t>
            </a:r>
            <a:r>
              <a:rPr lang="en-US" altLang="en-US" dirty="0">
                <a:solidFill>
                  <a:schemeClr val="hlink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6820" name="Picture 4" descr="p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r>
              <a:rPr lang="en-US" dirty="0"/>
              <a:t>The probability that </a:t>
            </a:r>
            <a:r>
              <a:rPr lang="en-US" dirty="0" smtClean="0"/>
              <a:t>a </a:t>
            </a:r>
            <a:r>
              <a:rPr lang="en-US" dirty="0"/>
              <a:t>student owns a car is 0.65, and the probability that a </a:t>
            </a:r>
            <a:r>
              <a:rPr lang="en-US" dirty="0" smtClean="0"/>
              <a:t>student owns </a:t>
            </a:r>
            <a:r>
              <a:rPr lang="en-US" dirty="0"/>
              <a:t>a computer is </a:t>
            </a:r>
            <a:r>
              <a:rPr lang="en-US" dirty="0" smtClean="0"/>
              <a:t>0.82.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probability that a student owns both is </a:t>
            </a:r>
            <a:r>
              <a:rPr lang="en-US" dirty="0" smtClean="0"/>
              <a:t>0.55.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</a:t>
            </a:r>
            <a:r>
              <a:rPr lang="en-US" dirty="0" smtClean="0"/>
              <a:t>the probability </a:t>
            </a:r>
            <a:r>
              <a:rPr lang="en-US" dirty="0"/>
              <a:t>that a randomly selected student owns a car or computer?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probability </a:t>
            </a:r>
            <a:r>
              <a:rPr lang="en-US" dirty="0"/>
              <a:t>that a randomly selected student does not own a car or computer?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95500"/>
            <a:ext cx="27241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305800" cy="687387"/>
          </a:xfrm>
        </p:spPr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3999" cy="5867400"/>
          </a:xfrm>
        </p:spPr>
        <p:txBody>
          <a:bodyPr/>
          <a:lstStyle/>
          <a:p>
            <a:r>
              <a:rPr lang="en-US" sz="2400" dirty="0" smtClean="0"/>
              <a:t>A survey of college students found that 65% live on campus, 78% have a campus meal plan, and 52% do both.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Draw a Venn Diagram to help you answer the following questions: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What is the probability that a randomly selected student lives off campus and doesn’t have a meal plan? </a:t>
            </a:r>
          </a:p>
          <a:p>
            <a:pPr marL="514350" indent="-514350">
              <a:buAutoNum type="alphaLcParenR"/>
            </a:pPr>
            <a:r>
              <a:rPr lang="en-US" sz="2400" dirty="0" smtClean="0"/>
              <a:t>What is the probability that a randomly selected student lives on campus but doesn’t have a meal plan?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3048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dirty="0" smtClean="0"/>
              <a:t>Example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3999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Let’s say we sampled pages of our stats book to see whether they held an equation, a graph, or other data display and found the following.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51% of pages had some kind of data display</a:t>
            </a:r>
          </a:p>
          <a:p>
            <a:pPr marL="0" indent="0">
              <a:buNone/>
            </a:pPr>
            <a:r>
              <a:rPr lang="en-US" sz="2400" dirty="0" smtClean="0"/>
              <a:t>32% of pages had an equation</a:t>
            </a:r>
          </a:p>
          <a:p>
            <a:pPr marL="0" indent="0">
              <a:buNone/>
            </a:pPr>
            <a:r>
              <a:rPr lang="en-US" sz="2400" dirty="0" smtClean="0"/>
              <a:t>11% of pages had both a data display and an equation.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Display these results in a Venn diagram.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What is the probability that a randomly selected sample page had neither a data display nor an equation?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What is the probability that a randomly selected sample page had a data display but no equation?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524000"/>
            <a:ext cx="1447799" cy="19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5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23446"/>
            <a:ext cx="8305800" cy="611187"/>
          </a:xfrm>
        </p:spPr>
        <p:txBody>
          <a:bodyPr/>
          <a:lstStyle/>
          <a:p>
            <a:r>
              <a:rPr lang="en-US" dirty="0" smtClean="0"/>
              <a:t>Example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4633"/>
            <a:ext cx="9143999" cy="5537567"/>
          </a:xfrm>
        </p:spPr>
        <p:txBody>
          <a:bodyPr/>
          <a:lstStyle/>
          <a:p>
            <a:r>
              <a:rPr lang="en-US" sz="2400" dirty="0" smtClean="0"/>
              <a:t>Police report that 78% of drivers stopped on suspicion of drunk driving are given a breath test, 36% a blood test, and 22% both tests.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is the probability that a randomly selected suspect is given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A test?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A blood test or a breath test, but not both?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Neither test?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17487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1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8717</TotalTime>
  <Words>2427</Words>
  <Application>Microsoft Office PowerPoint</Application>
  <PresentationFormat>Letter Paper (8.5x11 in)</PresentationFormat>
  <Paragraphs>550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1_Blends</vt:lpstr>
      <vt:lpstr>Equation</vt:lpstr>
      <vt:lpstr>Chapter 14</vt:lpstr>
      <vt:lpstr>Do Now:</vt:lpstr>
      <vt:lpstr>PowerPoint Presentation</vt:lpstr>
      <vt:lpstr>PowerPoint Presentation</vt:lpstr>
      <vt:lpstr>PowerPoint Presentation</vt:lpstr>
      <vt:lpstr>Example 1:</vt:lpstr>
      <vt:lpstr>Example 2:</vt:lpstr>
      <vt:lpstr>Example 3:</vt:lpstr>
      <vt:lpstr>Example 4: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Note:</vt:lpstr>
      <vt:lpstr>Example 5:</vt:lpstr>
      <vt:lpstr>Independence</vt:lpstr>
      <vt:lpstr>PowerPoint Presentation</vt:lpstr>
      <vt:lpstr>Example 6: The table shows the distribution of goals for boys and girls:</vt:lpstr>
      <vt:lpstr>Example 7:</vt:lpstr>
      <vt:lpstr>Independent ≠ Disjoint</vt:lpstr>
      <vt:lpstr>Example 8</vt:lpstr>
      <vt:lpstr>Depending on Independence: Note of Caution!</vt:lpstr>
      <vt:lpstr> Tables, Venn Diagrams, and Probability</vt:lpstr>
      <vt:lpstr>The General Multiplication Rule</vt:lpstr>
      <vt:lpstr>The General Multiplication Rule (cont.)</vt:lpstr>
      <vt:lpstr>Example 9:</vt:lpstr>
      <vt:lpstr>Drawing Without Replacement</vt:lpstr>
      <vt:lpstr>Example 10:</vt:lpstr>
      <vt:lpstr>Example 10:</vt:lpstr>
      <vt:lpstr>Tree Diagrams</vt:lpstr>
      <vt:lpstr>Tree Diagrams</vt:lpstr>
      <vt:lpstr>Reversing the Conditioning</vt:lpstr>
      <vt:lpstr>Bayes’s Rule</vt:lpstr>
      <vt:lpstr>Bayes’s Rule</vt:lpstr>
      <vt:lpstr>Example 11:</vt:lpstr>
      <vt:lpstr>What Can Go Wrong?</vt:lpstr>
      <vt:lpstr>What have we learned?</vt:lpstr>
      <vt:lpstr>What have we learned? (cont.)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subject>Probability Rules!</dc:subject>
  <dc:creator>David Bock</dc:creator>
  <cp:lastModifiedBy>OXPS</cp:lastModifiedBy>
  <cp:revision>91</cp:revision>
  <cp:lastPrinted>2001-11-04T00:51:13Z</cp:lastPrinted>
  <dcterms:created xsi:type="dcterms:W3CDTF">2005-02-25T19:46:41Z</dcterms:created>
  <dcterms:modified xsi:type="dcterms:W3CDTF">2015-12-23T16:42:50Z</dcterms:modified>
</cp:coreProperties>
</file>