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handoutMasterIdLst>
    <p:handoutMasterId r:id="rId41"/>
  </p:handoutMasterIdLst>
  <p:sldIdLst>
    <p:sldId id="259" r:id="rId2"/>
    <p:sldId id="275" r:id="rId3"/>
    <p:sldId id="276" r:id="rId4"/>
    <p:sldId id="277" r:id="rId5"/>
    <p:sldId id="261" r:id="rId6"/>
    <p:sldId id="262" r:id="rId7"/>
    <p:sldId id="278" r:id="rId8"/>
    <p:sldId id="263" r:id="rId9"/>
    <p:sldId id="280" r:id="rId10"/>
    <p:sldId id="279" r:id="rId11"/>
    <p:sldId id="281" r:id="rId12"/>
    <p:sldId id="264" r:id="rId13"/>
    <p:sldId id="283" r:id="rId14"/>
    <p:sldId id="284" r:id="rId15"/>
    <p:sldId id="282" r:id="rId16"/>
    <p:sldId id="285" r:id="rId17"/>
    <p:sldId id="265" r:id="rId18"/>
    <p:sldId id="286" r:id="rId19"/>
    <p:sldId id="287" r:id="rId20"/>
    <p:sldId id="289" r:id="rId21"/>
    <p:sldId id="290" r:id="rId22"/>
    <p:sldId id="267" r:id="rId23"/>
    <p:sldId id="292" r:id="rId24"/>
    <p:sldId id="294" r:id="rId25"/>
    <p:sldId id="291" r:id="rId26"/>
    <p:sldId id="295" r:id="rId27"/>
    <p:sldId id="293" r:id="rId28"/>
    <p:sldId id="288" r:id="rId29"/>
    <p:sldId id="297" r:id="rId30"/>
    <p:sldId id="268" r:id="rId31"/>
    <p:sldId id="299" r:id="rId32"/>
    <p:sldId id="269" r:id="rId33"/>
    <p:sldId id="300" r:id="rId34"/>
    <p:sldId id="301" r:id="rId35"/>
    <p:sldId id="270" r:id="rId36"/>
    <p:sldId id="271" r:id="rId37"/>
    <p:sldId id="272" r:id="rId38"/>
    <p:sldId id="273" r:id="rId39"/>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160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F8"/>
    <a:srgbClr val="FDDCA1"/>
    <a:srgbClr val="B8F6FE"/>
    <a:srgbClr val="CCECFF"/>
    <a:srgbClr val="EF9C51"/>
    <a:srgbClr val="8CC6EB"/>
    <a:srgbClr val="193A61"/>
    <a:srgbClr val="E8F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6966" autoAdjust="0"/>
    <p:restoredTop sz="94747" autoAdjust="0"/>
  </p:normalViewPr>
  <p:slideViewPr>
    <p:cSldViewPr snapToObjects="1">
      <p:cViewPr varScale="1">
        <p:scale>
          <a:sx n="92" d="100"/>
          <a:sy n="92" d="100"/>
        </p:scale>
        <p:origin x="-882" y="-102"/>
      </p:cViewPr>
      <p:guideLst>
        <p:guide orient="horz" pos="312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88"/>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E5AE251C-DAAE-47B8-B652-2D9EC052A8CC}" type="slidenum">
              <a:rPr lang="en-CA" altLang="en-US"/>
              <a:pPr/>
              <a:t>‹#›</a:t>
            </a:fld>
            <a:endParaRPr lang="en-CA" altLang="en-US"/>
          </a:p>
        </p:txBody>
      </p:sp>
    </p:spTree>
    <p:extLst>
      <p:ext uri="{BB962C8B-B14F-4D97-AF65-F5344CB8AC3E}">
        <p14:creationId xmlns:p14="http://schemas.microsoft.com/office/powerpoint/2010/main" val="67974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3"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144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61446"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7"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DE8DD989-6C8E-4B00-ADF3-4CBC0730ACF3}" type="slidenum">
              <a:rPr lang="en-CA" altLang="en-US"/>
              <a:pPr/>
              <a:t>‹#›</a:t>
            </a:fld>
            <a:endParaRPr lang="en-CA" altLang="en-US"/>
          </a:p>
        </p:txBody>
      </p:sp>
    </p:spTree>
    <p:extLst>
      <p:ext uri="{BB962C8B-B14F-4D97-AF65-F5344CB8AC3E}">
        <p14:creationId xmlns:p14="http://schemas.microsoft.com/office/powerpoint/2010/main" val="4021375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42722" name="Rectangle 2"/>
          <p:cNvSpPr>
            <a:spLocks noChangeArrowheads="1"/>
          </p:cNvSpPr>
          <p:nvPr userDrawn="1"/>
        </p:nvSpPr>
        <p:spPr bwMode="auto">
          <a:xfrm>
            <a:off x="0" y="2147888"/>
            <a:ext cx="9144000" cy="4800600"/>
          </a:xfrm>
          <a:prstGeom prst="rect">
            <a:avLst/>
          </a:prstGeom>
          <a:gradFill rotWithShape="1">
            <a:gsLst>
              <a:gs pos="0">
                <a:schemeClr val="bg1"/>
              </a:gs>
              <a:gs pos="100000">
                <a:srgbClr val="8CC6E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23" name="Rectangle 3"/>
          <p:cNvSpPr>
            <a:spLocks noGrp="1" noChangeArrowheads="1"/>
          </p:cNvSpPr>
          <p:nvPr>
            <p:ph type="ftr" sz="quarter" idx="3"/>
          </p:nvPr>
        </p:nvSpPr>
        <p:spPr bwMode="auto">
          <a:xfrm>
            <a:off x="1752600" y="6096000"/>
            <a:ext cx="5638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en-US" altLang="en-US"/>
              <a:t>Copyright © 2010, 2007, 2004 Pearson Education, Inc.</a:t>
            </a:r>
          </a:p>
        </p:txBody>
      </p:sp>
      <p:sp>
        <p:nvSpPr>
          <p:cNvPr id="542724" name="Rectangle 4" descr="Pink tissue paper"/>
          <p:cNvSpPr>
            <a:spLocks noGrp="1" noChangeArrowheads="1"/>
          </p:cNvSpPr>
          <p:nvPr>
            <p:ph type="ctrTitle" sz="quarter"/>
          </p:nvPr>
        </p:nvSpPr>
        <p:spPr>
          <a:xfrm>
            <a:off x="990600" y="685800"/>
            <a:ext cx="7391400" cy="1676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lvl1pPr>
          </a:lstStyle>
          <a:p>
            <a:pPr lvl="0"/>
            <a:r>
              <a:rPr lang="en-US" altLang="en-US" noProof="0" smtClean="0"/>
              <a:t>Click to edit Master title style</a:t>
            </a:r>
          </a:p>
        </p:txBody>
      </p:sp>
      <p:sp>
        <p:nvSpPr>
          <p:cNvPr id="542725" name="Rectangle 5" descr="Pink tissue paper"/>
          <p:cNvSpPr>
            <a:spLocks noGrp="1" noChangeArrowheads="1"/>
          </p:cNvSpPr>
          <p:nvPr>
            <p:ph type="subTitle" sz="quarter" idx="1"/>
          </p:nvPr>
        </p:nvSpPr>
        <p:spPr>
          <a:xfrm>
            <a:off x="990600" y="2438400"/>
            <a:ext cx="4572000" cy="2209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lvl1pPr marL="0" indent="0">
              <a:buFont typeface="Wingdings" panose="05000000000000000000" pitchFamily="2" charset="2"/>
              <a:buNone/>
              <a:defRPr sz="3600">
                <a:solidFill>
                  <a:schemeClr val="hlink"/>
                </a:solidFill>
              </a:defRPr>
            </a:lvl1pPr>
          </a:lstStyle>
          <a:p>
            <a:pPr lvl="0"/>
            <a:r>
              <a:rPr lang="en-US" altLang="en-US" noProof="0" smtClean="0"/>
              <a:t>Click to edit Master subtitle style</a:t>
            </a:r>
          </a:p>
        </p:txBody>
      </p:sp>
      <p:sp>
        <p:nvSpPr>
          <p:cNvPr id="542726" name="Line 6"/>
          <p:cNvSpPr>
            <a:spLocks noChangeShapeType="1"/>
          </p:cNvSpPr>
          <p:nvPr userDrawn="1"/>
        </p:nvSpPr>
        <p:spPr bwMode="auto">
          <a:xfrm>
            <a:off x="0" y="6626225"/>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27" name="Picture 7" descr="Official_Pearson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096000"/>
            <a:ext cx="1143000" cy="430213"/>
          </a:xfrm>
          <a:prstGeom prst="rect">
            <a:avLst/>
          </a:prstGeom>
          <a:noFill/>
          <a:extLst>
            <a:ext uri="{909E8E84-426E-40DD-AFC4-6F175D3DCCD1}">
              <a14:hiddenFill xmlns:a14="http://schemas.microsoft.com/office/drawing/2010/main">
                <a:solidFill>
                  <a:srgbClr val="FFFFFF"/>
                </a:solidFill>
              </a14:hiddenFill>
            </a:ext>
          </a:extLst>
        </p:spPr>
      </p:pic>
      <p:pic>
        <p:nvPicPr>
          <p:cNvPr id="542728" name="Picture 8" descr="smw3e_book_cov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48400" y="2147888"/>
            <a:ext cx="1968500" cy="259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16 - </a:t>
            </a:r>
            <a:fld id="{EFEF4D4D-613D-4C81-BA0F-B5DD81865916}" type="slidenum">
              <a:rPr lang="en-US" altLang="en-US"/>
              <a:pPr/>
              <a:t>‹#›</a:t>
            </a:fld>
            <a:endParaRPr lang="en-CA" altLang="en-US"/>
          </a:p>
        </p:txBody>
      </p:sp>
    </p:spTree>
    <p:extLst>
      <p:ext uri="{BB962C8B-B14F-4D97-AF65-F5344CB8AC3E}">
        <p14:creationId xmlns:p14="http://schemas.microsoft.com/office/powerpoint/2010/main" val="5775311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16 - </a:t>
            </a:r>
            <a:fld id="{5562F0DE-F9E9-48D9-9E5C-4577C056FB0F}" type="slidenum">
              <a:rPr lang="en-US" altLang="en-US"/>
              <a:pPr/>
              <a:t>‹#›</a:t>
            </a:fld>
            <a:endParaRPr lang="en-CA" altLang="en-US"/>
          </a:p>
        </p:txBody>
      </p:sp>
    </p:spTree>
    <p:extLst>
      <p:ext uri="{BB962C8B-B14F-4D97-AF65-F5344CB8AC3E}">
        <p14:creationId xmlns:p14="http://schemas.microsoft.com/office/powerpoint/2010/main" val="597221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16 - </a:t>
            </a:r>
            <a:fld id="{B1D737B8-74B7-4500-BD84-11497D2342A5}" type="slidenum">
              <a:rPr lang="en-US" altLang="en-US"/>
              <a:pPr/>
              <a:t>‹#›</a:t>
            </a:fld>
            <a:endParaRPr lang="en-CA" altLang="en-US"/>
          </a:p>
        </p:txBody>
      </p:sp>
    </p:spTree>
    <p:extLst>
      <p:ext uri="{BB962C8B-B14F-4D97-AF65-F5344CB8AC3E}">
        <p14:creationId xmlns:p14="http://schemas.microsoft.com/office/powerpoint/2010/main" val="7408394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a:t>Slide 16 - </a:t>
            </a:r>
            <a:fld id="{E39C5B82-4632-4CBB-B194-47C6C8F1CA44}" type="slidenum">
              <a:rPr lang="en-US" altLang="en-US"/>
              <a:pPr/>
              <a:t>‹#›</a:t>
            </a:fld>
            <a:endParaRPr lang="en-CA" altLang="en-US"/>
          </a:p>
        </p:txBody>
      </p:sp>
    </p:spTree>
    <p:extLst>
      <p:ext uri="{BB962C8B-B14F-4D97-AF65-F5344CB8AC3E}">
        <p14:creationId xmlns:p14="http://schemas.microsoft.com/office/powerpoint/2010/main" val="34769897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Slide 16 - </a:t>
            </a:r>
            <a:fld id="{6D35FA10-DB18-4192-9F0C-4F03FE750216}" type="slidenum">
              <a:rPr lang="en-US" altLang="en-US"/>
              <a:pPr/>
              <a:t>‹#›</a:t>
            </a:fld>
            <a:endParaRPr lang="en-CA" altLang="en-US"/>
          </a:p>
        </p:txBody>
      </p:sp>
    </p:spTree>
    <p:extLst>
      <p:ext uri="{BB962C8B-B14F-4D97-AF65-F5344CB8AC3E}">
        <p14:creationId xmlns:p14="http://schemas.microsoft.com/office/powerpoint/2010/main" val="227447687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Slide 16 - </a:t>
            </a:r>
            <a:fld id="{0000FDA5-55FE-4D5B-9219-CCDD7DFF8E6B}" type="slidenum">
              <a:rPr lang="en-US" altLang="en-US"/>
              <a:pPr/>
              <a:t>‹#›</a:t>
            </a:fld>
            <a:endParaRPr lang="en-CA" altLang="en-US"/>
          </a:p>
        </p:txBody>
      </p:sp>
    </p:spTree>
    <p:extLst>
      <p:ext uri="{BB962C8B-B14F-4D97-AF65-F5344CB8AC3E}">
        <p14:creationId xmlns:p14="http://schemas.microsoft.com/office/powerpoint/2010/main" val="30603851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a:t>Slide 16 - </a:t>
            </a:r>
            <a:fld id="{3CDA6F6C-4D5D-42AA-82AC-86C6429F035E}" type="slidenum">
              <a:rPr lang="en-US" altLang="en-US"/>
              <a:pPr/>
              <a:t>‹#›</a:t>
            </a:fld>
            <a:endParaRPr lang="en-CA" altLang="en-US"/>
          </a:p>
        </p:txBody>
      </p:sp>
    </p:spTree>
    <p:extLst>
      <p:ext uri="{BB962C8B-B14F-4D97-AF65-F5344CB8AC3E}">
        <p14:creationId xmlns:p14="http://schemas.microsoft.com/office/powerpoint/2010/main" val="41255852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a:t>Slide 16 - </a:t>
            </a:r>
            <a:fld id="{EDB1494B-FCD5-4B14-B7A0-99C68C9C80D3}" type="slidenum">
              <a:rPr lang="en-US" altLang="en-US"/>
              <a:pPr/>
              <a:t>‹#›</a:t>
            </a:fld>
            <a:endParaRPr lang="en-CA" altLang="en-US"/>
          </a:p>
        </p:txBody>
      </p:sp>
    </p:spTree>
    <p:extLst>
      <p:ext uri="{BB962C8B-B14F-4D97-AF65-F5344CB8AC3E}">
        <p14:creationId xmlns:p14="http://schemas.microsoft.com/office/powerpoint/2010/main" val="345543760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16 - </a:t>
            </a:r>
            <a:fld id="{E7D4FB7A-A243-4961-B689-B62B54D12020}" type="slidenum">
              <a:rPr lang="en-US" altLang="en-US"/>
              <a:pPr/>
              <a:t>‹#›</a:t>
            </a:fld>
            <a:endParaRPr lang="en-CA" altLang="en-US"/>
          </a:p>
        </p:txBody>
      </p:sp>
    </p:spTree>
    <p:extLst>
      <p:ext uri="{BB962C8B-B14F-4D97-AF65-F5344CB8AC3E}">
        <p14:creationId xmlns:p14="http://schemas.microsoft.com/office/powerpoint/2010/main" val="32828370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16 - </a:t>
            </a:r>
            <a:fld id="{4CD55B05-BE09-4172-850E-910A137B0422}" type="slidenum">
              <a:rPr lang="en-US" altLang="en-US"/>
              <a:pPr/>
              <a:t>‹#›</a:t>
            </a:fld>
            <a:endParaRPr lang="en-CA" altLang="en-US"/>
          </a:p>
        </p:txBody>
      </p:sp>
    </p:spTree>
    <p:extLst>
      <p:ext uri="{BB962C8B-B14F-4D97-AF65-F5344CB8AC3E}">
        <p14:creationId xmlns:p14="http://schemas.microsoft.com/office/powerpoint/2010/main" val="1957635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bwMode="auto">
          <a:xfrm>
            <a:off x="533400" y="303213"/>
            <a:ext cx="8305800"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41699" name="Rectangle 3"/>
          <p:cNvSpPr>
            <a:spLocks noGrp="1" noChangeArrowheads="1"/>
          </p:cNvSpPr>
          <p:nvPr>
            <p:ph type="sldNum" sz="quarter" idx="4"/>
          </p:nvPr>
        </p:nvSpPr>
        <p:spPr bwMode="auto">
          <a:xfrm>
            <a:off x="7050088"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CC3300"/>
                </a:solidFill>
              </a:defRPr>
            </a:lvl1pPr>
          </a:lstStyle>
          <a:p>
            <a:r>
              <a:rPr lang="en-US" altLang="en-US"/>
              <a:t>Slide 16 - </a:t>
            </a:r>
            <a:fld id="{688875C3-04E6-497C-9528-DEF39D2E6885}" type="slidenum">
              <a:rPr lang="en-US" altLang="en-US"/>
              <a:pPr/>
              <a:t>‹#›</a:t>
            </a:fld>
            <a:endParaRPr lang="en-CA" altLang="en-US"/>
          </a:p>
        </p:txBody>
      </p:sp>
      <p:sp>
        <p:nvSpPr>
          <p:cNvPr id="541700" name="Rectangle 4"/>
          <p:cNvSpPr>
            <a:spLocks noGrp="1" noChangeArrowheads="1"/>
          </p:cNvSpPr>
          <p:nvPr>
            <p:ph type="body" idx="1"/>
          </p:nvPr>
        </p:nvSpPr>
        <p:spPr bwMode="auto">
          <a:xfrm>
            <a:off x="5445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1701" name="Rectangle 5"/>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900"/>
              <a:t>Copyright © 2010, 2007, 2004 Pearson Education, Inc.</a:t>
            </a:r>
          </a:p>
        </p:txBody>
      </p:sp>
      <p:sp>
        <p:nvSpPr>
          <p:cNvPr id="541702" name="Rectangle 6"/>
          <p:cNvSpPr>
            <a:spLocks noChangeArrowheads="1"/>
          </p:cNvSpPr>
          <p:nvPr/>
        </p:nvSpPr>
        <p:spPr bwMode="gray">
          <a:xfrm rot="10800000">
            <a:off x="0" y="-1588"/>
            <a:ext cx="209550" cy="6856413"/>
          </a:xfrm>
          <a:prstGeom prst="rect">
            <a:avLst/>
          </a:prstGeom>
          <a:gradFill rotWithShape="0">
            <a:gsLst>
              <a:gs pos="0">
                <a:schemeClr val="tx2"/>
              </a:gs>
              <a:gs pos="100000">
                <a:schemeClr val="accent1"/>
              </a:gs>
            </a:gsLst>
            <a:lin ang="5400000" scaled="1"/>
          </a:gra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altLang="en-US" sz="3200">
              <a:latin typeface="Tahoma" panose="020B0604030504040204" pitchFamily="34" charset="0"/>
            </a:endParaRPr>
          </a:p>
        </p:txBody>
      </p:sp>
      <p:grpSp>
        <p:nvGrpSpPr>
          <p:cNvPr id="541703" name="Group 7"/>
          <p:cNvGrpSpPr>
            <a:grpSpLocks/>
          </p:cNvGrpSpPr>
          <p:nvPr/>
        </p:nvGrpSpPr>
        <p:grpSpPr bwMode="auto">
          <a:xfrm>
            <a:off x="0" y="73025"/>
            <a:ext cx="9144000" cy="79375"/>
            <a:chOff x="0" y="-1"/>
            <a:chExt cx="5760" cy="50"/>
          </a:xfrm>
        </p:grpSpPr>
        <p:sp>
          <p:nvSpPr>
            <p:cNvPr id="541704" name="Line 8"/>
            <p:cNvSpPr>
              <a:spLocks noChangeShapeType="1"/>
            </p:cNvSpPr>
            <p:nvPr/>
          </p:nvSpPr>
          <p:spPr bwMode="auto">
            <a:xfrm>
              <a:off x="0" y="-1"/>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5" name="Line 9"/>
            <p:cNvSpPr>
              <a:spLocks noChangeShapeType="1"/>
            </p:cNvSpPr>
            <p:nvPr/>
          </p:nvSpPr>
          <p:spPr bwMode="auto">
            <a:xfrm>
              <a:off x="0" y="48"/>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hf hdr="0" ftr="0" dt="0"/>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292100" indent="-292100" algn="l" rtl="0" fontAlgn="base">
        <a:spcBef>
          <a:spcPct val="20000"/>
        </a:spcBef>
        <a:spcAft>
          <a:spcPct val="0"/>
        </a:spcAft>
        <a:buClr>
          <a:schemeClr val="accent1"/>
        </a:buClr>
        <a:buSzPct val="60000"/>
        <a:buFont typeface="Wingdings" panose="05000000000000000000" pitchFamily="2" charset="2"/>
        <a:buChar char="n"/>
        <a:defRPr sz="2800" kern="1200">
          <a:solidFill>
            <a:schemeClr val="tx1"/>
          </a:solidFill>
          <a:latin typeface="+mn-lt"/>
          <a:ea typeface="+mn-ea"/>
          <a:cs typeface="+mn-cs"/>
        </a:defRPr>
      </a:lvl1pPr>
      <a:lvl2pPr marL="566738" indent="-254000" algn="l" rtl="0" fontAlgn="base">
        <a:spcBef>
          <a:spcPct val="20000"/>
        </a:spcBef>
        <a:spcAft>
          <a:spcPct val="0"/>
        </a:spcAft>
        <a:buClr>
          <a:srgbClr val="EF9C51"/>
        </a:buClr>
        <a:buSzPct val="55000"/>
        <a:buFont typeface="Wingdings" panose="05000000000000000000" pitchFamily="2" charset="2"/>
        <a:buChar char="n"/>
        <a:defRPr sz="2800" kern="1200">
          <a:solidFill>
            <a:schemeClr val="tx1"/>
          </a:solidFill>
          <a:latin typeface="+mn-lt"/>
          <a:ea typeface="+mn-ea"/>
          <a:cs typeface="+mn-cs"/>
        </a:defRPr>
      </a:lvl2pPr>
      <a:lvl3pPr marL="784225" indent="-215900" algn="l" rtl="0" fontAlgn="base">
        <a:spcBef>
          <a:spcPct val="20000"/>
        </a:spcBef>
        <a:spcAft>
          <a:spcPct val="0"/>
        </a:spcAft>
        <a:buClr>
          <a:srgbClr val="FDDCA1"/>
        </a:buClr>
        <a:buSzPct val="50000"/>
        <a:buFont typeface="Wingdings" panose="05000000000000000000" pitchFamily="2" charset="2"/>
        <a:buChar char="n"/>
        <a:defRPr sz="2400" kern="1200">
          <a:solidFill>
            <a:schemeClr val="tx1"/>
          </a:solidFill>
          <a:latin typeface="+mn-lt"/>
          <a:ea typeface="+mn-ea"/>
          <a:cs typeface="+mn-cs"/>
        </a:defRPr>
      </a:lvl3pPr>
      <a:lvl4pPr marL="1014413" indent="-228600" algn="l" rtl="0" fontAlgn="base">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4pPr>
      <a:lvl5pPr marL="1206500" indent="-190500" algn="l" rtl="0" fontAlgn="base">
        <a:spcBef>
          <a:spcPct val="20000"/>
        </a:spcBef>
        <a:spcAft>
          <a:spcPct val="0"/>
        </a:spcAft>
        <a:buClr>
          <a:srgbClr val="CCECFF"/>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descr="Pink tissue paper"/>
          <p:cNvSpPr>
            <a:spLocks noGrp="1" noChangeArrowheads="1"/>
          </p:cNvSpPr>
          <p:nvPr>
            <p:ph type="ctrTitle"/>
          </p:nvPr>
        </p:nvSpPr>
        <p:spPr/>
        <p:txBody>
          <a:bodyPr/>
          <a:lstStyle/>
          <a:p>
            <a:pPr algn="ctr"/>
            <a:r>
              <a:rPr lang="en-US" altLang="en-US" dirty="0"/>
              <a:t>Chapter </a:t>
            </a:r>
            <a:r>
              <a:rPr lang="en-US" altLang="en-US" dirty="0" smtClean="0"/>
              <a:t>15</a:t>
            </a:r>
            <a:endParaRPr lang="en-US" altLang="en-US" dirty="0"/>
          </a:p>
        </p:txBody>
      </p:sp>
      <p:sp>
        <p:nvSpPr>
          <p:cNvPr id="516099" name="Rectangle 3" descr="Pink tissue paper"/>
          <p:cNvSpPr>
            <a:spLocks noGrp="1" noChangeArrowheads="1"/>
          </p:cNvSpPr>
          <p:nvPr>
            <p:ph type="subTitle" idx="1"/>
          </p:nvPr>
        </p:nvSpPr>
        <p:spPr>
          <a:xfrm>
            <a:off x="990600" y="2438400"/>
            <a:ext cx="7239000" cy="2209800"/>
          </a:xfrm>
        </p:spPr>
        <p:txBody>
          <a:bodyPr/>
          <a:lstStyle/>
          <a:p>
            <a:pPr algn="ctr"/>
            <a:r>
              <a:rPr lang="en-US" altLang="en-US" dirty="0"/>
              <a:t>Random Variables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657600"/>
            <a:ext cx="3676650" cy="24511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992187"/>
          </a:xfrm>
        </p:spPr>
        <p:txBody>
          <a:bodyPr/>
          <a:lstStyle/>
          <a:p>
            <a:r>
              <a:rPr lang="en-US" dirty="0" smtClean="0"/>
              <a:t>First Center, Now Spread…</a:t>
            </a:r>
            <a:endParaRPr lang="en-US" dirty="0"/>
          </a:p>
        </p:txBody>
      </p:sp>
      <p:sp>
        <p:nvSpPr>
          <p:cNvPr id="3" name="Content Placeholder 2"/>
          <p:cNvSpPr>
            <a:spLocks noGrp="1"/>
          </p:cNvSpPr>
          <p:nvPr>
            <p:ph idx="1"/>
          </p:nvPr>
        </p:nvSpPr>
        <p:spPr>
          <a:xfrm>
            <a:off x="3313" y="839787"/>
            <a:ext cx="9140687" cy="5332413"/>
          </a:xfrm>
        </p:spPr>
        <p:txBody>
          <a:bodyPr/>
          <a:lstStyle/>
          <a:p>
            <a:r>
              <a:rPr lang="en-US" dirty="0" smtClean="0"/>
              <a:t>When we are dealing with random events, we need to anticipate variability.</a:t>
            </a:r>
          </a:p>
          <a:p>
            <a:r>
              <a:rPr lang="en-US" dirty="0" smtClean="0"/>
              <a:t>No individual policy actually costs the company $20. </a:t>
            </a:r>
          </a:p>
          <a:p>
            <a:r>
              <a:rPr lang="en-US" dirty="0" smtClean="0"/>
              <a:t>Some policyholders receive big payouts, others nothing.</a:t>
            </a:r>
          </a:p>
          <a:p>
            <a:endParaRPr lang="en-US" dirty="0"/>
          </a:p>
          <a:p>
            <a:endParaRPr lang="en-US" dirty="0" smtClean="0"/>
          </a:p>
          <a:p>
            <a:endParaRPr lang="en-US" dirty="0" smtClean="0"/>
          </a:p>
          <a:p>
            <a:endParaRPr lang="en-US" dirty="0"/>
          </a:p>
          <a:p>
            <a:endParaRPr lang="en-US" dirty="0" smtClean="0"/>
          </a:p>
          <a:p>
            <a:r>
              <a:rPr lang="en-US" dirty="0" smtClean="0"/>
              <a:t>So now, we also would like to know the standard deviation for a random variable.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670" y="3300730"/>
            <a:ext cx="5290930" cy="2028190"/>
          </a:xfrm>
          <a:prstGeom prst="rect">
            <a:avLst/>
          </a:prstGeom>
        </p:spPr>
      </p:pic>
    </p:spTree>
    <p:extLst>
      <p:ext uri="{BB962C8B-B14F-4D97-AF65-F5344CB8AC3E}">
        <p14:creationId xmlns:p14="http://schemas.microsoft.com/office/powerpoint/2010/main" val="605596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Classwork:</a:t>
            </a:r>
            <a:endParaRPr lang="en-US" dirty="0"/>
          </a:p>
        </p:txBody>
      </p:sp>
      <p:sp>
        <p:nvSpPr>
          <p:cNvPr id="3" name="Content Placeholder 2"/>
          <p:cNvSpPr>
            <a:spLocks noGrp="1"/>
          </p:cNvSpPr>
          <p:nvPr>
            <p:ph idx="1"/>
          </p:nvPr>
        </p:nvSpPr>
        <p:spPr/>
        <p:txBody>
          <a:bodyPr/>
          <a:lstStyle/>
          <a:p>
            <a:r>
              <a:rPr lang="en-US" dirty="0" smtClean="0"/>
              <a:t>Finding the Spread Worksheet (First page)</a:t>
            </a:r>
            <a:endParaRPr lang="en-US" dirty="0"/>
          </a:p>
        </p:txBody>
      </p:sp>
    </p:spTree>
    <p:extLst>
      <p:ext uri="{BB962C8B-B14F-4D97-AF65-F5344CB8AC3E}">
        <p14:creationId xmlns:p14="http://schemas.microsoft.com/office/powerpoint/2010/main" val="30075999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ltLang="en-US"/>
              <a:t>First Center, Now Spread…</a:t>
            </a:r>
          </a:p>
        </p:txBody>
      </p:sp>
      <p:sp>
        <p:nvSpPr>
          <p:cNvPr id="521219" name="Rectangle 3"/>
          <p:cNvSpPr>
            <a:spLocks noGrp="1" noChangeArrowheads="1"/>
          </p:cNvSpPr>
          <p:nvPr>
            <p:ph type="body" idx="1"/>
          </p:nvPr>
        </p:nvSpPr>
        <p:spPr>
          <a:ln/>
        </p:spPr>
        <p:txBody>
          <a:bodyPr/>
          <a:lstStyle/>
          <a:p>
            <a:pPr marL="342900" indent="-342900"/>
            <a:r>
              <a:rPr lang="en-US" altLang="en-US" dirty="0" smtClean="0"/>
              <a:t>The </a:t>
            </a:r>
            <a:r>
              <a:rPr lang="en-US" altLang="en-US" dirty="0">
                <a:solidFill>
                  <a:schemeClr val="hlink"/>
                </a:solidFill>
              </a:rPr>
              <a:t>variance</a:t>
            </a:r>
            <a:r>
              <a:rPr lang="en-US" altLang="en-US" dirty="0"/>
              <a:t> for a random variable is: </a:t>
            </a:r>
          </a:p>
          <a:p>
            <a:pPr marL="342900" indent="-342900"/>
            <a:endParaRPr lang="en-US" altLang="en-US" dirty="0"/>
          </a:p>
          <a:p>
            <a:pPr marL="342900" indent="-342900"/>
            <a:endParaRPr lang="en-US" altLang="en-US" dirty="0"/>
          </a:p>
          <a:p>
            <a:pPr marL="342900" indent="-342900"/>
            <a:endParaRPr lang="en-US" altLang="en-US" dirty="0" smtClean="0"/>
          </a:p>
          <a:p>
            <a:pPr marL="342900" indent="-342900"/>
            <a:r>
              <a:rPr lang="en-US" altLang="en-US" dirty="0" smtClean="0"/>
              <a:t>The </a:t>
            </a:r>
            <a:r>
              <a:rPr lang="en-US" altLang="en-US" dirty="0">
                <a:solidFill>
                  <a:schemeClr val="hlink"/>
                </a:solidFill>
              </a:rPr>
              <a:t>standard deviation</a:t>
            </a:r>
            <a:r>
              <a:rPr lang="en-US" altLang="en-US" dirty="0"/>
              <a:t> for a random variable is: </a:t>
            </a:r>
          </a:p>
        </p:txBody>
      </p:sp>
      <p:graphicFrame>
        <p:nvGraphicFramePr>
          <p:cNvPr id="521222" name="Object 6"/>
          <p:cNvGraphicFramePr>
            <a:graphicFrameLocks noChangeAspect="1"/>
          </p:cNvGraphicFramePr>
          <p:nvPr>
            <p:extLst>
              <p:ext uri="{D42A27DB-BD31-4B8C-83A1-F6EECF244321}">
                <p14:modId xmlns:p14="http://schemas.microsoft.com/office/powerpoint/2010/main" val="1775258005"/>
              </p:ext>
            </p:extLst>
          </p:nvPr>
        </p:nvGraphicFramePr>
        <p:xfrm>
          <a:off x="1295400" y="2362200"/>
          <a:ext cx="6247412" cy="838200"/>
        </p:xfrm>
        <a:graphic>
          <a:graphicData uri="http://schemas.openxmlformats.org/presentationml/2006/ole">
            <mc:AlternateContent xmlns:mc="http://schemas.openxmlformats.org/markup-compatibility/2006">
              <mc:Choice xmlns:v="urn:schemas-microsoft-com:vml" Requires="v">
                <p:oleObj spid="_x0000_s521304" name="Equation" r:id="rId3" imgW="2082600" imgH="279360" progId="Equation.DSMT4">
                  <p:embed/>
                </p:oleObj>
              </mc:Choice>
              <mc:Fallback>
                <p:oleObj name="Equation" r:id="rId3" imgW="2082600" imgH="2793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362200"/>
                        <a:ext cx="6247412" cy="838200"/>
                      </a:xfrm>
                      <a:prstGeom prst="rect">
                        <a:avLst/>
                      </a:prstGeom>
                      <a:noFill/>
                      <a:ln>
                        <a:noFill/>
                      </a:ln>
                      <a:effectLst/>
                      <a:extLst/>
                    </p:spPr>
                  </p:pic>
                </p:oleObj>
              </mc:Fallback>
            </mc:AlternateContent>
          </a:graphicData>
        </a:graphic>
      </p:graphicFrame>
      <p:graphicFrame>
        <p:nvGraphicFramePr>
          <p:cNvPr id="521223" name="Object 7"/>
          <p:cNvGraphicFramePr>
            <a:graphicFrameLocks noChangeAspect="1"/>
          </p:cNvGraphicFramePr>
          <p:nvPr>
            <p:extLst>
              <p:ext uri="{D42A27DB-BD31-4B8C-83A1-F6EECF244321}">
                <p14:modId xmlns:p14="http://schemas.microsoft.com/office/powerpoint/2010/main" val="569617761"/>
              </p:ext>
            </p:extLst>
          </p:nvPr>
        </p:nvGraphicFramePr>
        <p:xfrm>
          <a:off x="2590800" y="4572000"/>
          <a:ext cx="4110228" cy="787400"/>
        </p:xfrm>
        <a:graphic>
          <a:graphicData uri="http://schemas.openxmlformats.org/presentationml/2006/ole">
            <mc:AlternateContent xmlns:mc="http://schemas.openxmlformats.org/markup-compatibility/2006">
              <mc:Choice xmlns:v="urn:schemas-microsoft-com:vml" Requires="v">
                <p:oleObj spid="_x0000_s521305" name="Equation" r:id="rId5" imgW="1523880" imgH="291960" progId="Equation.DSMT4">
                  <p:embed/>
                </p:oleObj>
              </mc:Choice>
              <mc:Fallback>
                <p:oleObj name="Equation" r:id="rId5" imgW="1523880" imgH="29196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0"/>
                        <a:ext cx="4110228" cy="787400"/>
                      </a:xfrm>
                      <a:prstGeom prst="rect">
                        <a:avLst/>
                      </a:prstGeom>
                      <a:noFill/>
                      <a:ln>
                        <a:noFill/>
                      </a:ln>
                      <a:effectLs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fade">
                                      <p:cBhvr>
                                        <p:cTn id="7" dur="1000"/>
                                        <p:tgtEl>
                                          <p:spTgt spid="521219">
                                            <p:txEl>
                                              <p:pRg st="0" end="0"/>
                                            </p:txEl>
                                          </p:spTgt>
                                        </p:tgtEl>
                                      </p:cBhvr>
                                    </p:animEffect>
                                    <p:anim calcmode="lin" valueType="num">
                                      <p:cBhvr>
                                        <p:cTn id="8" dur="1000" fill="hold"/>
                                        <p:tgtEl>
                                          <p:spTgt spid="521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1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21222"/>
                                        </p:tgtEl>
                                        <p:attrNameLst>
                                          <p:attrName>style.visibility</p:attrName>
                                        </p:attrNameLst>
                                      </p:cBhvr>
                                      <p:to>
                                        <p:strVal val="visible"/>
                                      </p:to>
                                    </p:set>
                                    <p:animEffect transition="in" filter="wipe(down)">
                                      <p:cBhvr>
                                        <p:cTn id="14" dur="500"/>
                                        <p:tgtEl>
                                          <p:spTgt spid="521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1219">
                                            <p:txEl>
                                              <p:pRg st="4" end="4"/>
                                            </p:txEl>
                                          </p:spTgt>
                                        </p:tgtEl>
                                        <p:attrNameLst>
                                          <p:attrName>style.visibility</p:attrName>
                                        </p:attrNameLst>
                                      </p:cBhvr>
                                      <p:to>
                                        <p:strVal val="visible"/>
                                      </p:to>
                                    </p:set>
                                    <p:animEffect transition="in" filter="fade">
                                      <p:cBhvr>
                                        <p:cTn id="19" dur="1000"/>
                                        <p:tgtEl>
                                          <p:spTgt spid="521219">
                                            <p:txEl>
                                              <p:pRg st="4" end="4"/>
                                            </p:txEl>
                                          </p:spTgt>
                                        </p:tgtEl>
                                      </p:cBhvr>
                                    </p:animEffect>
                                    <p:anim calcmode="lin" valueType="num">
                                      <p:cBhvr>
                                        <p:cTn id="20" dur="1000" fill="hold"/>
                                        <p:tgtEl>
                                          <p:spTgt spid="52121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21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1223"/>
                                        </p:tgtEl>
                                        <p:attrNameLst>
                                          <p:attrName>style.visibility</p:attrName>
                                        </p:attrNameLst>
                                      </p:cBhvr>
                                      <p:to>
                                        <p:strVal val="visible"/>
                                      </p:to>
                                    </p:set>
                                    <p:animEffect transition="in" filter="wipe(down)">
                                      <p:cBhvr>
                                        <p:cTn id="26" dur="500"/>
                                        <p:tgtEl>
                                          <p:spTgt spid="521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Classwork:</a:t>
            </a:r>
            <a:endParaRPr lang="en-US" dirty="0"/>
          </a:p>
        </p:txBody>
      </p:sp>
      <p:sp>
        <p:nvSpPr>
          <p:cNvPr id="3" name="Content Placeholder 2"/>
          <p:cNvSpPr>
            <a:spLocks noGrp="1"/>
          </p:cNvSpPr>
          <p:nvPr>
            <p:ph idx="1"/>
          </p:nvPr>
        </p:nvSpPr>
        <p:spPr/>
        <p:txBody>
          <a:bodyPr/>
          <a:lstStyle/>
          <a:p>
            <a:r>
              <a:rPr lang="en-US" dirty="0" smtClean="0"/>
              <a:t>Finding the Spread Worksheet (Finish)</a:t>
            </a:r>
            <a:endParaRPr lang="en-US" dirty="0"/>
          </a:p>
        </p:txBody>
      </p:sp>
    </p:spTree>
    <p:extLst>
      <p:ext uri="{BB962C8B-B14F-4D97-AF65-F5344CB8AC3E}">
        <p14:creationId xmlns:p14="http://schemas.microsoft.com/office/powerpoint/2010/main" val="2649735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0" y="1600200"/>
            <a:ext cx="9143999" cy="4572000"/>
          </a:xfrm>
        </p:spPr>
        <p:txBody>
          <a:bodyPr/>
          <a:lstStyle/>
          <a:p>
            <a:r>
              <a:rPr lang="en-US" dirty="0" smtClean="0"/>
              <a:t>Read Chapter 15</a:t>
            </a:r>
          </a:p>
          <a:p>
            <a:r>
              <a:rPr lang="en-US" dirty="0" smtClean="0"/>
              <a:t>Chapter 15 Guided Reading</a:t>
            </a:r>
          </a:p>
          <a:p>
            <a:r>
              <a:rPr lang="en-US" dirty="0" err="1" smtClean="0"/>
              <a:t>Pg</a:t>
            </a:r>
            <a:r>
              <a:rPr lang="en-US" dirty="0" smtClean="0"/>
              <a:t> 407 – 409, </a:t>
            </a:r>
          </a:p>
          <a:p>
            <a:pPr marL="0" indent="0">
              <a:buNone/>
            </a:pPr>
            <a:r>
              <a:rPr lang="en-US" dirty="0"/>
              <a:t> </a:t>
            </a:r>
            <a:r>
              <a:rPr lang="en-US" dirty="0" smtClean="0"/>
              <a:t>  Exercises: 2, 4, 6, 8, 9, 12, 14, 16, 17</a:t>
            </a:r>
            <a:r>
              <a:rPr lang="en-US" smtClean="0"/>
              <a:t>, 20</a:t>
            </a:r>
            <a:endParaRPr lang="en-US" dirty="0"/>
          </a:p>
        </p:txBody>
      </p:sp>
    </p:spTree>
    <p:extLst>
      <p:ext uri="{BB962C8B-B14F-4D97-AF65-F5344CB8AC3E}">
        <p14:creationId xmlns:p14="http://schemas.microsoft.com/office/powerpoint/2010/main" val="202794367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0" y="1600200"/>
            <a:ext cx="9143999" cy="4572000"/>
          </a:xfrm>
        </p:spPr>
        <p:txBody>
          <a:bodyPr/>
          <a:lstStyle/>
          <a:p>
            <a:pPr marL="0" indent="0" algn="ctr">
              <a:buNone/>
            </a:pPr>
            <a:r>
              <a:rPr lang="en-US" u="sng" dirty="0" smtClean="0"/>
              <a:t>Graphing Calculator Activity: </a:t>
            </a:r>
          </a:p>
          <a:p>
            <a:pPr marL="0" indent="0" algn="ctr">
              <a:buNone/>
            </a:pPr>
            <a:r>
              <a:rPr lang="en-US" dirty="0" smtClean="0"/>
              <a:t>Finding the Mean and Standard Deviation of a Random Variable. </a:t>
            </a:r>
            <a:endParaRPr lang="en-US" dirty="0"/>
          </a:p>
        </p:txBody>
      </p:sp>
    </p:spTree>
    <p:extLst>
      <p:ext uri="{BB962C8B-B14F-4D97-AF65-F5344CB8AC3E}">
        <p14:creationId xmlns:p14="http://schemas.microsoft.com/office/powerpoint/2010/main" val="179575425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7"/>
            <a:ext cx="9144000" cy="992187"/>
          </a:xfrm>
        </p:spPr>
        <p:txBody>
          <a:bodyPr/>
          <a:lstStyle/>
          <a:p>
            <a:r>
              <a:rPr lang="en-US" dirty="0" smtClean="0"/>
              <a:t>More about Means and Variances</a:t>
            </a:r>
            <a:endParaRPr lang="en-US" dirty="0"/>
          </a:p>
        </p:txBody>
      </p:sp>
      <p:sp>
        <p:nvSpPr>
          <p:cNvPr id="3" name="Content Placeholder 2"/>
          <p:cNvSpPr>
            <a:spLocks noGrp="1"/>
          </p:cNvSpPr>
          <p:nvPr>
            <p:ph idx="1"/>
          </p:nvPr>
        </p:nvSpPr>
        <p:spPr>
          <a:xfrm>
            <a:off x="0" y="457200"/>
            <a:ext cx="9143999" cy="5484813"/>
          </a:xfrm>
        </p:spPr>
        <p:txBody>
          <a:bodyPr/>
          <a:lstStyle/>
          <a:p>
            <a:r>
              <a:rPr lang="en-US" sz="2400" dirty="0" smtClean="0"/>
              <a:t>Going back to the insurance company example.</a:t>
            </a:r>
          </a:p>
          <a:p>
            <a:r>
              <a:rPr lang="en-US" sz="2400" dirty="0" smtClean="0"/>
              <a:t>They were expected to pay out an average of $20 a policy with a standard deviation of about $387.</a:t>
            </a:r>
          </a:p>
          <a:p>
            <a:r>
              <a:rPr lang="en-US" sz="2400" dirty="0" smtClean="0"/>
              <a:t>If we take the $50 premium into account, we see that the company makes a profit of $30 per policy.</a:t>
            </a:r>
          </a:p>
          <a:p>
            <a:endParaRPr lang="en-US" sz="2400" dirty="0" smtClean="0"/>
          </a:p>
          <a:p>
            <a:endParaRPr lang="en-US" sz="2400" dirty="0"/>
          </a:p>
          <a:p>
            <a:endParaRPr lang="en-US" sz="2400" dirty="0" smtClean="0"/>
          </a:p>
          <a:p>
            <a:r>
              <a:rPr lang="en-US" sz="2400" dirty="0" smtClean="0"/>
              <a:t>What if the company lowers the premium to $45?</a:t>
            </a:r>
          </a:p>
          <a:p>
            <a:r>
              <a:rPr lang="en-US" sz="2400" dirty="0" smtClean="0"/>
              <a:t>What would happen to their expected profit?</a:t>
            </a:r>
          </a:p>
          <a:p>
            <a:r>
              <a:rPr lang="en-US" sz="2400" dirty="0" smtClean="0"/>
              <a:t>It would also lower by $5 per policy.</a:t>
            </a:r>
          </a:p>
          <a:p>
            <a:r>
              <a:rPr lang="en-US" sz="2400" dirty="0" smtClean="0"/>
              <a:t>Their profit would now be $25 per policy. </a:t>
            </a:r>
          </a:p>
          <a:p>
            <a:r>
              <a:rPr lang="en-US" sz="2400" dirty="0" smtClean="0"/>
              <a:t>What about the standard deviation?</a:t>
            </a:r>
          </a:p>
          <a:p>
            <a:r>
              <a:rPr lang="en-US" sz="2400" dirty="0" smtClean="0"/>
              <a:t>The standard deviation does not change because the differences in payout have not changed. </a:t>
            </a:r>
          </a:p>
          <a:p>
            <a:endParaRPr lang="en-US" sz="2400"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514600"/>
            <a:ext cx="1905000" cy="1310780"/>
          </a:xfrm>
          <a:prstGeom prst="rect">
            <a:avLst/>
          </a:prstGeom>
        </p:spPr>
      </p:pic>
    </p:spTree>
    <p:extLst>
      <p:ext uri="{BB962C8B-B14F-4D97-AF65-F5344CB8AC3E}">
        <p14:creationId xmlns:p14="http://schemas.microsoft.com/office/powerpoint/2010/main" val="38773187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304800" y="-192881"/>
            <a:ext cx="8305800" cy="992187"/>
          </a:xfrm>
        </p:spPr>
        <p:txBody>
          <a:bodyPr/>
          <a:lstStyle/>
          <a:p>
            <a:r>
              <a:rPr lang="en-US" altLang="en-US" sz="3200" dirty="0"/>
              <a:t>More About Means and Variances</a:t>
            </a:r>
          </a:p>
        </p:txBody>
      </p:sp>
      <p:sp>
        <p:nvSpPr>
          <p:cNvPr id="522243" name="Rectangle 3"/>
          <p:cNvSpPr>
            <a:spLocks noGrp="1" noChangeArrowheads="1"/>
          </p:cNvSpPr>
          <p:nvPr>
            <p:ph type="body" idx="1"/>
          </p:nvPr>
        </p:nvSpPr>
        <p:spPr>
          <a:xfrm>
            <a:off x="0" y="1828800"/>
            <a:ext cx="9143999" cy="4572000"/>
          </a:xfrm>
          <a:ln/>
        </p:spPr>
        <p:txBody>
          <a:bodyPr/>
          <a:lstStyle/>
          <a:p>
            <a:pPr marL="342900" indent="-342900"/>
            <a:r>
              <a:rPr lang="en-US" altLang="en-US" dirty="0"/>
              <a:t>Adding or subtracting a constant from data shifts the mean but doesn’t change the variance or standard deviation</a:t>
            </a:r>
            <a:r>
              <a:rPr lang="en-US" altLang="en-US" dirty="0" smtClean="0"/>
              <a:t>:</a:t>
            </a:r>
          </a:p>
          <a:p>
            <a:pPr marL="342900" indent="-342900"/>
            <a:endParaRPr lang="en-US" altLang="en-US" dirty="0"/>
          </a:p>
          <a:p>
            <a:pPr marL="342900" indent="-342900" algn="ctr">
              <a:buFont typeface="Wingdings" panose="05000000000000000000" pitchFamily="2" charset="2"/>
              <a:buNone/>
            </a:pPr>
            <a:r>
              <a:rPr lang="en-US" altLang="en-US" i="1" dirty="0" smtClean="0">
                <a:solidFill>
                  <a:schemeClr val="hlink"/>
                </a:solidFill>
              </a:rPr>
              <a:t>   E</a:t>
            </a:r>
            <a:r>
              <a:rPr lang="en-US" altLang="en-US" dirty="0" smtClean="0">
                <a:solidFill>
                  <a:schemeClr val="hlink"/>
                </a:solidFill>
              </a:rPr>
              <a:t>(</a:t>
            </a:r>
            <a:r>
              <a:rPr lang="en-US" altLang="en-US" i="1" dirty="0" smtClean="0">
                <a:solidFill>
                  <a:schemeClr val="hlink"/>
                </a:solidFill>
              </a:rPr>
              <a:t>X </a:t>
            </a:r>
            <a:r>
              <a:rPr lang="en-US" altLang="en-US" i="1" dirty="0">
                <a:solidFill>
                  <a:schemeClr val="hlink"/>
                </a:solidFill>
              </a:rPr>
              <a:t>± c</a:t>
            </a:r>
            <a:r>
              <a:rPr lang="en-US" altLang="en-US" dirty="0">
                <a:solidFill>
                  <a:schemeClr val="hlink"/>
                </a:solidFill>
              </a:rPr>
              <a:t>)</a:t>
            </a:r>
            <a:r>
              <a:rPr lang="en-US" altLang="en-US" i="1" dirty="0">
                <a:solidFill>
                  <a:schemeClr val="hlink"/>
                </a:solidFill>
              </a:rPr>
              <a:t> = E</a:t>
            </a:r>
            <a:r>
              <a:rPr lang="en-US" altLang="en-US" dirty="0">
                <a:solidFill>
                  <a:schemeClr val="hlink"/>
                </a:solidFill>
              </a:rPr>
              <a:t>(</a:t>
            </a:r>
            <a:r>
              <a:rPr lang="en-US" altLang="en-US" i="1" dirty="0">
                <a:solidFill>
                  <a:schemeClr val="hlink"/>
                </a:solidFill>
              </a:rPr>
              <a:t>X</a:t>
            </a:r>
            <a:r>
              <a:rPr lang="en-US" altLang="en-US" dirty="0">
                <a:solidFill>
                  <a:schemeClr val="hlink"/>
                </a:solidFill>
              </a:rPr>
              <a:t>)</a:t>
            </a:r>
            <a:r>
              <a:rPr lang="en-US" altLang="en-US" i="1" dirty="0">
                <a:solidFill>
                  <a:schemeClr val="hlink"/>
                </a:solidFill>
              </a:rPr>
              <a:t> ± c	 </a:t>
            </a:r>
            <a:endParaRPr lang="en-US" altLang="en-US" i="1" dirty="0" smtClean="0">
              <a:solidFill>
                <a:schemeClr val="hlink"/>
              </a:solidFill>
            </a:endParaRPr>
          </a:p>
          <a:p>
            <a:pPr marL="342900" indent="-342900" algn="ctr">
              <a:buFont typeface="Wingdings" panose="05000000000000000000" pitchFamily="2" charset="2"/>
              <a:buNone/>
            </a:pPr>
            <a:endParaRPr lang="en-US" altLang="en-US" i="1" dirty="0">
              <a:solidFill>
                <a:schemeClr val="hlink"/>
              </a:solidFill>
            </a:endParaRPr>
          </a:p>
          <a:p>
            <a:pPr marL="342900" indent="-342900" algn="ctr">
              <a:buFont typeface="Wingdings" panose="05000000000000000000" pitchFamily="2" charset="2"/>
              <a:buNone/>
            </a:pPr>
            <a:r>
              <a:rPr lang="en-US" altLang="en-US" i="1" dirty="0" err="1" smtClean="0">
                <a:solidFill>
                  <a:schemeClr val="hlink"/>
                </a:solidFill>
              </a:rPr>
              <a:t>Var</a:t>
            </a:r>
            <a:r>
              <a:rPr lang="en-US" altLang="en-US" dirty="0" smtClean="0">
                <a:solidFill>
                  <a:schemeClr val="hlink"/>
                </a:solidFill>
              </a:rPr>
              <a:t>(</a:t>
            </a:r>
            <a:r>
              <a:rPr lang="en-US" altLang="en-US" i="1" dirty="0" smtClean="0">
                <a:solidFill>
                  <a:schemeClr val="hlink"/>
                </a:solidFill>
              </a:rPr>
              <a:t>X </a:t>
            </a:r>
            <a:r>
              <a:rPr lang="en-US" altLang="en-US" i="1" dirty="0">
                <a:solidFill>
                  <a:schemeClr val="hlink"/>
                </a:solidFill>
              </a:rPr>
              <a:t>± c</a:t>
            </a:r>
            <a:r>
              <a:rPr lang="en-US" altLang="en-US" dirty="0">
                <a:solidFill>
                  <a:schemeClr val="hlink"/>
                </a:solidFill>
              </a:rPr>
              <a:t>) </a:t>
            </a:r>
            <a:r>
              <a:rPr lang="en-US" altLang="en-US" i="1" dirty="0">
                <a:solidFill>
                  <a:schemeClr val="hlink"/>
                </a:solidFill>
              </a:rPr>
              <a:t>= </a:t>
            </a:r>
            <a:r>
              <a:rPr lang="en-US" altLang="en-US" i="1" dirty="0" err="1">
                <a:solidFill>
                  <a:schemeClr val="hlink"/>
                </a:solidFill>
              </a:rPr>
              <a:t>Var</a:t>
            </a:r>
            <a:r>
              <a:rPr lang="en-US" altLang="en-US" dirty="0">
                <a:solidFill>
                  <a:schemeClr val="hlink"/>
                </a:solidFill>
              </a:rPr>
              <a:t>(</a:t>
            </a:r>
            <a:r>
              <a:rPr lang="en-US" altLang="en-US" i="1" dirty="0">
                <a:solidFill>
                  <a:schemeClr val="hlink"/>
                </a:solidFill>
              </a:rPr>
              <a:t>X</a:t>
            </a:r>
            <a:r>
              <a:rPr lang="en-US" altLang="en-US" dirty="0">
                <a:solidFill>
                  <a:schemeClr val="hlink"/>
                </a:solidFill>
              </a:rPr>
              <a:t>)</a:t>
            </a:r>
            <a:r>
              <a:rPr lang="en-US" altLang="en-US" i="1" dirty="0"/>
              <a:t> </a:t>
            </a:r>
          </a:p>
          <a:p>
            <a:pPr marL="742950" lvl="1" indent="-285750"/>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barn(inVertical)">
                                      <p:cBhvr>
                                        <p:cTn id="7" dur="500"/>
                                        <p:tgtEl>
                                          <p:spTgt spid="522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43">
                                            <p:txEl>
                                              <p:pRg st="2" end="2"/>
                                            </p:txEl>
                                          </p:spTgt>
                                        </p:tgtEl>
                                        <p:attrNameLst>
                                          <p:attrName>style.visibility</p:attrName>
                                        </p:attrNameLst>
                                      </p:cBhvr>
                                      <p:to>
                                        <p:strVal val="visible"/>
                                      </p:to>
                                    </p:set>
                                    <p:animEffect transition="in" filter="barn(inVertical)">
                                      <p:cBhvr>
                                        <p:cTn id="12" dur="500"/>
                                        <p:tgtEl>
                                          <p:spTgt spid="522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2243">
                                            <p:txEl>
                                              <p:pRg st="4" end="4"/>
                                            </p:txEl>
                                          </p:spTgt>
                                        </p:tgtEl>
                                        <p:attrNameLst>
                                          <p:attrName>style.visibility</p:attrName>
                                        </p:attrNameLst>
                                      </p:cBhvr>
                                      <p:to>
                                        <p:strVal val="visible"/>
                                      </p:to>
                                    </p:set>
                                    <p:animEffect transition="in" filter="barn(inVertical)">
                                      <p:cBhvr>
                                        <p:cTn id="17" dur="500"/>
                                        <p:tgtEl>
                                          <p:spTgt spid="522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05800" cy="382587"/>
          </a:xfrm>
        </p:spPr>
        <p:txBody>
          <a:bodyPr/>
          <a:lstStyle/>
          <a:p>
            <a:r>
              <a:rPr lang="en-US" dirty="0" smtClean="0"/>
              <a:t>Example: </a:t>
            </a:r>
            <a:endParaRPr lang="en-US" dirty="0"/>
          </a:p>
        </p:txBody>
      </p:sp>
      <p:sp>
        <p:nvSpPr>
          <p:cNvPr id="3" name="Content Placeholder 2"/>
          <p:cNvSpPr>
            <a:spLocks noGrp="1"/>
          </p:cNvSpPr>
          <p:nvPr>
            <p:ph idx="1"/>
          </p:nvPr>
        </p:nvSpPr>
        <p:spPr>
          <a:xfrm>
            <a:off x="0" y="381000"/>
            <a:ext cx="9143999" cy="5791200"/>
          </a:xfrm>
        </p:spPr>
        <p:txBody>
          <a:bodyPr/>
          <a:lstStyle/>
          <a:p>
            <a:r>
              <a:rPr lang="en-US" sz="2400" dirty="0" smtClean="0"/>
              <a:t>We’ve determined that couples dining at the </a:t>
            </a:r>
            <a:r>
              <a:rPr lang="en-US" sz="2400" i="1" dirty="0" smtClean="0"/>
              <a:t>Quiet Nook </a:t>
            </a:r>
            <a:r>
              <a:rPr lang="en-US" sz="2400" dirty="0" smtClean="0"/>
              <a:t>can expect Lucky Lovers discounts averaging $5.83 with a standard deviation of $8.62. </a:t>
            </a:r>
          </a:p>
          <a:p>
            <a:endParaRPr lang="en-US" sz="2400" dirty="0" smtClean="0"/>
          </a:p>
          <a:p>
            <a:endParaRPr lang="en-US" sz="2400" dirty="0"/>
          </a:p>
          <a:p>
            <a:endParaRPr lang="en-US" sz="2400" dirty="0" smtClean="0"/>
          </a:p>
          <a:p>
            <a:r>
              <a:rPr lang="en-US" sz="2400" dirty="0" smtClean="0"/>
              <a:t>Suppose that for several weeks the restaurant had also been distributing coupons worth $5 off any one meal (one discount per table). </a:t>
            </a:r>
          </a:p>
          <a:p>
            <a:r>
              <a:rPr lang="en-US" sz="2400" u="sng" dirty="0" smtClean="0"/>
              <a:t>Question: </a:t>
            </a:r>
          </a:p>
          <a:p>
            <a:r>
              <a:rPr lang="en-US" sz="2400" dirty="0" smtClean="0"/>
              <a:t>If every couple dining there on Valentine’s Day brings a coupon, what will be the mean and standard deviation of the total discounts they’ll receive?</a:t>
            </a:r>
          </a:p>
          <a:p>
            <a:r>
              <a:rPr lang="en-US" sz="2400" u="sng" dirty="0" smtClean="0"/>
              <a:t>Solution: </a:t>
            </a:r>
          </a:p>
          <a:p>
            <a:r>
              <a:rPr lang="en-US" sz="2400" dirty="0" smtClean="0"/>
              <a:t>Couples with the coupon can expect total discounts averaging $10.83. The standard deviation is still $8.62.</a:t>
            </a:r>
            <a:endParaRPr lang="en-US" sz="2400" dirty="0"/>
          </a:p>
        </p:txBody>
      </p:sp>
      <p:pic>
        <p:nvPicPr>
          <p:cNvPr id="522242" name="Picture 2" descr="http://www.turnbacktogod.com/wp-content/uploads/2011/02/Happy-Valentines-Day-Wallpaper-03.jpg#happy%20valentine%201280x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19200"/>
            <a:ext cx="2743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57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circle(in)">
                                      <p:cBhvr>
                                        <p:cTn id="12" dur="2000"/>
                                        <p:tgtEl>
                                          <p:spTgt spid="5222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7"/>
            <a:ext cx="9144000" cy="992187"/>
          </a:xfrm>
        </p:spPr>
        <p:txBody>
          <a:bodyPr/>
          <a:lstStyle/>
          <a:p>
            <a:r>
              <a:rPr lang="en-US" dirty="0" smtClean="0"/>
              <a:t>More about Means and Variances</a:t>
            </a:r>
            <a:endParaRPr lang="en-US" dirty="0"/>
          </a:p>
        </p:txBody>
      </p:sp>
      <p:sp>
        <p:nvSpPr>
          <p:cNvPr id="3" name="Content Placeholder 2"/>
          <p:cNvSpPr>
            <a:spLocks noGrp="1"/>
          </p:cNvSpPr>
          <p:nvPr>
            <p:ph idx="1"/>
          </p:nvPr>
        </p:nvSpPr>
        <p:spPr>
          <a:xfrm>
            <a:off x="0" y="457200"/>
            <a:ext cx="9143999" cy="5484813"/>
          </a:xfrm>
        </p:spPr>
        <p:txBody>
          <a:bodyPr/>
          <a:lstStyle/>
          <a:p>
            <a:r>
              <a:rPr lang="en-US" sz="2400" dirty="0" smtClean="0"/>
              <a:t>Going back to the insurance company example.</a:t>
            </a:r>
          </a:p>
          <a:p>
            <a:endParaRPr lang="en-US" sz="2400" dirty="0"/>
          </a:p>
          <a:p>
            <a:endParaRPr lang="en-US" sz="2400" dirty="0" smtClean="0"/>
          </a:p>
          <a:p>
            <a:endParaRPr lang="en-US" sz="2400" dirty="0" smtClean="0"/>
          </a:p>
          <a:p>
            <a:endParaRPr lang="en-US" sz="2400" dirty="0"/>
          </a:p>
          <a:p>
            <a:endParaRPr lang="en-US" sz="2400" dirty="0" smtClean="0"/>
          </a:p>
          <a:p>
            <a:r>
              <a:rPr lang="en-US" sz="2400" dirty="0" smtClean="0"/>
              <a:t>What if the company decides to double all of the payouts? They would then pay $20,000 for death and $10,000 for disability. </a:t>
            </a:r>
          </a:p>
          <a:p>
            <a:r>
              <a:rPr lang="en-US" sz="2400" dirty="0" smtClean="0"/>
              <a:t>This would double the average payout per policy and also increase the variability in payouts. </a:t>
            </a:r>
          </a:p>
          <a:p>
            <a:pPr marL="342900" indent="-342900"/>
            <a:r>
              <a:rPr lang="en-US" altLang="en-US" sz="2400" dirty="0"/>
              <a:t>In general, multiplying each value of a random variable by a constant multiplies the mean by that constant and the variance by the </a:t>
            </a:r>
            <a:r>
              <a:rPr lang="en-US" altLang="en-US" sz="2400" i="1" dirty="0"/>
              <a:t>square</a:t>
            </a:r>
            <a:r>
              <a:rPr lang="en-US" altLang="en-US" sz="2400" dirty="0"/>
              <a:t> of the constant:</a:t>
            </a:r>
          </a:p>
          <a:p>
            <a:pPr marL="342900" indent="-342900" algn="ctr">
              <a:buNone/>
            </a:pPr>
            <a:r>
              <a:rPr lang="en-US" altLang="en-US" sz="2400" i="1" dirty="0" smtClean="0">
                <a:solidFill>
                  <a:schemeClr val="hlink"/>
                </a:solidFill>
              </a:rPr>
              <a:t>     E</a:t>
            </a:r>
            <a:r>
              <a:rPr lang="en-US" altLang="en-US" sz="2400" dirty="0" smtClean="0">
                <a:solidFill>
                  <a:schemeClr val="hlink"/>
                </a:solidFill>
              </a:rPr>
              <a:t>(</a:t>
            </a:r>
            <a:r>
              <a:rPr lang="en-US" altLang="en-US" sz="2400" i="1" dirty="0" err="1" smtClean="0">
                <a:solidFill>
                  <a:schemeClr val="hlink"/>
                </a:solidFill>
              </a:rPr>
              <a:t>aX</a:t>
            </a:r>
            <a:r>
              <a:rPr lang="en-US" altLang="en-US" sz="2400" dirty="0">
                <a:solidFill>
                  <a:schemeClr val="hlink"/>
                </a:solidFill>
              </a:rPr>
              <a:t>)</a:t>
            </a:r>
            <a:r>
              <a:rPr lang="en-US" altLang="en-US" sz="2400" i="1" dirty="0">
                <a:solidFill>
                  <a:schemeClr val="hlink"/>
                </a:solidFill>
              </a:rPr>
              <a:t> = </a:t>
            </a:r>
            <a:r>
              <a:rPr lang="en-US" altLang="en-US" sz="2400" i="1" dirty="0" err="1">
                <a:solidFill>
                  <a:schemeClr val="hlink"/>
                </a:solidFill>
              </a:rPr>
              <a:t>aE</a:t>
            </a:r>
            <a:r>
              <a:rPr lang="en-US" altLang="en-US" sz="2400" dirty="0">
                <a:solidFill>
                  <a:schemeClr val="hlink"/>
                </a:solidFill>
              </a:rPr>
              <a:t>(</a:t>
            </a:r>
            <a:r>
              <a:rPr lang="en-US" altLang="en-US" sz="2400" i="1" dirty="0">
                <a:solidFill>
                  <a:schemeClr val="hlink"/>
                </a:solidFill>
              </a:rPr>
              <a:t>X</a:t>
            </a:r>
            <a:r>
              <a:rPr lang="en-US" altLang="en-US" sz="2400" dirty="0">
                <a:solidFill>
                  <a:schemeClr val="hlink"/>
                </a:solidFill>
              </a:rPr>
              <a:t>)</a:t>
            </a:r>
            <a:r>
              <a:rPr lang="en-US" altLang="en-US" sz="2400" i="1" dirty="0">
                <a:solidFill>
                  <a:schemeClr val="hlink"/>
                </a:solidFill>
              </a:rPr>
              <a:t>	</a:t>
            </a:r>
            <a:endParaRPr lang="en-US" altLang="en-US" sz="2400" i="1" dirty="0" smtClean="0">
              <a:solidFill>
                <a:schemeClr val="hlink"/>
              </a:solidFill>
            </a:endParaRPr>
          </a:p>
          <a:p>
            <a:pPr marL="342900" indent="-342900" algn="ctr">
              <a:buNone/>
            </a:pPr>
            <a:r>
              <a:rPr lang="en-US" altLang="en-US" sz="2400" i="1" dirty="0" err="1" smtClean="0">
                <a:solidFill>
                  <a:schemeClr val="hlink"/>
                </a:solidFill>
              </a:rPr>
              <a:t>Var</a:t>
            </a:r>
            <a:r>
              <a:rPr lang="en-US" altLang="en-US" sz="2400" dirty="0" smtClean="0">
                <a:solidFill>
                  <a:schemeClr val="hlink"/>
                </a:solidFill>
              </a:rPr>
              <a:t>(</a:t>
            </a:r>
            <a:r>
              <a:rPr lang="en-US" altLang="en-US" sz="2400" i="1" dirty="0" err="1" smtClean="0">
                <a:solidFill>
                  <a:schemeClr val="hlink"/>
                </a:solidFill>
              </a:rPr>
              <a:t>aX</a:t>
            </a:r>
            <a:r>
              <a:rPr lang="en-US" altLang="en-US" sz="2400" dirty="0">
                <a:solidFill>
                  <a:schemeClr val="hlink"/>
                </a:solidFill>
              </a:rPr>
              <a:t>)</a:t>
            </a:r>
            <a:r>
              <a:rPr lang="en-US" altLang="en-US" sz="2400" i="1" dirty="0">
                <a:solidFill>
                  <a:schemeClr val="hlink"/>
                </a:solidFill>
              </a:rPr>
              <a:t> = a</a:t>
            </a:r>
            <a:r>
              <a:rPr lang="en-US" altLang="en-US" sz="2400" i="1" baseline="40000" dirty="0">
                <a:solidFill>
                  <a:schemeClr val="hlink"/>
                </a:solidFill>
              </a:rPr>
              <a:t>2</a:t>
            </a:r>
            <a:r>
              <a:rPr lang="en-US" altLang="en-US" sz="2400" i="1" dirty="0">
                <a:solidFill>
                  <a:schemeClr val="hlink"/>
                </a:solidFill>
              </a:rPr>
              <a:t>Var</a:t>
            </a:r>
            <a:r>
              <a:rPr lang="en-US" altLang="en-US" sz="2400" dirty="0">
                <a:solidFill>
                  <a:schemeClr val="hlink"/>
                </a:solidFill>
              </a:rPr>
              <a:t>(</a:t>
            </a:r>
            <a:r>
              <a:rPr lang="en-US" altLang="en-US" sz="2400" i="1" dirty="0">
                <a:solidFill>
                  <a:schemeClr val="hlink"/>
                </a:solidFill>
              </a:rPr>
              <a:t>X</a:t>
            </a:r>
            <a:r>
              <a:rPr lang="en-US" altLang="en-US" sz="2400" dirty="0">
                <a:solidFill>
                  <a:schemeClr val="hlink"/>
                </a:solidFill>
              </a:rPr>
              <a:t>)</a:t>
            </a:r>
          </a:p>
          <a:p>
            <a:endParaRPr lang="en-US" sz="2400" dirty="0" smtClean="0"/>
          </a:p>
          <a:p>
            <a:endParaRPr lang="en-US" sz="2400" dirty="0" smtClean="0"/>
          </a:p>
          <a:p>
            <a:endParaRPr lang="en-US" sz="24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38200"/>
            <a:ext cx="3048000" cy="2286000"/>
          </a:xfrm>
          <a:prstGeom prst="rect">
            <a:avLst/>
          </a:prstGeom>
        </p:spPr>
      </p:pic>
    </p:spTree>
    <p:extLst>
      <p:ext uri="{BB962C8B-B14F-4D97-AF65-F5344CB8AC3E}">
        <p14:creationId xmlns:p14="http://schemas.microsoft.com/office/powerpoint/2010/main" val="3101302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06387"/>
          </a:xfrm>
        </p:spPr>
        <p:txBody>
          <a:bodyPr/>
          <a:lstStyle/>
          <a:p>
            <a:r>
              <a:rPr lang="en-US" dirty="0" smtClean="0"/>
              <a:t>Introduction</a:t>
            </a:r>
            <a:endParaRPr lang="en-US" dirty="0"/>
          </a:p>
        </p:txBody>
      </p:sp>
      <p:sp>
        <p:nvSpPr>
          <p:cNvPr id="3" name="Content Placeholder 2"/>
          <p:cNvSpPr>
            <a:spLocks noGrp="1"/>
          </p:cNvSpPr>
          <p:nvPr>
            <p:ph idx="1"/>
          </p:nvPr>
        </p:nvSpPr>
        <p:spPr>
          <a:xfrm>
            <a:off x="-1" y="533400"/>
            <a:ext cx="9144001" cy="5562600"/>
          </a:xfrm>
        </p:spPr>
        <p:txBody>
          <a:bodyPr/>
          <a:lstStyle/>
          <a:p>
            <a:r>
              <a:rPr lang="en-US" sz="2400" dirty="0" smtClean="0"/>
              <a:t>Insurance companies make bets.</a:t>
            </a:r>
          </a:p>
          <a:p>
            <a:r>
              <a:rPr lang="en-US" sz="2400" dirty="0" smtClean="0"/>
              <a:t>They bet that you are going to live a long life.</a:t>
            </a:r>
          </a:p>
          <a:p>
            <a:r>
              <a:rPr lang="en-US" sz="2400" dirty="0" smtClean="0"/>
              <a:t>You bet that you are going to die sooner. </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Both you and your insurance company want the company to stay in business, so it is important to find a “fair price” for your insurance.</a:t>
            </a:r>
          </a:p>
          <a:p>
            <a:r>
              <a:rPr lang="en-US" sz="2400" dirty="0" smtClean="0"/>
              <a:t>When the company takes averages over enough costumers, it can make estimates on the amount it can expect to collect on a policy before it has to pay its benefit.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956308"/>
            <a:ext cx="3810000" cy="2527300"/>
          </a:xfrm>
          <a:prstGeom prst="rect">
            <a:avLst/>
          </a:prstGeom>
        </p:spPr>
      </p:pic>
    </p:spTree>
    <p:extLst>
      <p:ext uri="{BB962C8B-B14F-4D97-AF65-F5344CB8AC3E}">
        <p14:creationId xmlns:p14="http://schemas.microsoft.com/office/powerpoint/2010/main" val="4044532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05800" cy="382587"/>
          </a:xfrm>
        </p:spPr>
        <p:txBody>
          <a:bodyPr/>
          <a:lstStyle/>
          <a:p>
            <a:r>
              <a:rPr lang="en-US" dirty="0" smtClean="0"/>
              <a:t>Example: </a:t>
            </a:r>
            <a:endParaRPr lang="en-US" dirty="0"/>
          </a:p>
        </p:txBody>
      </p:sp>
      <p:sp>
        <p:nvSpPr>
          <p:cNvPr id="3" name="Content Placeholder 2"/>
          <p:cNvSpPr>
            <a:spLocks noGrp="1"/>
          </p:cNvSpPr>
          <p:nvPr>
            <p:ph idx="1"/>
          </p:nvPr>
        </p:nvSpPr>
        <p:spPr>
          <a:xfrm>
            <a:off x="7258" y="381000"/>
            <a:ext cx="9143999" cy="5791200"/>
          </a:xfrm>
        </p:spPr>
        <p:txBody>
          <a:bodyPr/>
          <a:lstStyle/>
          <a:p>
            <a:r>
              <a:rPr lang="en-US" sz="2200" dirty="0" smtClean="0"/>
              <a:t>Couples dining at the </a:t>
            </a:r>
            <a:r>
              <a:rPr lang="en-US" sz="2200" i="1" dirty="0" smtClean="0"/>
              <a:t>Quiet Nook </a:t>
            </a:r>
            <a:r>
              <a:rPr lang="en-US" sz="2200" dirty="0" smtClean="0"/>
              <a:t>can expect Lucky Lovers discounts averaging $5.83 with a standard deviation of $8.62. </a:t>
            </a:r>
          </a:p>
          <a:p>
            <a:endParaRPr lang="en-US" sz="2200" dirty="0" smtClean="0"/>
          </a:p>
          <a:p>
            <a:endParaRPr lang="en-US" sz="2200" dirty="0" smtClean="0"/>
          </a:p>
          <a:p>
            <a:endParaRPr lang="en-US" sz="2200" dirty="0" smtClean="0"/>
          </a:p>
          <a:p>
            <a:pPr marL="0" indent="0">
              <a:buNone/>
            </a:pPr>
            <a:endParaRPr lang="en-US" sz="2200" dirty="0"/>
          </a:p>
          <a:p>
            <a:pPr marL="0" indent="0">
              <a:buNone/>
            </a:pPr>
            <a:endParaRPr lang="en-US" sz="2200" dirty="0"/>
          </a:p>
          <a:p>
            <a:r>
              <a:rPr lang="en-US" sz="2200" dirty="0" smtClean="0"/>
              <a:t>When two couples dine together on a single check, the restaurant doubles the discount offer. </a:t>
            </a:r>
          </a:p>
          <a:p>
            <a:r>
              <a:rPr lang="en-US" sz="2200" dirty="0" smtClean="0"/>
              <a:t>They will now give $40 for the ace of hearts on the first card and $20 on the second.</a:t>
            </a:r>
          </a:p>
          <a:p>
            <a:r>
              <a:rPr lang="en-US" sz="2200" u="sng" dirty="0" smtClean="0"/>
              <a:t>Question:</a:t>
            </a:r>
          </a:p>
          <a:p>
            <a:pPr marL="0" indent="0">
              <a:buNone/>
            </a:pPr>
            <a:r>
              <a:rPr lang="en-US" sz="2200" dirty="0" smtClean="0"/>
              <a:t>What is the mean and standard deviation of discounts for this scenario?</a:t>
            </a:r>
          </a:p>
          <a:p>
            <a:r>
              <a:rPr lang="en-US" sz="2200" u="sng" dirty="0" smtClean="0"/>
              <a:t>Solution:</a:t>
            </a:r>
          </a:p>
          <a:p>
            <a:pPr marL="0" indent="0">
              <a:buNone/>
            </a:pPr>
            <a:r>
              <a:rPr lang="en-US" sz="2200" dirty="0" smtClean="0"/>
              <a:t>If the restaurant doubles the discount offer, two couples dining together can expect to save an average of $11.66 with a standard deviation of $17.24.</a:t>
            </a:r>
          </a:p>
        </p:txBody>
      </p:sp>
      <p:pic>
        <p:nvPicPr>
          <p:cNvPr id="522242" name="Picture 2" descr="http://www.turnbacktogod.com/wp-content/uploads/2011/02/Happy-Valentines-Day-Wallpaper-03.jpg#happy%20valentine%201280x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143000"/>
            <a:ext cx="3048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690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circle(in)">
                                      <p:cBhvr>
                                        <p:cTn id="12" dur="2000"/>
                                        <p:tgtEl>
                                          <p:spTgt spid="5222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arn(inVertic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7"/>
            <a:ext cx="9144000" cy="992187"/>
          </a:xfrm>
        </p:spPr>
        <p:txBody>
          <a:bodyPr/>
          <a:lstStyle/>
          <a:p>
            <a:r>
              <a:rPr lang="en-US" dirty="0" smtClean="0"/>
              <a:t>More about Means and Variances</a:t>
            </a:r>
            <a:endParaRPr lang="en-US" dirty="0"/>
          </a:p>
        </p:txBody>
      </p:sp>
      <p:sp>
        <p:nvSpPr>
          <p:cNvPr id="3" name="Content Placeholder 2"/>
          <p:cNvSpPr>
            <a:spLocks noGrp="1"/>
          </p:cNvSpPr>
          <p:nvPr>
            <p:ph idx="1"/>
          </p:nvPr>
        </p:nvSpPr>
        <p:spPr>
          <a:xfrm>
            <a:off x="0" y="457200"/>
            <a:ext cx="9143999" cy="5484813"/>
          </a:xfrm>
        </p:spPr>
        <p:txBody>
          <a:bodyPr/>
          <a:lstStyle/>
          <a:p>
            <a:r>
              <a:rPr lang="en-US" sz="2400" dirty="0" smtClean="0"/>
              <a:t>Going back to the insurance company example.</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smtClean="0"/>
              <a:t>An insurance company sells policies to more than just one person. </a:t>
            </a:r>
          </a:p>
          <a:p>
            <a:r>
              <a:rPr lang="en-US" sz="2400" dirty="0" smtClean="0"/>
              <a:t>How can the company find the total expected value (and standard deviation) of policies taken over all policyholders?</a:t>
            </a:r>
          </a:p>
          <a:p>
            <a:r>
              <a:rPr lang="en-US" sz="2400" dirty="0" smtClean="0"/>
              <a:t>Consider a simple case: Just two customers, Mr. Johns and Mrs. Smith.</a:t>
            </a:r>
          </a:p>
          <a:p>
            <a:r>
              <a:rPr lang="en-US" sz="2400" dirty="0" smtClean="0"/>
              <a:t>With an expected payout of $20/policy, we might predict a total of $20 + $20 = $40 to be paid out on the two policies.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90599"/>
            <a:ext cx="3587750" cy="2391833"/>
          </a:xfrm>
          <a:prstGeom prst="rect">
            <a:avLst/>
          </a:prstGeom>
        </p:spPr>
      </p:pic>
    </p:spTree>
    <p:extLst>
      <p:ext uri="{BB962C8B-B14F-4D97-AF65-F5344CB8AC3E}">
        <p14:creationId xmlns:p14="http://schemas.microsoft.com/office/powerpoint/2010/main" val="20991107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533400" y="303213"/>
            <a:ext cx="8305800" cy="153987"/>
          </a:xfrm>
        </p:spPr>
        <p:txBody>
          <a:bodyPr/>
          <a:lstStyle/>
          <a:p>
            <a:r>
              <a:rPr lang="en-US" altLang="en-US" sz="3000" dirty="0"/>
              <a:t>More About Means and </a:t>
            </a:r>
            <a:r>
              <a:rPr lang="en-US" altLang="en-US" sz="3000" dirty="0" smtClean="0"/>
              <a:t>Variances</a:t>
            </a:r>
            <a:endParaRPr lang="en-US" altLang="en-US" sz="3000" dirty="0"/>
          </a:p>
        </p:txBody>
      </p:sp>
      <p:sp>
        <p:nvSpPr>
          <p:cNvPr id="524291" name="Rectangle 3"/>
          <p:cNvSpPr>
            <a:spLocks noGrp="1" noChangeArrowheads="1"/>
          </p:cNvSpPr>
          <p:nvPr>
            <p:ph type="body" idx="1"/>
          </p:nvPr>
        </p:nvSpPr>
        <p:spPr>
          <a:xfrm>
            <a:off x="0" y="762000"/>
            <a:ext cx="9143999" cy="5410200"/>
          </a:xfrm>
          <a:ln/>
        </p:spPr>
        <p:txBody>
          <a:bodyPr/>
          <a:lstStyle/>
          <a:p>
            <a:pPr marL="342900" indent="-342900">
              <a:lnSpc>
                <a:spcPct val="90000"/>
              </a:lnSpc>
            </a:pPr>
            <a:r>
              <a:rPr lang="en-US" altLang="en-US" dirty="0"/>
              <a:t>In general</a:t>
            </a:r>
            <a:r>
              <a:rPr lang="en-US" altLang="en-US" dirty="0" smtClean="0"/>
              <a:t>,</a:t>
            </a:r>
          </a:p>
          <a:p>
            <a:pPr marL="342900" indent="-342900">
              <a:lnSpc>
                <a:spcPct val="90000"/>
              </a:lnSpc>
            </a:pPr>
            <a:endParaRPr lang="en-US" altLang="en-US" dirty="0"/>
          </a:p>
          <a:p>
            <a:pPr marL="742950" lvl="1" indent="-285750">
              <a:lnSpc>
                <a:spcPct val="90000"/>
              </a:lnSpc>
            </a:pPr>
            <a:r>
              <a:rPr lang="en-US" altLang="en-US" dirty="0"/>
              <a:t>The mean of the sum of two random variables is the sum of the means.</a:t>
            </a:r>
          </a:p>
          <a:p>
            <a:pPr marL="742950" lvl="1" indent="-285750">
              <a:lnSpc>
                <a:spcPct val="90000"/>
              </a:lnSpc>
            </a:pPr>
            <a:endParaRPr lang="en-US" altLang="en-US" dirty="0" smtClean="0"/>
          </a:p>
          <a:p>
            <a:pPr marL="742950" lvl="1" indent="-285750">
              <a:lnSpc>
                <a:spcPct val="90000"/>
              </a:lnSpc>
            </a:pPr>
            <a:r>
              <a:rPr lang="en-US" altLang="en-US" dirty="0" smtClean="0"/>
              <a:t>The </a:t>
            </a:r>
            <a:r>
              <a:rPr lang="en-US" altLang="en-US" dirty="0"/>
              <a:t>mean of the difference of two random variables is the difference of the means.</a:t>
            </a:r>
          </a:p>
          <a:p>
            <a:pPr marL="742950" lvl="1" indent="-285750" algn="ctr">
              <a:lnSpc>
                <a:spcPct val="90000"/>
              </a:lnSpc>
              <a:buFont typeface="Wingdings" panose="05000000000000000000" pitchFamily="2" charset="2"/>
              <a:buNone/>
            </a:pPr>
            <a:endParaRPr lang="en-US" altLang="en-US" sz="2400" i="1" dirty="0" smtClean="0">
              <a:solidFill>
                <a:schemeClr val="hlink"/>
              </a:solidFill>
            </a:endParaRPr>
          </a:p>
          <a:p>
            <a:pPr marL="742950" lvl="1" indent="-285750" algn="ctr">
              <a:lnSpc>
                <a:spcPct val="90000"/>
              </a:lnSpc>
              <a:buFont typeface="Wingdings" panose="05000000000000000000" pitchFamily="2" charset="2"/>
              <a:buNone/>
            </a:pPr>
            <a:r>
              <a:rPr lang="en-US" altLang="en-US" sz="2400" i="1" dirty="0" smtClean="0">
                <a:solidFill>
                  <a:schemeClr val="hlink"/>
                </a:solidFill>
              </a:rPr>
              <a:t>E</a:t>
            </a:r>
            <a:r>
              <a:rPr lang="en-US" altLang="en-US" sz="2400" dirty="0" smtClean="0">
                <a:solidFill>
                  <a:schemeClr val="hlink"/>
                </a:solidFill>
              </a:rPr>
              <a:t>(</a:t>
            </a:r>
            <a:r>
              <a:rPr lang="en-US" altLang="en-US" sz="2400" i="1" dirty="0" smtClean="0">
                <a:solidFill>
                  <a:schemeClr val="hlink"/>
                </a:solidFill>
              </a:rPr>
              <a:t>X </a:t>
            </a:r>
            <a:r>
              <a:rPr lang="en-US" altLang="en-US" sz="2400" i="1" dirty="0">
                <a:solidFill>
                  <a:schemeClr val="hlink"/>
                </a:solidFill>
              </a:rPr>
              <a:t>± Y</a:t>
            </a:r>
            <a:r>
              <a:rPr lang="en-US" altLang="en-US" sz="2400" dirty="0">
                <a:solidFill>
                  <a:schemeClr val="hlink"/>
                </a:solidFill>
              </a:rPr>
              <a:t>)</a:t>
            </a:r>
            <a:r>
              <a:rPr lang="en-US" altLang="en-US" sz="2400" i="1" dirty="0">
                <a:solidFill>
                  <a:schemeClr val="hlink"/>
                </a:solidFill>
              </a:rPr>
              <a:t> = E</a:t>
            </a:r>
            <a:r>
              <a:rPr lang="en-US" altLang="en-US" sz="2400" dirty="0">
                <a:solidFill>
                  <a:schemeClr val="hlink"/>
                </a:solidFill>
              </a:rPr>
              <a:t>(</a:t>
            </a:r>
            <a:r>
              <a:rPr lang="en-US" altLang="en-US" sz="2400" i="1" dirty="0">
                <a:solidFill>
                  <a:schemeClr val="hlink"/>
                </a:solidFill>
              </a:rPr>
              <a:t>X</a:t>
            </a:r>
            <a:r>
              <a:rPr lang="en-US" altLang="en-US" sz="2400" dirty="0">
                <a:solidFill>
                  <a:schemeClr val="hlink"/>
                </a:solidFill>
              </a:rPr>
              <a:t>)</a:t>
            </a:r>
            <a:r>
              <a:rPr lang="en-US" altLang="en-US" sz="2400" i="1" dirty="0">
                <a:solidFill>
                  <a:schemeClr val="hlink"/>
                </a:solidFill>
              </a:rPr>
              <a:t> ± E</a:t>
            </a:r>
            <a:r>
              <a:rPr lang="en-US" altLang="en-US" sz="2400" dirty="0">
                <a:solidFill>
                  <a:schemeClr val="hlink"/>
                </a:solidFill>
              </a:rPr>
              <a:t>(</a:t>
            </a:r>
            <a:r>
              <a:rPr lang="en-US" altLang="en-US" sz="2400" i="1" dirty="0">
                <a:solidFill>
                  <a:schemeClr val="hlink"/>
                </a:solidFill>
              </a:rPr>
              <a:t>Y</a:t>
            </a:r>
            <a:r>
              <a:rPr lang="en-US" altLang="en-US" sz="2400" dirty="0" smtClean="0">
                <a:solidFill>
                  <a:schemeClr val="hlink"/>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barn(inVertical)">
                                      <p:cBhvr>
                                        <p:cTn id="7" dur="500"/>
                                        <p:tgtEl>
                                          <p:spTgt spid="524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4291">
                                            <p:txEl>
                                              <p:pRg st="2" end="2"/>
                                            </p:txEl>
                                          </p:spTgt>
                                        </p:tgtEl>
                                        <p:attrNameLst>
                                          <p:attrName>style.visibility</p:attrName>
                                        </p:attrNameLst>
                                      </p:cBhvr>
                                      <p:to>
                                        <p:strVal val="visible"/>
                                      </p:to>
                                    </p:set>
                                    <p:animEffect transition="in" filter="barn(inVertical)">
                                      <p:cBhvr>
                                        <p:cTn id="12" dur="500"/>
                                        <p:tgtEl>
                                          <p:spTgt spid="524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4291">
                                            <p:txEl>
                                              <p:pRg st="4" end="4"/>
                                            </p:txEl>
                                          </p:spTgt>
                                        </p:tgtEl>
                                        <p:attrNameLst>
                                          <p:attrName>style.visibility</p:attrName>
                                        </p:attrNameLst>
                                      </p:cBhvr>
                                      <p:to>
                                        <p:strVal val="visible"/>
                                      </p:to>
                                    </p:set>
                                    <p:animEffect transition="in" filter="barn(inVertical)">
                                      <p:cBhvr>
                                        <p:cTn id="17" dur="500"/>
                                        <p:tgtEl>
                                          <p:spTgt spid="524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4291">
                                            <p:txEl>
                                              <p:pRg st="6" end="6"/>
                                            </p:txEl>
                                          </p:spTgt>
                                        </p:tgtEl>
                                        <p:attrNameLst>
                                          <p:attrName>style.visibility</p:attrName>
                                        </p:attrNameLst>
                                      </p:cBhvr>
                                      <p:to>
                                        <p:strVal val="visible"/>
                                      </p:to>
                                    </p:set>
                                    <p:animEffect transition="in" filter="barn(inVertical)">
                                      <p:cBhvr>
                                        <p:cTn id="22" dur="500"/>
                                        <p:tgtEl>
                                          <p:spTgt spid="524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7"/>
            <a:ext cx="9144000" cy="992187"/>
          </a:xfrm>
        </p:spPr>
        <p:txBody>
          <a:bodyPr/>
          <a:lstStyle/>
          <a:p>
            <a:r>
              <a:rPr lang="en-US" dirty="0" smtClean="0"/>
              <a:t>More about Means and Variances</a:t>
            </a:r>
            <a:endParaRPr lang="en-US" dirty="0"/>
          </a:p>
        </p:txBody>
      </p:sp>
      <p:sp>
        <p:nvSpPr>
          <p:cNvPr id="3" name="Content Placeholder 2"/>
          <p:cNvSpPr>
            <a:spLocks noGrp="1"/>
          </p:cNvSpPr>
          <p:nvPr>
            <p:ph idx="1"/>
          </p:nvPr>
        </p:nvSpPr>
        <p:spPr>
          <a:xfrm>
            <a:off x="0" y="457200"/>
            <a:ext cx="9143999" cy="5484813"/>
          </a:xfrm>
        </p:spPr>
        <p:txBody>
          <a:bodyPr/>
          <a:lstStyle/>
          <a:p>
            <a:r>
              <a:rPr lang="en-US" sz="2400" dirty="0" smtClean="0"/>
              <a:t>Going back to the insurance company example.</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smtClean="0"/>
              <a:t>What about the total standard deviation?</a:t>
            </a:r>
          </a:p>
          <a:p>
            <a:r>
              <a:rPr lang="en-US" sz="2400" dirty="0" smtClean="0"/>
              <a:t>Is the risk of insuring two people the same as the risk of insuring one person for twice as much?</a:t>
            </a:r>
          </a:p>
          <a:p>
            <a:r>
              <a:rPr lang="en-US" sz="2400" dirty="0" smtClean="0"/>
              <a:t>No, We wouldn’t expect both clients to die or become disabled in the same year. </a:t>
            </a:r>
          </a:p>
          <a:p>
            <a:r>
              <a:rPr lang="en-US" sz="2400" dirty="0" smtClean="0"/>
              <a:t>We are spreading the risk across many policies.</a:t>
            </a:r>
          </a:p>
          <a:p>
            <a:r>
              <a:rPr lang="en-US" sz="2400" dirty="0" smtClean="0"/>
              <a:t> For Mr. Johns and Mrs. Smith, what would the sum of the standard deviations be?</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90599"/>
            <a:ext cx="3587750" cy="2391833"/>
          </a:xfrm>
          <a:prstGeom prst="rect">
            <a:avLst/>
          </a:prstGeom>
        </p:spPr>
      </p:pic>
    </p:spTree>
    <p:extLst>
      <p:ext uri="{BB962C8B-B14F-4D97-AF65-F5344CB8AC3E}">
        <p14:creationId xmlns:p14="http://schemas.microsoft.com/office/powerpoint/2010/main" val="283967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7"/>
            <a:ext cx="9144000" cy="992187"/>
          </a:xfrm>
        </p:spPr>
        <p:txBody>
          <a:bodyPr/>
          <a:lstStyle/>
          <a:p>
            <a:r>
              <a:rPr lang="en-US" dirty="0" smtClean="0"/>
              <a:t>More about Means and Variances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457200"/>
                <a:ext cx="9143999" cy="5484813"/>
              </a:xfrm>
            </p:spPr>
            <p:txBody>
              <a:bodyPr/>
              <a:lstStyle/>
              <a:p>
                <a:r>
                  <a:rPr lang="en-US" sz="2400" dirty="0" smtClean="0"/>
                  <a:t>Going back to the insurance company example.</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smtClean="0"/>
                  <a:t>We will first add up the variances of the two policyholders.</a:t>
                </a:r>
              </a:p>
              <a:p>
                <a:r>
                  <a:rPr lang="en-US" sz="2400" dirty="0"/>
                  <a:t>T</a:t>
                </a:r>
                <a:r>
                  <a:rPr lang="en-US" sz="2400" dirty="0" smtClean="0"/>
                  <a:t>hen we take the square root of this answer to find the standard deviation. </a:t>
                </a:r>
              </a:p>
              <a:p>
                <a:r>
                  <a:rPr lang="en-US" sz="2400" dirty="0" smtClean="0"/>
                  <a:t>$149,600 + $149,600 = 299,200.</a:t>
                </a:r>
              </a:p>
              <a:p>
                <a14:m>
                  <m:oMath xmlns:m="http://schemas.openxmlformats.org/officeDocument/2006/math">
                    <m:rad>
                      <m:radPr>
                        <m:degHide m:val="on"/>
                        <m:ctrlPr>
                          <a:rPr lang="en-US" sz="2400" i="1" smtClean="0">
                            <a:latin typeface="Cambria Math"/>
                          </a:rPr>
                        </m:ctrlPr>
                      </m:radPr>
                      <m:deg/>
                      <m:e>
                        <m:r>
                          <a:rPr lang="en-US" sz="2400" b="0" i="1" smtClean="0">
                            <a:latin typeface="Cambria Math" panose="02040503050406030204" pitchFamily="18" charset="0"/>
                          </a:rPr>
                          <m:t>$299,200</m:t>
                        </m:r>
                      </m:e>
                    </m:rad>
                  </m:oMath>
                </a14:m>
                <a:r>
                  <a:rPr lang="en-US" sz="2400" dirty="0" smtClean="0"/>
                  <a:t> = $546.99</a:t>
                </a:r>
              </a:p>
              <a:p>
                <a:r>
                  <a:rPr lang="en-US" sz="2400" dirty="0" smtClean="0"/>
                  <a:t>If the company has two customers, then it will have an expected annual payout of $40 with a standard deviation of about $547.</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457200"/>
                <a:ext cx="9143999" cy="5484813"/>
              </a:xfrm>
              <a:blipFill rotWithShape="0">
                <a:blip r:embed="rId2"/>
                <a:stretch>
                  <a:fillRect l="-133" t="-778" r="-1467" b="-14000"/>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990599"/>
            <a:ext cx="3587750" cy="2391833"/>
          </a:xfrm>
          <a:prstGeom prst="rect">
            <a:avLst/>
          </a:prstGeom>
        </p:spPr>
      </p:pic>
    </p:spTree>
    <p:extLst>
      <p:ext uri="{BB962C8B-B14F-4D97-AF65-F5344CB8AC3E}">
        <p14:creationId xmlns:p14="http://schemas.microsoft.com/office/powerpoint/2010/main" val="18991348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533400" y="303213"/>
            <a:ext cx="8305800" cy="153987"/>
          </a:xfrm>
        </p:spPr>
        <p:txBody>
          <a:bodyPr/>
          <a:lstStyle/>
          <a:p>
            <a:r>
              <a:rPr lang="en-US" altLang="en-US" sz="3000" dirty="0"/>
              <a:t>More About Means and </a:t>
            </a:r>
            <a:r>
              <a:rPr lang="en-US" altLang="en-US" sz="3000" dirty="0" smtClean="0"/>
              <a:t>Variances</a:t>
            </a:r>
            <a:endParaRPr lang="en-US" altLang="en-US" sz="3000" dirty="0"/>
          </a:p>
        </p:txBody>
      </p:sp>
      <mc:AlternateContent xmlns:mc="http://schemas.openxmlformats.org/markup-compatibility/2006" xmlns:a14="http://schemas.microsoft.com/office/drawing/2010/main">
        <mc:Choice Requires="a14">
          <p:sp>
            <p:nvSpPr>
              <p:cNvPr id="524291" name="Rectangle 3"/>
              <p:cNvSpPr>
                <a:spLocks noGrp="1" noChangeArrowheads="1"/>
              </p:cNvSpPr>
              <p:nvPr>
                <p:ph type="body" idx="1"/>
              </p:nvPr>
            </p:nvSpPr>
            <p:spPr>
              <a:xfrm>
                <a:off x="0" y="762000"/>
                <a:ext cx="9143999" cy="5410200"/>
              </a:xfrm>
              <a:ln/>
            </p:spPr>
            <p:txBody>
              <a:bodyPr/>
              <a:lstStyle/>
              <a:p>
                <a:pPr marL="742950" lvl="1" indent="-285750" algn="ctr">
                  <a:lnSpc>
                    <a:spcPct val="90000"/>
                  </a:lnSpc>
                  <a:buFont typeface="Wingdings" panose="05000000000000000000" pitchFamily="2" charset="2"/>
                  <a:buNone/>
                </a:pPr>
                <a:endParaRPr lang="en-US" altLang="en-US" i="1" dirty="0" smtClean="0">
                  <a:solidFill>
                    <a:schemeClr val="hlink"/>
                  </a:solidFill>
                </a:endParaRPr>
              </a:p>
              <a:p>
                <a:pPr marL="457200" lvl="1" indent="0">
                  <a:lnSpc>
                    <a:spcPct val="90000"/>
                  </a:lnSpc>
                  <a:buNone/>
                </a:pPr>
                <a:r>
                  <a:rPr lang="en-US" altLang="en-US" dirty="0" smtClean="0"/>
                  <a:t>If the random variables are </a:t>
                </a:r>
                <a:r>
                  <a:rPr lang="en-US" altLang="en-US" i="1" dirty="0" smtClean="0"/>
                  <a:t>independent</a:t>
                </a:r>
                <a:r>
                  <a:rPr lang="en-US" altLang="en-US" dirty="0" smtClean="0"/>
                  <a:t>, the variance of their sum </a:t>
                </a:r>
                <a:r>
                  <a:rPr lang="en-US" altLang="en-US" i="1" dirty="0" smtClean="0"/>
                  <a:t>or</a:t>
                </a:r>
                <a:r>
                  <a:rPr lang="en-US" altLang="en-US" dirty="0" smtClean="0"/>
                  <a:t> difference is always the sum of the variances.</a:t>
                </a:r>
                <a:r>
                  <a:rPr lang="en-US" altLang="en-US" i="1" dirty="0" smtClean="0">
                    <a:solidFill>
                      <a:srgbClr val="FF0000"/>
                    </a:solidFill>
                  </a:rPr>
                  <a:t>	</a:t>
                </a:r>
              </a:p>
              <a:p>
                <a:pPr marL="742950" lvl="1" indent="-285750">
                  <a:lnSpc>
                    <a:spcPct val="90000"/>
                  </a:lnSpc>
                </a:pPr>
                <a:endParaRPr lang="en-US" altLang="en-US" i="1" dirty="0" smtClean="0">
                  <a:solidFill>
                    <a:srgbClr val="FF0000"/>
                  </a:solidFill>
                </a:endParaRPr>
              </a:p>
              <a:p>
                <a:pPr marL="342900" indent="-342900" algn="ctr">
                  <a:lnSpc>
                    <a:spcPct val="90000"/>
                  </a:lnSpc>
                  <a:buFont typeface="Wingdings" panose="05000000000000000000" pitchFamily="2" charset="2"/>
                  <a:buNone/>
                </a:pPr>
                <a:r>
                  <a:rPr lang="en-US" altLang="en-US" i="1" dirty="0" smtClean="0">
                    <a:solidFill>
                      <a:schemeClr val="hlink"/>
                    </a:solidFill>
                  </a:rPr>
                  <a:t>	</a:t>
                </a:r>
                <a:r>
                  <a:rPr lang="en-US" altLang="en-US" i="1" dirty="0" err="1" smtClean="0">
                    <a:solidFill>
                      <a:schemeClr val="hlink"/>
                    </a:solidFill>
                  </a:rPr>
                  <a:t>Var</a:t>
                </a:r>
                <a:r>
                  <a:rPr lang="en-US" altLang="en-US" dirty="0" smtClean="0">
                    <a:solidFill>
                      <a:schemeClr val="hlink"/>
                    </a:solidFill>
                  </a:rPr>
                  <a:t>(</a:t>
                </a:r>
                <a:r>
                  <a:rPr lang="en-US" altLang="en-US" i="1" dirty="0" smtClean="0">
                    <a:solidFill>
                      <a:schemeClr val="hlink"/>
                    </a:solidFill>
                  </a:rPr>
                  <a:t>X ± Y</a:t>
                </a:r>
                <a:r>
                  <a:rPr lang="en-US" altLang="en-US" dirty="0" smtClean="0">
                    <a:solidFill>
                      <a:schemeClr val="hlink"/>
                    </a:solidFill>
                  </a:rPr>
                  <a:t>)</a:t>
                </a:r>
                <a:r>
                  <a:rPr lang="en-US" altLang="en-US" i="1" dirty="0" smtClean="0">
                    <a:solidFill>
                      <a:schemeClr val="hlink"/>
                    </a:solidFill>
                  </a:rPr>
                  <a:t> = </a:t>
                </a:r>
                <a:r>
                  <a:rPr lang="en-US" altLang="en-US" i="1" dirty="0" err="1" smtClean="0">
                    <a:solidFill>
                      <a:schemeClr val="hlink"/>
                    </a:solidFill>
                  </a:rPr>
                  <a:t>Var</a:t>
                </a:r>
                <a:r>
                  <a:rPr lang="en-US" altLang="en-US" dirty="0" smtClean="0">
                    <a:solidFill>
                      <a:schemeClr val="hlink"/>
                    </a:solidFill>
                  </a:rPr>
                  <a:t>(</a:t>
                </a:r>
                <a:r>
                  <a:rPr lang="en-US" altLang="en-US" i="1" dirty="0" smtClean="0">
                    <a:solidFill>
                      <a:schemeClr val="hlink"/>
                    </a:solidFill>
                  </a:rPr>
                  <a:t>X</a:t>
                </a:r>
                <a:r>
                  <a:rPr lang="en-US" altLang="en-US" dirty="0" smtClean="0">
                    <a:solidFill>
                      <a:schemeClr val="hlink"/>
                    </a:solidFill>
                  </a:rPr>
                  <a:t>)</a:t>
                </a:r>
                <a:r>
                  <a:rPr lang="en-US" altLang="en-US" i="1" dirty="0" smtClean="0">
                    <a:solidFill>
                      <a:schemeClr val="hlink"/>
                    </a:solidFill>
                  </a:rPr>
                  <a:t> + </a:t>
                </a:r>
                <a:r>
                  <a:rPr lang="en-US" altLang="en-US" i="1" dirty="0" err="1" smtClean="0">
                    <a:solidFill>
                      <a:schemeClr val="hlink"/>
                    </a:solidFill>
                  </a:rPr>
                  <a:t>Var</a:t>
                </a:r>
                <a:r>
                  <a:rPr lang="en-US" altLang="en-US" dirty="0" smtClean="0">
                    <a:solidFill>
                      <a:schemeClr val="hlink"/>
                    </a:solidFill>
                  </a:rPr>
                  <a:t>(</a:t>
                </a:r>
                <a:r>
                  <a:rPr lang="en-US" altLang="en-US" i="1" dirty="0" smtClean="0">
                    <a:solidFill>
                      <a:schemeClr val="hlink"/>
                    </a:solidFill>
                  </a:rPr>
                  <a:t>Y</a:t>
                </a:r>
                <a:r>
                  <a:rPr lang="en-US" altLang="en-US" dirty="0" smtClean="0">
                    <a:solidFill>
                      <a:schemeClr val="hlink"/>
                    </a:solidFill>
                  </a:rPr>
                  <a:t>)</a:t>
                </a:r>
              </a:p>
              <a:p>
                <a:pPr marL="342900" indent="-342900" algn="ctr">
                  <a:lnSpc>
                    <a:spcPct val="90000"/>
                  </a:lnSpc>
                  <a:buFont typeface="Wingdings" panose="05000000000000000000" pitchFamily="2" charset="2"/>
                  <a:buNone/>
                </a:pPr>
                <a:endParaRPr lang="en-US" altLang="en-US" dirty="0" smtClean="0">
                  <a:solidFill>
                    <a:schemeClr val="hlink"/>
                  </a:solidFill>
                </a:endParaRPr>
              </a:p>
              <a:p>
                <a:pPr marL="342900" indent="-342900" algn="ctr">
                  <a:lnSpc>
                    <a:spcPct val="90000"/>
                  </a:lnSpc>
                  <a:buNone/>
                </a:pPr>
                <a:r>
                  <a:rPr lang="en-US" altLang="en-US" dirty="0" smtClean="0"/>
                  <a:t>The standard deviation is always the square root of the variance. </a:t>
                </a:r>
              </a:p>
              <a:p>
                <a:pPr marL="342900" indent="-342900" algn="ctr">
                  <a:lnSpc>
                    <a:spcPct val="90000"/>
                  </a:lnSpc>
                  <a:buNone/>
                </a:pPr>
                <a:endParaRPr lang="en-US" altLang="en-US" dirty="0" smtClean="0"/>
              </a:p>
              <a:p>
                <a:pPr marL="342900" indent="-342900" algn="ctr">
                  <a:lnSpc>
                    <a:spcPct val="90000"/>
                  </a:lnSpc>
                  <a:buNone/>
                </a:pPr>
                <a:r>
                  <a:rPr lang="en-US" altLang="en-US" i="1" dirty="0" smtClean="0">
                    <a:solidFill>
                      <a:schemeClr val="hlink"/>
                    </a:solidFill>
                  </a:rPr>
                  <a:t>SD</a:t>
                </a:r>
                <a:r>
                  <a:rPr lang="en-US" altLang="en-US" dirty="0" smtClean="0">
                    <a:solidFill>
                      <a:schemeClr val="hlink"/>
                    </a:solidFill>
                  </a:rPr>
                  <a:t>(</a:t>
                </a:r>
                <a:r>
                  <a:rPr lang="en-US" altLang="en-US" i="1" dirty="0" smtClean="0">
                    <a:solidFill>
                      <a:schemeClr val="hlink"/>
                    </a:solidFill>
                  </a:rPr>
                  <a:t>X </a:t>
                </a:r>
                <a:r>
                  <a:rPr lang="en-US" altLang="en-US" i="1" dirty="0">
                    <a:solidFill>
                      <a:schemeClr val="hlink"/>
                    </a:solidFill>
                  </a:rPr>
                  <a:t>± Y</a:t>
                </a:r>
                <a:r>
                  <a:rPr lang="en-US" altLang="en-US" dirty="0">
                    <a:solidFill>
                      <a:schemeClr val="hlink"/>
                    </a:solidFill>
                  </a:rPr>
                  <a:t>)</a:t>
                </a:r>
                <a:r>
                  <a:rPr lang="en-US" altLang="en-US" i="1" dirty="0">
                    <a:solidFill>
                      <a:schemeClr val="hlink"/>
                    </a:solidFill>
                  </a:rPr>
                  <a:t> = </a:t>
                </a:r>
                <a14:m>
                  <m:oMath xmlns:m="http://schemas.openxmlformats.org/officeDocument/2006/math">
                    <m:rad>
                      <m:radPr>
                        <m:degHide m:val="on"/>
                        <m:ctrlPr>
                          <a:rPr lang="en-US" altLang="en-US" i="1" dirty="0" smtClean="0">
                            <a:solidFill>
                              <a:schemeClr val="hlink"/>
                            </a:solidFill>
                            <a:latin typeface="Cambria Math"/>
                          </a:rPr>
                        </m:ctrlPr>
                      </m:radPr>
                      <m:deg/>
                      <m:e>
                        <m:r>
                          <a:rPr lang="en-US" altLang="en-US" i="1" dirty="0">
                            <a:solidFill>
                              <a:schemeClr val="hlink"/>
                            </a:solidFill>
                            <a:latin typeface="Cambria Math" panose="02040503050406030204" pitchFamily="18" charset="0"/>
                          </a:rPr>
                          <m:t>𝑉𝑎𝑟</m:t>
                        </m:r>
                        <m:r>
                          <a:rPr lang="en-US" altLang="en-US" i="1" dirty="0">
                            <a:solidFill>
                              <a:schemeClr val="hlink"/>
                            </a:solidFill>
                            <a:latin typeface="Cambria Math" panose="02040503050406030204" pitchFamily="18" charset="0"/>
                          </a:rPr>
                          <m:t>(</m:t>
                        </m:r>
                        <m:r>
                          <a:rPr lang="en-US" altLang="en-US" i="1" dirty="0">
                            <a:solidFill>
                              <a:schemeClr val="hlink"/>
                            </a:solidFill>
                            <a:latin typeface="Cambria Math" panose="02040503050406030204" pitchFamily="18" charset="0"/>
                          </a:rPr>
                          <m:t>𝑋</m:t>
                        </m:r>
                        <m:r>
                          <a:rPr lang="en-US" altLang="en-US" i="1" dirty="0">
                            <a:solidFill>
                              <a:schemeClr val="hlink"/>
                            </a:solidFill>
                            <a:latin typeface="Cambria Math" panose="02040503050406030204" pitchFamily="18" charset="0"/>
                          </a:rPr>
                          <m:t>) + </m:t>
                        </m:r>
                        <m:r>
                          <a:rPr lang="en-US" altLang="en-US" i="1" dirty="0" err="1">
                            <a:solidFill>
                              <a:schemeClr val="hlink"/>
                            </a:solidFill>
                            <a:latin typeface="Cambria Math" panose="02040503050406030204" pitchFamily="18" charset="0"/>
                          </a:rPr>
                          <m:t>𝑉𝑎𝑟</m:t>
                        </m:r>
                        <m:r>
                          <a:rPr lang="en-US" altLang="en-US" i="1" dirty="0">
                            <a:solidFill>
                              <a:schemeClr val="hlink"/>
                            </a:solidFill>
                            <a:latin typeface="Cambria Math" panose="02040503050406030204" pitchFamily="18" charset="0"/>
                          </a:rPr>
                          <m:t>(</m:t>
                        </m:r>
                        <m:r>
                          <a:rPr lang="en-US" altLang="en-US" i="1" dirty="0">
                            <a:solidFill>
                              <a:schemeClr val="hlink"/>
                            </a:solidFill>
                            <a:latin typeface="Cambria Math" panose="02040503050406030204" pitchFamily="18" charset="0"/>
                          </a:rPr>
                          <m:t>𝑌</m:t>
                        </m:r>
                        <m:r>
                          <a:rPr lang="en-US" altLang="en-US" i="1" dirty="0">
                            <a:solidFill>
                              <a:schemeClr val="hlink"/>
                            </a:solidFill>
                            <a:latin typeface="Cambria Math" panose="02040503050406030204" pitchFamily="18" charset="0"/>
                          </a:rPr>
                          <m:t>)</m:t>
                        </m:r>
                        <m:r>
                          <m:rPr>
                            <m:nor/>
                          </m:rPr>
                          <a:rPr lang="en-US" altLang="en-US" dirty="0">
                            <a:solidFill>
                              <a:schemeClr val="hlink"/>
                            </a:solidFill>
                          </a:rPr>
                          <m:t> </m:t>
                        </m:r>
                      </m:e>
                    </m:rad>
                  </m:oMath>
                </a14:m>
                <a:endParaRPr lang="en-US" altLang="en-US" dirty="0" smtClean="0">
                  <a:solidFill>
                    <a:schemeClr val="hlink"/>
                  </a:solidFill>
                </a:endParaRPr>
              </a:p>
            </p:txBody>
          </p:sp>
        </mc:Choice>
        <mc:Fallback xmlns="">
          <p:sp>
            <p:nvSpPr>
              <p:cNvPr id="524291" name="Rectangle 3"/>
              <p:cNvSpPr>
                <a:spLocks noGrp="1" noRot="1" noChangeAspect="1" noMove="1" noResize="1" noEditPoints="1" noAdjustHandles="1" noChangeArrowheads="1" noChangeShapeType="1" noTextEdit="1"/>
              </p:cNvSpPr>
              <p:nvPr>
                <p:ph type="body" idx="1"/>
              </p:nvPr>
            </p:nvSpPr>
            <p:spPr>
              <a:xfrm>
                <a:off x="0" y="762000"/>
                <a:ext cx="9143999" cy="5410200"/>
              </a:xfrm>
              <a:blipFill rotWithShape="0">
                <a:blip r:embed="rId2"/>
                <a:stretch>
                  <a:fillRect r="-1733"/>
                </a:stretch>
              </a:blipFill>
              <a:ln/>
            </p:spPr>
            <p:txBody>
              <a:bodyPr/>
              <a:lstStyle/>
              <a:p>
                <a:r>
                  <a:rPr lang="en-US">
                    <a:noFill/>
                  </a:rPr>
                  <a:t> </a:t>
                </a:r>
              </a:p>
            </p:txBody>
          </p:sp>
        </mc:Fallback>
      </mc:AlternateContent>
    </p:spTree>
    <p:extLst>
      <p:ext uri="{BB962C8B-B14F-4D97-AF65-F5344CB8AC3E}">
        <p14:creationId xmlns:p14="http://schemas.microsoft.com/office/powerpoint/2010/main" val="1413610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animEffect transition="in" filter="wipe(down)">
                                      <p:cBhvr>
                                        <p:cTn id="7" dur="500"/>
                                        <p:tgtEl>
                                          <p:spTgt spid="524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4291">
                                            <p:txEl>
                                              <p:pRg st="3" end="3"/>
                                            </p:txEl>
                                          </p:spTgt>
                                        </p:tgtEl>
                                        <p:attrNameLst>
                                          <p:attrName>style.visibility</p:attrName>
                                        </p:attrNameLst>
                                      </p:cBhvr>
                                      <p:to>
                                        <p:strVal val="visible"/>
                                      </p:to>
                                    </p:set>
                                    <p:animEffect transition="in" filter="wipe(down)">
                                      <p:cBhvr>
                                        <p:cTn id="12" dur="500"/>
                                        <p:tgtEl>
                                          <p:spTgt spid="524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4291">
                                            <p:txEl>
                                              <p:pRg st="5" end="5"/>
                                            </p:txEl>
                                          </p:spTgt>
                                        </p:tgtEl>
                                        <p:attrNameLst>
                                          <p:attrName>style.visibility</p:attrName>
                                        </p:attrNameLst>
                                      </p:cBhvr>
                                      <p:to>
                                        <p:strVal val="visible"/>
                                      </p:to>
                                    </p:set>
                                    <p:animEffect transition="in" filter="wipe(down)">
                                      <p:cBhvr>
                                        <p:cTn id="17" dur="500"/>
                                        <p:tgtEl>
                                          <p:spTgt spid="5242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4291">
                                            <p:txEl>
                                              <p:pRg st="7" end="7"/>
                                            </p:txEl>
                                          </p:spTgt>
                                        </p:tgtEl>
                                        <p:attrNameLst>
                                          <p:attrName>style.visibility</p:attrName>
                                        </p:attrNameLst>
                                      </p:cBhvr>
                                      <p:to>
                                        <p:strVal val="visible"/>
                                      </p:to>
                                    </p:set>
                                    <p:animEffect transition="in" filter="wipe(down)">
                                      <p:cBhvr>
                                        <p:cTn id="22" dur="500"/>
                                        <p:tgtEl>
                                          <p:spTgt spid="524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05800" cy="382587"/>
          </a:xfrm>
        </p:spPr>
        <p:txBody>
          <a:bodyPr/>
          <a:lstStyle/>
          <a:p>
            <a:r>
              <a:rPr lang="en-US" dirty="0" smtClean="0"/>
              <a:t>Example: </a:t>
            </a:r>
            <a:endParaRPr lang="en-US" dirty="0"/>
          </a:p>
        </p:txBody>
      </p:sp>
      <p:sp>
        <p:nvSpPr>
          <p:cNvPr id="3" name="Content Placeholder 2"/>
          <p:cNvSpPr>
            <a:spLocks noGrp="1"/>
          </p:cNvSpPr>
          <p:nvPr>
            <p:ph idx="1"/>
          </p:nvPr>
        </p:nvSpPr>
        <p:spPr>
          <a:xfrm>
            <a:off x="7258" y="381000"/>
            <a:ext cx="9143999" cy="5791200"/>
          </a:xfrm>
        </p:spPr>
        <p:txBody>
          <a:bodyPr/>
          <a:lstStyle/>
          <a:p>
            <a:r>
              <a:rPr lang="en-US" sz="2200" dirty="0" smtClean="0"/>
              <a:t>Couples dining at the </a:t>
            </a:r>
            <a:r>
              <a:rPr lang="en-US" sz="2200" i="1" dirty="0" smtClean="0"/>
              <a:t>Quiet Nook </a:t>
            </a:r>
            <a:r>
              <a:rPr lang="en-US" sz="2200" dirty="0" smtClean="0"/>
              <a:t>can expect Lucky Lovers discounts averaging $5.83 with a standard deviation of $8.62. </a:t>
            </a:r>
          </a:p>
          <a:p>
            <a:endParaRPr lang="en-US" sz="2200" dirty="0" smtClean="0"/>
          </a:p>
          <a:p>
            <a:endParaRPr lang="en-US" sz="2200" dirty="0"/>
          </a:p>
          <a:p>
            <a:endParaRPr lang="en-US" sz="2200" dirty="0" smtClean="0"/>
          </a:p>
          <a:p>
            <a:endParaRPr lang="en-US" sz="2200" dirty="0"/>
          </a:p>
          <a:p>
            <a:endParaRPr lang="en-US" sz="2200" dirty="0" smtClean="0"/>
          </a:p>
          <a:p>
            <a:r>
              <a:rPr lang="en-US" sz="2200" dirty="0" smtClean="0"/>
              <a:t>We have seen that if the restaurant doubles the discount offer for two couples dining together on a single check, they can expect to save $11.66 with a standard deviation of $17.24. </a:t>
            </a:r>
          </a:p>
          <a:p>
            <a:r>
              <a:rPr lang="en-US" sz="2200" dirty="0" smtClean="0"/>
              <a:t>Some couples decide instead to get separate checks and pool their two discounts.</a:t>
            </a:r>
          </a:p>
          <a:p>
            <a:pPr marL="0" indent="0">
              <a:buNone/>
            </a:pPr>
            <a:r>
              <a:rPr lang="en-US" sz="2200" u="sng" dirty="0" smtClean="0"/>
              <a:t>Question:</a:t>
            </a:r>
          </a:p>
          <a:p>
            <a:pPr marL="0" indent="0">
              <a:buNone/>
            </a:pPr>
            <a:r>
              <a:rPr lang="en-US" sz="2200" dirty="0" smtClean="0"/>
              <a:t>You and your amour go to this restaurant with another couple and agree to share any benefit from this promotion. Does it matter if you may separately or together? If so, which will you chose?</a:t>
            </a:r>
          </a:p>
        </p:txBody>
      </p:sp>
      <p:pic>
        <p:nvPicPr>
          <p:cNvPr id="522242" name="Picture 2" descr="http://www.turnbacktogod.com/wp-content/uploads/2011/02/Happy-Valentines-Day-Wallpaper-03.jpg#happy%20valentine%201280x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143000"/>
            <a:ext cx="3048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6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circle(in)">
                                      <p:cBhvr>
                                        <p:cTn id="12" dur="2000"/>
                                        <p:tgtEl>
                                          <p:spTgt spid="5222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general…</a:t>
            </a:r>
            <a:endParaRPr lang="en-US" dirty="0"/>
          </a:p>
        </p:txBody>
      </p:sp>
      <p:sp>
        <p:nvSpPr>
          <p:cNvPr id="3" name="Content Placeholder 2"/>
          <p:cNvSpPr>
            <a:spLocks noGrp="1"/>
          </p:cNvSpPr>
          <p:nvPr>
            <p:ph idx="1"/>
          </p:nvPr>
        </p:nvSpPr>
        <p:spPr>
          <a:xfrm>
            <a:off x="0" y="1600200"/>
            <a:ext cx="9143999" cy="4572000"/>
          </a:xfrm>
        </p:spPr>
        <p:txBody>
          <a:bodyPr/>
          <a:lstStyle/>
          <a:p>
            <a:r>
              <a:rPr lang="en-US" dirty="0" smtClean="0"/>
              <a:t>The mean if the sum of two random variables is the sum of the mean.</a:t>
            </a:r>
          </a:p>
          <a:p>
            <a:r>
              <a:rPr lang="en-US" dirty="0" smtClean="0"/>
              <a:t>The mean of the difference of two random variables is the difference of the means.</a:t>
            </a:r>
          </a:p>
          <a:p>
            <a:r>
              <a:rPr lang="en-US" dirty="0" smtClean="0"/>
              <a:t>If </a:t>
            </a:r>
            <a:r>
              <a:rPr lang="en-US" dirty="0"/>
              <a:t>the random variables are </a:t>
            </a:r>
            <a:r>
              <a:rPr lang="en-US" dirty="0" smtClean="0"/>
              <a:t>independent, the variance of their sum or difference is always the sum of their variances.</a:t>
            </a:r>
          </a:p>
          <a:p>
            <a:endParaRPr lang="en-US" dirty="0" smtClean="0"/>
          </a:p>
          <a:p>
            <a:r>
              <a:rPr lang="en-US" u="sng" dirty="0" smtClean="0"/>
              <a:t>Note: </a:t>
            </a:r>
            <a:r>
              <a:rPr lang="en-US" dirty="0" smtClean="0"/>
              <a:t>The last one may sound weird, but remember that variability in differences increases as much as variability in sums.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631851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152400" y="1600200"/>
            <a:ext cx="8839200" cy="4572000"/>
          </a:xfrm>
        </p:spPr>
        <p:txBody>
          <a:bodyPr/>
          <a:lstStyle/>
          <a:p>
            <a:pPr marL="0" indent="0" algn="ctr">
              <a:buNone/>
            </a:pPr>
            <a:r>
              <a:rPr lang="en-US" sz="3200" dirty="0" smtClean="0"/>
              <a:t>Working with Sums and Differences of Means and Variances </a:t>
            </a:r>
          </a:p>
          <a:p>
            <a:pPr marL="0" indent="0" algn="ctr">
              <a:buNone/>
            </a:pPr>
            <a:r>
              <a:rPr lang="en-US" sz="3200" dirty="0" smtClean="0"/>
              <a:t>(Worksheet)</a:t>
            </a:r>
            <a:endParaRPr lang="en-US" sz="3200" dirty="0"/>
          </a:p>
        </p:txBody>
      </p:sp>
    </p:spTree>
    <p:extLst>
      <p:ext uri="{BB962C8B-B14F-4D97-AF65-F5344CB8AC3E}">
        <p14:creationId xmlns:p14="http://schemas.microsoft.com/office/powerpoint/2010/main" val="62749040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0" y="1600200"/>
            <a:ext cx="9143999" cy="4572000"/>
          </a:xfrm>
        </p:spPr>
        <p:txBody>
          <a:bodyPr/>
          <a:lstStyle/>
          <a:p>
            <a:r>
              <a:rPr lang="en-US" dirty="0" smtClean="0"/>
              <a:t>Read Chapter 15</a:t>
            </a:r>
          </a:p>
          <a:p>
            <a:r>
              <a:rPr lang="en-US" dirty="0" smtClean="0"/>
              <a:t>Chapter 15 Guided Reading</a:t>
            </a:r>
          </a:p>
          <a:p>
            <a:r>
              <a:rPr lang="en-US" dirty="0" err="1" smtClean="0"/>
              <a:t>Pg</a:t>
            </a:r>
            <a:r>
              <a:rPr lang="en-US" dirty="0" smtClean="0"/>
              <a:t> 409 – 410 </a:t>
            </a:r>
          </a:p>
          <a:p>
            <a:pPr marL="0" indent="0">
              <a:buNone/>
            </a:pPr>
            <a:r>
              <a:rPr lang="en-US" dirty="0"/>
              <a:t> </a:t>
            </a:r>
            <a:r>
              <a:rPr lang="en-US" dirty="0" smtClean="0"/>
              <a:t>  </a:t>
            </a:r>
            <a:r>
              <a:rPr lang="en-US" smtClean="0"/>
              <a:t>Exercises: 29, 30, 31, 34, 36, 43, 47(a, b, d, f)</a:t>
            </a:r>
            <a:endParaRPr lang="en-US" dirty="0"/>
          </a:p>
        </p:txBody>
      </p:sp>
    </p:spTree>
    <p:extLst>
      <p:ext uri="{BB962C8B-B14F-4D97-AF65-F5344CB8AC3E}">
        <p14:creationId xmlns:p14="http://schemas.microsoft.com/office/powerpoint/2010/main" val="74886798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06387"/>
          </a:xfrm>
        </p:spPr>
        <p:txBody>
          <a:bodyPr/>
          <a:lstStyle/>
          <a:p>
            <a:r>
              <a:rPr lang="en-US" dirty="0" smtClean="0"/>
              <a:t>Introduction</a:t>
            </a:r>
            <a:endParaRPr lang="en-US" dirty="0"/>
          </a:p>
        </p:txBody>
      </p:sp>
      <p:sp>
        <p:nvSpPr>
          <p:cNvPr id="3" name="Content Placeholder 2"/>
          <p:cNvSpPr>
            <a:spLocks noGrp="1"/>
          </p:cNvSpPr>
          <p:nvPr>
            <p:ph idx="1"/>
          </p:nvPr>
        </p:nvSpPr>
        <p:spPr>
          <a:xfrm>
            <a:off x="-1" y="533400"/>
            <a:ext cx="9144001" cy="5562600"/>
          </a:xfrm>
        </p:spPr>
        <p:txBody>
          <a:bodyPr/>
          <a:lstStyle/>
          <a:p>
            <a:r>
              <a:rPr lang="en-US" sz="2400" dirty="0" smtClean="0"/>
              <a:t>Let’s say that an insurance company offers a “death and disability” policy that pays $10,000 when you die or $5,000 if you are permanently disabled. </a:t>
            </a:r>
          </a:p>
          <a:p>
            <a:endParaRPr lang="en-US" sz="2400" dirty="0"/>
          </a:p>
          <a:p>
            <a:endParaRPr lang="en-US" sz="2400" dirty="0" smtClean="0"/>
          </a:p>
          <a:p>
            <a:endParaRPr lang="en-US" sz="2400" dirty="0" smtClean="0"/>
          </a:p>
          <a:p>
            <a:endParaRPr lang="en-US" sz="2400" dirty="0" smtClean="0"/>
          </a:p>
          <a:p>
            <a:r>
              <a:rPr lang="en-US" sz="2400" dirty="0" smtClean="0"/>
              <a:t>It charges a premium of $50/year for this benefit.</a:t>
            </a:r>
          </a:p>
          <a:p>
            <a:r>
              <a:rPr lang="en-US" sz="2400" dirty="0" smtClean="0"/>
              <a:t>Is the company likely to make profit from such a plan?</a:t>
            </a:r>
          </a:p>
          <a:p>
            <a:r>
              <a:rPr lang="en-US" sz="2400" dirty="0" smtClean="0"/>
              <a:t>To answer this question, what do you need to know?</a:t>
            </a:r>
          </a:p>
          <a:p>
            <a:r>
              <a:rPr lang="en-US" sz="2400" dirty="0" smtClean="0"/>
              <a:t>You need to know the probability that the clients will die or be disabled in any year.</a:t>
            </a:r>
          </a:p>
          <a:p>
            <a:r>
              <a:rPr lang="en-US" sz="2400" dirty="0" smtClean="0"/>
              <a:t>From information like this, the company can calculate the expected value (how much profit) of this policy.</a:t>
            </a:r>
          </a:p>
          <a:p>
            <a:r>
              <a:rPr lang="en-US" sz="2400" dirty="0" smtClean="0"/>
              <a:t>Before we figure this out, we need to know a few terms…</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752600"/>
            <a:ext cx="1800225" cy="1695450"/>
          </a:xfrm>
          <a:prstGeom prst="rect">
            <a:avLst/>
          </a:prstGeom>
        </p:spPr>
      </p:pic>
    </p:spTree>
    <p:extLst>
      <p:ext uri="{BB962C8B-B14F-4D97-AF65-F5344CB8AC3E}">
        <p14:creationId xmlns:p14="http://schemas.microsoft.com/office/powerpoint/2010/main" val="3518037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533400" y="303213"/>
            <a:ext cx="8305800" cy="306387"/>
          </a:xfrm>
        </p:spPr>
        <p:txBody>
          <a:bodyPr/>
          <a:lstStyle/>
          <a:p>
            <a:r>
              <a:rPr lang="en-US" altLang="en-US" dirty="0"/>
              <a:t>Continuous Random Variables</a:t>
            </a:r>
          </a:p>
        </p:txBody>
      </p:sp>
      <p:sp>
        <p:nvSpPr>
          <p:cNvPr id="525315" name="Rectangle 3"/>
          <p:cNvSpPr>
            <a:spLocks noGrp="1" noChangeArrowheads="1"/>
          </p:cNvSpPr>
          <p:nvPr>
            <p:ph type="body" idx="1"/>
          </p:nvPr>
        </p:nvSpPr>
        <p:spPr>
          <a:xfrm>
            <a:off x="0" y="609600"/>
            <a:ext cx="9143999" cy="5867400"/>
          </a:xfrm>
        </p:spPr>
        <p:txBody>
          <a:bodyPr/>
          <a:lstStyle/>
          <a:p>
            <a:pPr marL="342900" indent="-342900">
              <a:lnSpc>
                <a:spcPct val="90000"/>
              </a:lnSpc>
            </a:pPr>
            <a:r>
              <a:rPr lang="en-US" altLang="en-US" sz="2400" dirty="0" smtClean="0"/>
              <a:t>A company manufactures home theater systems.</a:t>
            </a:r>
          </a:p>
          <a:p>
            <a:pPr marL="342900" indent="-342900">
              <a:lnSpc>
                <a:spcPct val="90000"/>
              </a:lnSpc>
            </a:pPr>
            <a:r>
              <a:rPr lang="en-US" altLang="en-US" sz="2400" dirty="0" smtClean="0"/>
              <a:t>At the end of the production line, the systems are packaged and prepared for shipping. </a:t>
            </a:r>
          </a:p>
          <a:p>
            <a:pPr marL="342900" indent="-342900">
              <a:lnSpc>
                <a:spcPct val="90000"/>
              </a:lnSpc>
            </a:pPr>
            <a:r>
              <a:rPr lang="en-US" altLang="en-US" sz="2400" dirty="0" smtClean="0"/>
              <a:t>Stage 1 of this process is called “packing.”</a:t>
            </a:r>
          </a:p>
          <a:p>
            <a:pPr marL="342900" indent="-342900">
              <a:lnSpc>
                <a:spcPct val="90000"/>
              </a:lnSpc>
            </a:pPr>
            <a:r>
              <a:rPr lang="en-US" altLang="en-US" sz="2400" dirty="0" smtClean="0"/>
              <a:t>Stage 2 of this process is called “boxing.”</a:t>
            </a:r>
          </a:p>
          <a:p>
            <a:pPr marL="342900" indent="-342900">
              <a:lnSpc>
                <a:spcPct val="90000"/>
              </a:lnSpc>
            </a:pPr>
            <a:endParaRPr lang="en-US" altLang="en-US" sz="2400" dirty="0"/>
          </a:p>
          <a:p>
            <a:pPr marL="342900" indent="-342900">
              <a:lnSpc>
                <a:spcPct val="90000"/>
              </a:lnSpc>
            </a:pPr>
            <a:endParaRPr lang="en-US" altLang="en-US" sz="2400" dirty="0" smtClean="0"/>
          </a:p>
          <a:p>
            <a:pPr marL="342900" indent="-342900">
              <a:lnSpc>
                <a:spcPct val="90000"/>
              </a:lnSpc>
            </a:pPr>
            <a:endParaRPr lang="en-US" altLang="en-US" sz="2400" dirty="0" smtClean="0"/>
          </a:p>
          <a:p>
            <a:pPr marL="342900" indent="-342900">
              <a:lnSpc>
                <a:spcPct val="90000"/>
              </a:lnSpc>
            </a:pPr>
            <a:endParaRPr lang="en-US" altLang="en-US" sz="2400" dirty="0"/>
          </a:p>
          <a:p>
            <a:pPr marL="342900" indent="-342900">
              <a:lnSpc>
                <a:spcPct val="90000"/>
              </a:lnSpc>
            </a:pPr>
            <a:endParaRPr lang="en-US" altLang="en-US" sz="2400" dirty="0" smtClean="0"/>
          </a:p>
          <a:p>
            <a:pPr marL="342900" indent="-342900">
              <a:lnSpc>
                <a:spcPct val="90000"/>
              </a:lnSpc>
            </a:pPr>
            <a:endParaRPr lang="en-US" altLang="en-US" sz="2400" dirty="0"/>
          </a:p>
          <a:p>
            <a:pPr marL="342900" indent="-342900">
              <a:lnSpc>
                <a:spcPct val="90000"/>
              </a:lnSpc>
            </a:pPr>
            <a:r>
              <a:rPr lang="en-US" altLang="en-US" sz="2400" dirty="0" smtClean="0"/>
              <a:t>The company says that times required for Stage 1 can be described by a normal model, with a mean </a:t>
            </a:r>
            <a:r>
              <a:rPr lang="en-US" altLang="en-US" sz="2400" smtClean="0"/>
              <a:t>of 9 </a:t>
            </a:r>
            <a:r>
              <a:rPr lang="en-US" altLang="en-US" sz="2400" dirty="0" smtClean="0"/>
              <a:t>minutes and a standard deviation of 1.5 minutes.</a:t>
            </a:r>
          </a:p>
          <a:p>
            <a:pPr marL="342900" indent="-342900">
              <a:lnSpc>
                <a:spcPct val="90000"/>
              </a:lnSpc>
            </a:pPr>
            <a:r>
              <a:rPr lang="en-US" altLang="en-US" sz="2400" dirty="0" smtClean="0"/>
              <a:t>Times </a:t>
            </a:r>
            <a:r>
              <a:rPr lang="en-US" altLang="en-US" sz="2400" dirty="0"/>
              <a:t>required for Stage </a:t>
            </a:r>
            <a:r>
              <a:rPr lang="en-US" altLang="en-US" sz="2400" dirty="0" smtClean="0"/>
              <a:t>2 </a:t>
            </a:r>
            <a:r>
              <a:rPr lang="en-US" altLang="en-US" sz="2400" dirty="0"/>
              <a:t>can be described </a:t>
            </a:r>
            <a:r>
              <a:rPr lang="en-US" altLang="en-US" sz="2400" dirty="0" smtClean="0"/>
              <a:t>by </a:t>
            </a:r>
            <a:r>
              <a:rPr lang="en-US" altLang="en-US" sz="2400" dirty="0"/>
              <a:t>a normal model, with a mean of 6 </a:t>
            </a:r>
            <a:r>
              <a:rPr lang="en-US" altLang="en-US" sz="2400" dirty="0" smtClean="0"/>
              <a:t>minutes </a:t>
            </a:r>
            <a:r>
              <a:rPr lang="en-US" altLang="en-US" sz="2400" dirty="0"/>
              <a:t>and a standard deviation of 1</a:t>
            </a:r>
            <a:r>
              <a:rPr lang="en-US" altLang="en-US" sz="2400" dirty="0" smtClean="0"/>
              <a:t> </a:t>
            </a:r>
            <a:r>
              <a:rPr lang="en-US" altLang="en-US" sz="2400" dirty="0"/>
              <a:t>minutes.</a:t>
            </a:r>
          </a:p>
          <a:p>
            <a:pPr marL="342900" indent="-342900">
              <a:lnSpc>
                <a:spcPct val="90000"/>
              </a:lnSpc>
            </a:pP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590799"/>
            <a:ext cx="3075432" cy="234909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5315">
                                            <p:txEl>
                                              <p:pRg st="0" end="0"/>
                                            </p:txEl>
                                          </p:spTgt>
                                        </p:tgtEl>
                                        <p:attrNameLst>
                                          <p:attrName>style.visibility</p:attrName>
                                        </p:attrNameLst>
                                      </p:cBhvr>
                                      <p:to>
                                        <p:strVal val="visible"/>
                                      </p:to>
                                    </p:set>
                                    <p:animEffect transition="in" filter="barn(inVertical)">
                                      <p:cBhvr>
                                        <p:cTn id="12" dur="500"/>
                                        <p:tgtEl>
                                          <p:spTgt spid="525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5315">
                                            <p:txEl>
                                              <p:pRg st="1" end="1"/>
                                            </p:txEl>
                                          </p:spTgt>
                                        </p:tgtEl>
                                        <p:attrNameLst>
                                          <p:attrName>style.visibility</p:attrName>
                                        </p:attrNameLst>
                                      </p:cBhvr>
                                      <p:to>
                                        <p:strVal val="visible"/>
                                      </p:to>
                                    </p:set>
                                    <p:animEffect transition="in" filter="barn(inVertical)">
                                      <p:cBhvr>
                                        <p:cTn id="17" dur="500"/>
                                        <p:tgtEl>
                                          <p:spTgt spid="525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5315">
                                            <p:txEl>
                                              <p:pRg st="2" end="2"/>
                                            </p:txEl>
                                          </p:spTgt>
                                        </p:tgtEl>
                                        <p:attrNameLst>
                                          <p:attrName>style.visibility</p:attrName>
                                        </p:attrNameLst>
                                      </p:cBhvr>
                                      <p:to>
                                        <p:strVal val="visible"/>
                                      </p:to>
                                    </p:set>
                                    <p:animEffect transition="in" filter="barn(inVertical)">
                                      <p:cBhvr>
                                        <p:cTn id="22" dur="500"/>
                                        <p:tgtEl>
                                          <p:spTgt spid="525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5315">
                                            <p:txEl>
                                              <p:pRg st="3" end="3"/>
                                            </p:txEl>
                                          </p:spTgt>
                                        </p:tgtEl>
                                        <p:attrNameLst>
                                          <p:attrName>style.visibility</p:attrName>
                                        </p:attrNameLst>
                                      </p:cBhvr>
                                      <p:to>
                                        <p:strVal val="visible"/>
                                      </p:to>
                                    </p:set>
                                    <p:animEffect transition="in" filter="barn(inVertical)">
                                      <p:cBhvr>
                                        <p:cTn id="27" dur="500"/>
                                        <p:tgtEl>
                                          <p:spTgt spid="525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25315">
                                            <p:txEl>
                                              <p:pRg st="10" end="10"/>
                                            </p:txEl>
                                          </p:spTgt>
                                        </p:tgtEl>
                                        <p:attrNameLst>
                                          <p:attrName>style.visibility</p:attrName>
                                        </p:attrNameLst>
                                      </p:cBhvr>
                                      <p:to>
                                        <p:strVal val="visible"/>
                                      </p:to>
                                    </p:set>
                                    <p:animEffect transition="in" filter="barn(inVertical)">
                                      <p:cBhvr>
                                        <p:cTn id="32" dur="500"/>
                                        <p:tgtEl>
                                          <p:spTgt spid="52531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25315">
                                            <p:txEl>
                                              <p:pRg st="11" end="11"/>
                                            </p:txEl>
                                          </p:spTgt>
                                        </p:tgtEl>
                                        <p:attrNameLst>
                                          <p:attrName>style.visibility</p:attrName>
                                        </p:attrNameLst>
                                      </p:cBhvr>
                                      <p:to>
                                        <p:strVal val="visible"/>
                                      </p:to>
                                    </p:set>
                                    <p:animEffect transition="in" filter="barn(inVertical)">
                                      <p:cBhvr>
                                        <p:cTn id="37" dur="500"/>
                                        <p:tgtEl>
                                          <p:spTgt spid="5253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533400" y="303213"/>
            <a:ext cx="8305800" cy="306387"/>
          </a:xfrm>
        </p:spPr>
        <p:txBody>
          <a:bodyPr/>
          <a:lstStyle/>
          <a:p>
            <a:r>
              <a:rPr lang="en-US" altLang="en-US" dirty="0"/>
              <a:t>Continuous Random Variables</a:t>
            </a:r>
          </a:p>
        </p:txBody>
      </p:sp>
      <p:sp>
        <p:nvSpPr>
          <p:cNvPr id="525315" name="Rectangle 3"/>
          <p:cNvSpPr>
            <a:spLocks noGrp="1" noChangeArrowheads="1"/>
          </p:cNvSpPr>
          <p:nvPr>
            <p:ph type="body" idx="1"/>
          </p:nvPr>
        </p:nvSpPr>
        <p:spPr>
          <a:xfrm>
            <a:off x="0" y="609600"/>
            <a:ext cx="9143999" cy="5867400"/>
          </a:xfrm>
        </p:spPr>
        <p:txBody>
          <a:bodyPr/>
          <a:lstStyle/>
          <a:p>
            <a:pPr marL="342900" indent="-342900">
              <a:lnSpc>
                <a:spcPct val="90000"/>
              </a:lnSpc>
            </a:pPr>
            <a:r>
              <a:rPr lang="en-US" altLang="en-US" sz="2100" dirty="0" smtClean="0"/>
              <a:t>This type of situations is a common way to model events.</a:t>
            </a:r>
          </a:p>
          <a:p>
            <a:pPr marL="342900" indent="-342900">
              <a:lnSpc>
                <a:spcPct val="90000"/>
              </a:lnSpc>
            </a:pPr>
            <a:r>
              <a:rPr lang="en-US" altLang="en-US" sz="2100" dirty="0" smtClean="0"/>
              <a:t>Do our rules for random variables apply here?</a:t>
            </a:r>
          </a:p>
          <a:p>
            <a:pPr marL="342900" indent="-342900">
              <a:lnSpc>
                <a:spcPct val="90000"/>
              </a:lnSpc>
            </a:pPr>
            <a:r>
              <a:rPr lang="en-US" altLang="en-US" sz="2100" dirty="0" smtClean="0"/>
              <a:t>What is different?</a:t>
            </a:r>
          </a:p>
          <a:p>
            <a:pPr marL="342900" indent="-342900">
              <a:lnSpc>
                <a:spcPct val="90000"/>
              </a:lnSpc>
            </a:pPr>
            <a:r>
              <a:rPr lang="en-US" altLang="en-US" sz="2100" dirty="0" smtClean="0"/>
              <a:t>We no longer have a list of discrete outcomes, with their associated probabilities. </a:t>
            </a:r>
          </a:p>
          <a:p>
            <a:pPr marL="342900" indent="-342900">
              <a:lnSpc>
                <a:spcPct val="90000"/>
              </a:lnSpc>
            </a:pPr>
            <a:endParaRPr lang="en-US" altLang="en-US" sz="2100" dirty="0"/>
          </a:p>
          <a:p>
            <a:pPr marL="342900" indent="-342900">
              <a:lnSpc>
                <a:spcPct val="90000"/>
              </a:lnSpc>
            </a:pPr>
            <a:endParaRPr lang="en-US" altLang="en-US" sz="2100" dirty="0" smtClean="0"/>
          </a:p>
          <a:p>
            <a:pPr marL="342900" indent="-342900">
              <a:lnSpc>
                <a:spcPct val="90000"/>
              </a:lnSpc>
            </a:pPr>
            <a:endParaRPr lang="en-US" altLang="en-US" sz="2100" dirty="0"/>
          </a:p>
          <a:p>
            <a:pPr marL="342900" indent="-342900">
              <a:lnSpc>
                <a:spcPct val="90000"/>
              </a:lnSpc>
            </a:pPr>
            <a:endParaRPr lang="en-US" altLang="en-US" sz="2100" dirty="0" smtClean="0"/>
          </a:p>
          <a:p>
            <a:pPr marL="342900" indent="-342900">
              <a:lnSpc>
                <a:spcPct val="90000"/>
              </a:lnSpc>
            </a:pPr>
            <a:endParaRPr lang="en-US" altLang="en-US" sz="2100" dirty="0"/>
          </a:p>
          <a:p>
            <a:pPr marL="342900" indent="-342900">
              <a:lnSpc>
                <a:spcPct val="90000"/>
              </a:lnSpc>
            </a:pPr>
            <a:endParaRPr lang="en-US" altLang="en-US" sz="2100" dirty="0" smtClean="0"/>
          </a:p>
          <a:p>
            <a:pPr marL="342900" indent="-342900">
              <a:lnSpc>
                <a:spcPct val="90000"/>
              </a:lnSpc>
            </a:pPr>
            <a:r>
              <a:rPr lang="en-US" altLang="en-US" sz="2100" dirty="0" smtClean="0"/>
              <a:t>Now, we have </a:t>
            </a:r>
            <a:r>
              <a:rPr lang="en-US" altLang="en-US" sz="2100" b="1" u="sng" dirty="0" smtClean="0"/>
              <a:t>continuous random variables</a:t>
            </a:r>
            <a:r>
              <a:rPr lang="en-US" altLang="en-US" sz="2100" dirty="0" smtClean="0"/>
              <a:t> that can take on any value.</a:t>
            </a:r>
          </a:p>
          <a:p>
            <a:pPr marL="342900" indent="-342900">
              <a:lnSpc>
                <a:spcPct val="90000"/>
              </a:lnSpc>
            </a:pPr>
            <a:r>
              <a:rPr lang="en-US" altLang="en-US" sz="2100" dirty="0" smtClean="0"/>
              <a:t>Now, any single value will not have a probability.</a:t>
            </a:r>
          </a:p>
          <a:p>
            <a:pPr marL="342900" indent="-342900">
              <a:lnSpc>
                <a:spcPct val="90000"/>
              </a:lnSpc>
            </a:pPr>
            <a:r>
              <a:rPr lang="en-US" altLang="en-US" sz="2100" dirty="0" smtClean="0"/>
              <a:t>For example, we know that the probability of z = 1.5 doesn’t make sense.</a:t>
            </a:r>
            <a:endParaRPr lang="en-US" altLang="en-US" sz="2100" dirty="0"/>
          </a:p>
          <a:p>
            <a:pPr marL="342900" indent="-342900">
              <a:lnSpc>
                <a:spcPct val="90000"/>
              </a:lnSpc>
            </a:pPr>
            <a:r>
              <a:rPr lang="en-US" altLang="en-US" sz="2100" dirty="0" smtClean="0"/>
              <a:t>We can now talk about the probability that something lies within an interval.</a:t>
            </a:r>
          </a:p>
          <a:p>
            <a:pPr marL="342900" indent="-342900">
              <a:lnSpc>
                <a:spcPct val="90000"/>
              </a:lnSpc>
            </a:pPr>
            <a:r>
              <a:rPr lang="en-US" altLang="en-US" sz="2100" dirty="0" smtClean="0"/>
              <a:t>This would just be the area under the normal curve over that interval.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070509"/>
            <a:ext cx="3075432" cy="2349091"/>
          </a:xfrm>
          <a:prstGeom prst="rect">
            <a:avLst/>
          </a:prstGeom>
        </p:spPr>
      </p:pic>
    </p:spTree>
    <p:extLst>
      <p:ext uri="{BB962C8B-B14F-4D97-AF65-F5344CB8AC3E}">
        <p14:creationId xmlns:p14="http://schemas.microsoft.com/office/powerpoint/2010/main" val="18499581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5315">
                                            <p:txEl>
                                              <p:pRg st="0" end="0"/>
                                            </p:txEl>
                                          </p:spTgt>
                                        </p:tgtEl>
                                        <p:attrNameLst>
                                          <p:attrName>style.visibility</p:attrName>
                                        </p:attrNameLst>
                                      </p:cBhvr>
                                      <p:to>
                                        <p:strVal val="visible"/>
                                      </p:to>
                                    </p:set>
                                    <p:animEffect transition="in" filter="barn(inVertical)">
                                      <p:cBhvr>
                                        <p:cTn id="12" dur="500"/>
                                        <p:tgtEl>
                                          <p:spTgt spid="525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5315">
                                            <p:txEl>
                                              <p:pRg st="1" end="1"/>
                                            </p:txEl>
                                          </p:spTgt>
                                        </p:tgtEl>
                                        <p:attrNameLst>
                                          <p:attrName>style.visibility</p:attrName>
                                        </p:attrNameLst>
                                      </p:cBhvr>
                                      <p:to>
                                        <p:strVal val="visible"/>
                                      </p:to>
                                    </p:set>
                                    <p:animEffect transition="in" filter="barn(inVertical)">
                                      <p:cBhvr>
                                        <p:cTn id="17" dur="500"/>
                                        <p:tgtEl>
                                          <p:spTgt spid="525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5315">
                                            <p:txEl>
                                              <p:pRg st="2" end="2"/>
                                            </p:txEl>
                                          </p:spTgt>
                                        </p:tgtEl>
                                        <p:attrNameLst>
                                          <p:attrName>style.visibility</p:attrName>
                                        </p:attrNameLst>
                                      </p:cBhvr>
                                      <p:to>
                                        <p:strVal val="visible"/>
                                      </p:to>
                                    </p:set>
                                    <p:animEffect transition="in" filter="barn(inVertical)">
                                      <p:cBhvr>
                                        <p:cTn id="22" dur="500"/>
                                        <p:tgtEl>
                                          <p:spTgt spid="525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5315">
                                            <p:txEl>
                                              <p:pRg st="3" end="3"/>
                                            </p:txEl>
                                          </p:spTgt>
                                        </p:tgtEl>
                                        <p:attrNameLst>
                                          <p:attrName>style.visibility</p:attrName>
                                        </p:attrNameLst>
                                      </p:cBhvr>
                                      <p:to>
                                        <p:strVal val="visible"/>
                                      </p:to>
                                    </p:set>
                                    <p:animEffect transition="in" filter="barn(inVertical)">
                                      <p:cBhvr>
                                        <p:cTn id="27" dur="500"/>
                                        <p:tgtEl>
                                          <p:spTgt spid="525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25315">
                                            <p:txEl>
                                              <p:pRg st="10" end="10"/>
                                            </p:txEl>
                                          </p:spTgt>
                                        </p:tgtEl>
                                        <p:attrNameLst>
                                          <p:attrName>style.visibility</p:attrName>
                                        </p:attrNameLst>
                                      </p:cBhvr>
                                      <p:to>
                                        <p:strVal val="visible"/>
                                      </p:to>
                                    </p:set>
                                    <p:animEffect transition="in" filter="barn(inVertical)">
                                      <p:cBhvr>
                                        <p:cTn id="32" dur="500"/>
                                        <p:tgtEl>
                                          <p:spTgt spid="52531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25315">
                                            <p:txEl>
                                              <p:pRg st="11" end="11"/>
                                            </p:txEl>
                                          </p:spTgt>
                                        </p:tgtEl>
                                        <p:attrNameLst>
                                          <p:attrName>style.visibility</p:attrName>
                                        </p:attrNameLst>
                                      </p:cBhvr>
                                      <p:to>
                                        <p:strVal val="visible"/>
                                      </p:to>
                                    </p:set>
                                    <p:animEffect transition="in" filter="barn(inVertical)">
                                      <p:cBhvr>
                                        <p:cTn id="37" dur="500"/>
                                        <p:tgtEl>
                                          <p:spTgt spid="52531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25315">
                                            <p:txEl>
                                              <p:pRg st="12" end="12"/>
                                            </p:txEl>
                                          </p:spTgt>
                                        </p:tgtEl>
                                        <p:attrNameLst>
                                          <p:attrName>style.visibility</p:attrName>
                                        </p:attrNameLst>
                                      </p:cBhvr>
                                      <p:to>
                                        <p:strVal val="visible"/>
                                      </p:to>
                                    </p:set>
                                    <p:animEffect transition="in" filter="barn(inVertical)">
                                      <p:cBhvr>
                                        <p:cTn id="42" dur="500"/>
                                        <p:tgtEl>
                                          <p:spTgt spid="52531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25315">
                                            <p:txEl>
                                              <p:pRg st="13" end="13"/>
                                            </p:txEl>
                                          </p:spTgt>
                                        </p:tgtEl>
                                        <p:attrNameLst>
                                          <p:attrName>style.visibility</p:attrName>
                                        </p:attrNameLst>
                                      </p:cBhvr>
                                      <p:to>
                                        <p:strVal val="visible"/>
                                      </p:to>
                                    </p:set>
                                    <p:animEffect transition="in" filter="barn(inVertical)">
                                      <p:cBhvr>
                                        <p:cTn id="47" dur="500"/>
                                        <p:tgtEl>
                                          <p:spTgt spid="525315">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25315">
                                            <p:txEl>
                                              <p:pRg st="14" end="14"/>
                                            </p:txEl>
                                          </p:spTgt>
                                        </p:tgtEl>
                                        <p:attrNameLst>
                                          <p:attrName>style.visibility</p:attrName>
                                        </p:attrNameLst>
                                      </p:cBhvr>
                                      <p:to>
                                        <p:strVal val="visible"/>
                                      </p:to>
                                    </p:set>
                                    <p:animEffect transition="in" filter="barn(inVertical)">
                                      <p:cBhvr>
                                        <p:cTn id="52" dur="500"/>
                                        <p:tgtEl>
                                          <p:spTgt spid="5253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ltLang="en-US" dirty="0"/>
              <a:t>Continuous Random </a:t>
            </a:r>
            <a:r>
              <a:rPr lang="en-US" altLang="en-US" dirty="0" smtClean="0"/>
              <a:t>Variables</a:t>
            </a:r>
            <a:endParaRPr lang="en-US" altLang="en-US" dirty="0"/>
          </a:p>
        </p:txBody>
      </p:sp>
      <p:sp>
        <p:nvSpPr>
          <p:cNvPr id="526339" name="Rectangle 3"/>
          <p:cNvSpPr>
            <a:spLocks noGrp="1" noChangeArrowheads="1"/>
          </p:cNvSpPr>
          <p:nvPr>
            <p:ph type="body" idx="1"/>
          </p:nvPr>
        </p:nvSpPr>
        <p:spPr>
          <a:xfrm>
            <a:off x="0" y="1600200"/>
            <a:ext cx="9143999" cy="4572000"/>
          </a:xfrm>
        </p:spPr>
        <p:txBody>
          <a:bodyPr/>
          <a:lstStyle/>
          <a:p>
            <a:pPr marL="342900" indent="-342900"/>
            <a:r>
              <a:rPr lang="en-US" altLang="en-US" dirty="0"/>
              <a:t>Good news: </a:t>
            </a:r>
            <a:r>
              <a:rPr lang="en-US" altLang="en-US" dirty="0" smtClean="0"/>
              <a:t>Nearly </a:t>
            </a:r>
            <a:r>
              <a:rPr lang="en-US" altLang="en-US" dirty="0"/>
              <a:t>everything we’ve said about how discrete random variables behave is true of continuous random variables, as well</a:t>
            </a:r>
            <a:r>
              <a:rPr lang="en-US" altLang="en-US" dirty="0" smtClean="0"/>
              <a:t>.</a:t>
            </a:r>
          </a:p>
          <a:p>
            <a:pPr marL="342900" indent="-342900"/>
            <a:endParaRPr lang="en-US" altLang="en-US" dirty="0"/>
          </a:p>
          <a:p>
            <a:pPr marL="342900" indent="-342900"/>
            <a:r>
              <a:rPr lang="en-US" altLang="en-US" dirty="0"/>
              <a:t>When two independent continuous random variables have Normal models, so does their sum or difference.</a:t>
            </a:r>
          </a:p>
          <a:p>
            <a:pPr marL="342900" indent="-342900"/>
            <a:endParaRPr lang="en-US" altLang="en-US" dirty="0" smtClean="0"/>
          </a:p>
          <a:p>
            <a:pPr marL="342900" indent="-342900"/>
            <a:r>
              <a:rPr lang="en-US" altLang="en-US" dirty="0" smtClean="0"/>
              <a:t>This </a:t>
            </a:r>
            <a:r>
              <a:rPr lang="en-US" altLang="en-US" dirty="0"/>
              <a:t>fact will let us apply our knowledge of Normal probabilities to questions about the sum or difference of independent random variables.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circle(in)">
                                      <p:cBhvr>
                                        <p:cTn id="7" dur="2000"/>
                                        <p:tgtEl>
                                          <p:spTgt spid="526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6339">
                                            <p:txEl>
                                              <p:pRg st="2" end="2"/>
                                            </p:txEl>
                                          </p:spTgt>
                                        </p:tgtEl>
                                        <p:attrNameLst>
                                          <p:attrName>style.visibility</p:attrName>
                                        </p:attrNameLst>
                                      </p:cBhvr>
                                      <p:to>
                                        <p:strVal val="visible"/>
                                      </p:to>
                                    </p:set>
                                    <p:animEffect transition="in" filter="circle(in)">
                                      <p:cBhvr>
                                        <p:cTn id="12" dur="2000"/>
                                        <p:tgtEl>
                                          <p:spTgt spid="526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26339">
                                            <p:txEl>
                                              <p:pRg st="4" end="4"/>
                                            </p:txEl>
                                          </p:spTgt>
                                        </p:tgtEl>
                                        <p:attrNameLst>
                                          <p:attrName>style.visibility</p:attrName>
                                        </p:attrNameLst>
                                      </p:cBhvr>
                                      <p:to>
                                        <p:strVal val="visible"/>
                                      </p:to>
                                    </p:set>
                                    <p:animEffect transition="in" filter="circle(in)">
                                      <p:cBhvr>
                                        <p:cTn id="17" dur="2000"/>
                                        <p:tgtEl>
                                          <p:spTgt spid="526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pPr marL="0" indent="0">
              <a:buNone/>
            </a:pPr>
            <a:r>
              <a:rPr lang="en-US" dirty="0" smtClean="0"/>
              <a:t>Continuous Random Variables Worksheet</a:t>
            </a:r>
            <a:endParaRPr lang="en-US" dirty="0"/>
          </a:p>
        </p:txBody>
      </p:sp>
    </p:spTree>
    <p:extLst>
      <p:ext uri="{BB962C8B-B14F-4D97-AF65-F5344CB8AC3E}">
        <p14:creationId xmlns:p14="http://schemas.microsoft.com/office/powerpoint/2010/main" val="344923743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0" y="1600200"/>
            <a:ext cx="9143999" cy="4572000"/>
          </a:xfrm>
        </p:spPr>
        <p:txBody>
          <a:bodyPr/>
          <a:lstStyle/>
          <a:p>
            <a:r>
              <a:rPr lang="en-US" dirty="0" smtClean="0"/>
              <a:t>Read Chapter 15</a:t>
            </a:r>
          </a:p>
          <a:p>
            <a:r>
              <a:rPr lang="en-US" dirty="0" smtClean="0"/>
              <a:t>Chapter 15 Guided Reading</a:t>
            </a:r>
          </a:p>
          <a:p>
            <a:r>
              <a:rPr lang="en-US" dirty="0" err="1" smtClean="0"/>
              <a:t>Pg</a:t>
            </a:r>
            <a:r>
              <a:rPr lang="en-US" dirty="0" smtClean="0"/>
              <a:t> 407 – 411 Ex: 24, 40, 47, 49, 51</a:t>
            </a:r>
          </a:p>
          <a:p>
            <a:r>
              <a:rPr lang="en-US" dirty="0" smtClean="0"/>
              <a:t>Chapter </a:t>
            </a:r>
            <a:r>
              <a:rPr lang="en-US" smtClean="0"/>
              <a:t>15 Test</a:t>
            </a:r>
            <a:endParaRPr lang="en-US" dirty="0"/>
          </a:p>
        </p:txBody>
      </p:sp>
    </p:spTree>
    <p:extLst>
      <p:ext uri="{BB962C8B-B14F-4D97-AF65-F5344CB8AC3E}">
        <p14:creationId xmlns:p14="http://schemas.microsoft.com/office/powerpoint/2010/main" val="230179576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ltLang="en-US"/>
              <a:t>What Can Go Wrong?</a:t>
            </a:r>
          </a:p>
        </p:txBody>
      </p:sp>
      <p:sp>
        <p:nvSpPr>
          <p:cNvPr id="527363" name="Rectangle 3"/>
          <p:cNvSpPr>
            <a:spLocks noGrp="1" noChangeArrowheads="1"/>
          </p:cNvSpPr>
          <p:nvPr>
            <p:ph type="body" idx="1"/>
          </p:nvPr>
        </p:nvSpPr>
        <p:spPr>
          <a:ln/>
        </p:spPr>
        <p:txBody>
          <a:bodyPr/>
          <a:lstStyle/>
          <a:p>
            <a:pPr marL="342900" indent="-342900">
              <a:lnSpc>
                <a:spcPct val="90000"/>
              </a:lnSpc>
            </a:pPr>
            <a:r>
              <a:rPr lang="en-US" altLang="en-US" dirty="0"/>
              <a:t>Probability models are still just models</a:t>
            </a:r>
            <a:r>
              <a:rPr lang="en-US" altLang="en-US" dirty="0" smtClean="0"/>
              <a:t>.</a:t>
            </a:r>
          </a:p>
          <a:p>
            <a:pPr marL="342900" indent="-342900">
              <a:lnSpc>
                <a:spcPct val="90000"/>
              </a:lnSpc>
            </a:pPr>
            <a:endParaRPr lang="en-US" altLang="en-US" dirty="0"/>
          </a:p>
          <a:p>
            <a:pPr marL="742950" lvl="1" indent="-285750">
              <a:lnSpc>
                <a:spcPct val="90000"/>
              </a:lnSpc>
            </a:pPr>
            <a:r>
              <a:rPr lang="en-US" altLang="en-US" dirty="0"/>
              <a:t>Models can be useful, but they are not reality.</a:t>
            </a:r>
          </a:p>
          <a:p>
            <a:pPr marL="742950" lvl="1" indent="-285750">
              <a:lnSpc>
                <a:spcPct val="90000"/>
              </a:lnSpc>
            </a:pPr>
            <a:r>
              <a:rPr lang="en-US" altLang="en-US" dirty="0"/>
              <a:t>Question probabilities as you would data, and think about the assumptions behind your models.</a:t>
            </a:r>
          </a:p>
          <a:p>
            <a:pPr marL="342900" indent="-342900">
              <a:lnSpc>
                <a:spcPct val="90000"/>
              </a:lnSpc>
            </a:pPr>
            <a:endParaRPr lang="en-US" altLang="en-US" dirty="0" smtClean="0"/>
          </a:p>
          <a:p>
            <a:pPr marL="342900" indent="-342900">
              <a:lnSpc>
                <a:spcPct val="90000"/>
              </a:lnSpc>
            </a:pPr>
            <a:r>
              <a:rPr lang="en-US" altLang="en-US" dirty="0" smtClean="0"/>
              <a:t>If </a:t>
            </a:r>
            <a:r>
              <a:rPr lang="en-US" altLang="en-US" dirty="0"/>
              <a:t>the model is wrong, so is everything else.</a:t>
            </a:r>
          </a:p>
          <a:p>
            <a:pPr marL="342900" indent="-342900">
              <a:lnSpc>
                <a:spcPct val="90000"/>
              </a:lnSpc>
              <a:buFont typeface="Wingdings" panose="05000000000000000000" pitchFamily="2" charset="2"/>
              <a:buNone/>
            </a:pPr>
            <a:endParaRPr lang="en-US" altLang="en-US" dirty="0"/>
          </a:p>
          <a:p>
            <a:pPr marL="342900" indent="-342900">
              <a:lnSpc>
                <a:spcPct val="90000"/>
              </a:lnSpc>
              <a:buFont typeface="Wingdings" panose="05000000000000000000" pitchFamily="2" charset="2"/>
              <a:buNone/>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fade">
                                      <p:cBhvr>
                                        <p:cTn id="7" dur="1000"/>
                                        <p:tgtEl>
                                          <p:spTgt spid="527363">
                                            <p:txEl>
                                              <p:pRg st="0" end="0"/>
                                            </p:txEl>
                                          </p:spTgt>
                                        </p:tgtEl>
                                      </p:cBhvr>
                                    </p:animEffect>
                                    <p:anim calcmode="lin" valueType="num">
                                      <p:cBhvr>
                                        <p:cTn id="8" dur="1000" fill="hold"/>
                                        <p:tgtEl>
                                          <p:spTgt spid="527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7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7363">
                                            <p:txEl>
                                              <p:pRg st="2" end="2"/>
                                            </p:txEl>
                                          </p:spTgt>
                                        </p:tgtEl>
                                        <p:attrNameLst>
                                          <p:attrName>style.visibility</p:attrName>
                                        </p:attrNameLst>
                                      </p:cBhvr>
                                      <p:to>
                                        <p:strVal val="visible"/>
                                      </p:to>
                                    </p:set>
                                    <p:animEffect transition="in" filter="fade">
                                      <p:cBhvr>
                                        <p:cTn id="14" dur="1000"/>
                                        <p:tgtEl>
                                          <p:spTgt spid="527363">
                                            <p:txEl>
                                              <p:pRg st="2" end="2"/>
                                            </p:txEl>
                                          </p:spTgt>
                                        </p:tgtEl>
                                      </p:cBhvr>
                                    </p:animEffect>
                                    <p:anim calcmode="lin" valueType="num">
                                      <p:cBhvr>
                                        <p:cTn id="15" dur="1000" fill="hold"/>
                                        <p:tgtEl>
                                          <p:spTgt spid="5273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7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7363">
                                            <p:txEl>
                                              <p:pRg st="3" end="3"/>
                                            </p:txEl>
                                          </p:spTgt>
                                        </p:tgtEl>
                                        <p:attrNameLst>
                                          <p:attrName>style.visibility</p:attrName>
                                        </p:attrNameLst>
                                      </p:cBhvr>
                                      <p:to>
                                        <p:strVal val="visible"/>
                                      </p:to>
                                    </p:set>
                                    <p:animEffect transition="in" filter="fade">
                                      <p:cBhvr>
                                        <p:cTn id="21" dur="1000"/>
                                        <p:tgtEl>
                                          <p:spTgt spid="527363">
                                            <p:txEl>
                                              <p:pRg st="3" end="3"/>
                                            </p:txEl>
                                          </p:spTgt>
                                        </p:tgtEl>
                                      </p:cBhvr>
                                    </p:animEffect>
                                    <p:anim calcmode="lin" valueType="num">
                                      <p:cBhvr>
                                        <p:cTn id="22" dur="1000" fill="hold"/>
                                        <p:tgtEl>
                                          <p:spTgt spid="52736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27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7363">
                                            <p:txEl>
                                              <p:pRg st="5" end="5"/>
                                            </p:txEl>
                                          </p:spTgt>
                                        </p:tgtEl>
                                        <p:attrNameLst>
                                          <p:attrName>style.visibility</p:attrName>
                                        </p:attrNameLst>
                                      </p:cBhvr>
                                      <p:to>
                                        <p:strVal val="visible"/>
                                      </p:to>
                                    </p:set>
                                    <p:animEffect transition="in" filter="fade">
                                      <p:cBhvr>
                                        <p:cTn id="28" dur="1000"/>
                                        <p:tgtEl>
                                          <p:spTgt spid="527363">
                                            <p:txEl>
                                              <p:pRg st="5" end="5"/>
                                            </p:txEl>
                                          </p:spTgt>
                                        </p:tgtEl>
                                      </p:cBhvr>
                                    </p:animEffect>
                                    <p:anim calcmode="lin" valueType="num">
                                      <p:cBhvr>
                                        <p:cTn id="29" dur="1000" fill="hold"/>
                                        <p:tgtEl>
                                          <p:spTgt spid="52736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27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ltLang="en-US"/>
              <a:t>What Can Go Wrong? (cont.)</a:t>
            </a:r>
          </a:p>
        </p:txBody>
      </p:sp>
      <p:sp>
        <p:nvSpPr>
          <p:cNvPr id="528387" name="Rectangle 3"/>
          <p:cNvSpPr>
            <a:spLocks noGrp="1" noChangeArrowheads="1"/>
          </p:cNvSpPr>
          <p:nvPr>
            <p:ph type="body" idx="1"/>
          </p:nvPr>
        </p:nvSpPr>
        <p:spPr>
          <a:ln/>
        </p:spPr>
        <p:txBody>
          <a:bodyPr/>
          <a:lstStyle/>
          <a:p>
            <a:pPr marL="342900" indent="-342900">
              <a:lnSpc>
                <a:spcPct val="90000"/>
              </a:lnSpc>
            </a:pPr>
            <a:r>
              <a:rPr lang="en-US" altLang="en-US" dirty="0"/>
              <a:t>Don’t assume everything’s Normal.</a:t>
            </a:r>
          </a:p>
          <a:p>
            <a:pPr marL="742950" lvl="1" indent="-285750">
              <a:lnSpc>
                <a:spcPct val="90000"/>
              </a:lnSpc>
            </a:pPr>
            <a:r>
              <a:rPr lang="en-US" altLang="en-US" dirty="0"/>
              <a:t>You must </a:t>
            </a:r>
            <a:r>
              <a:rPr lang="en-US" altLang="en-US" i="1" dirty="0"/>
              <a:t>Think</a:t>
            </a:r>
            <a:r>
              <a:rPr lang="en-US" altLang="en-US" dirty="0"/>
              <a:t> about whether the </a:t>
            </a:r>
            <a:r>
              <a:rPr lang="en-US" altLang="en-US" dirty="0">
                <a:solidFill>
                  <a:schemeClr val="hlink"/>
                </a:solidFill>
              </a:rPr>
              <a:t>Normality Assumption</a:t>
            </a:r>
            <a:r>
              <a:rPr lang="en-US" altLang="en-US" dirty="0"/>
              <a:t> is justified</a:t>
            </a:r>
            <a:r>
              <a:rPr lang="en-US" altLang="en-US" dirty="0" smtClean="0"/>
              <a:t>.</a:t>
            </a:r>
          </a:p>
          <a:p>
            <a:pPr marL="742950" lvl="1" indent="-285750">
              <a:lnSpc>
                <a:spcPct val="90000"/>
              </a:lnSpc>
            </a:pPr>
            <a:endParaRPr lang="en-US" altLang="en-US" dirty="0"/>
          </a:p>
          <a:p>
            <a:pPr marL="342900" indent="-342900">
              <a:lnSpc>
                <a:spcPct val="90000"/>
              </a:lnSpc>
            </a:pPr>
            <a:r>
              <a:rPr lang="en-US" altLang="en-US" dirty="0"/>
              <a:t>Watch out for variables that aren’t independent:</a:t>
            </a:r>
          </a:p>
          <a:p>
            <a:pPr marL="742950" lvl="1" indent="-285750">
              <a:lnSpc>
                <a:spcPct val="90000"/>
              </a:lnSpc>
            </a:pPr>
            <a:r>
              <a:rPr lang="en-US" altLang="en-US" dirty="0"/>
              <a:t>You can add expected values for </a:t>
            </a:r>
            <a:r>
              <a:rPr lang="en-US" altLang="en-US" i="1" dirty="0"/>
              <a:t>any</a:t>
            </a:r>
            <a:r>
              <a:rPr lang="en-US" altLang="en-US" dirty="0"/>
              <a:t> two random variables, but </a:t>
            </a:r>
          </a:p>
          <a:p>
            <a:pPr marL="742950" lvl="1" indent="-285750">
              <a:lnSpc>
                <a:spcPct val="90000"/>
              </a:lnSpc>
            </a:pPr>
            <a:r>
              <a:rPr lang="en-US" altLang="en-US" dirty="0"/>
              <a:t>you can only add variances of </a:t>
            </a:r>
            <a:r>
              <a:rPr lang="en-US" altLang="en-US" i="1" dirty="0"/>
              <a:t>independent</a:t>
            </a:r>
            <a:r>
              <a:rPr lang="en-US" altLang="en-US" dirty="0"/>
              <a:t> random variables.</a:t>
            </a:r>
          </a:p>
          <a:p>
            <a:pPr marL="342900" indent="-342900">
              <a:lnSpc>
                <a:spcPct val="90000"/>
              </a:lnSpc>
              <a:buFont typeface="Wingdings" panose="05000000000000000000" pitchFamily="2" charset="2"/>
              <a:buNone/>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Effect transition="in" filter="fade">
                                      <p:cBhvr>
                                        <p:cTn id="7" dur="1000"/>
                                        <p:tgtEl>
                                          <p:spTgt spid="528387">
                                            <p:txEl>
                                              <p:pRg st="0" end="0"/>
                                            </p:txEl>
                                          </p:spTgt>
                                        </p:tgtEl>
                                      </p:cBhvr>
                                    </p:animEffect>
                                    <p:anim calcmode="lin" valueType="num">
                                      <p:cBhvr>
                                        <p:cTn id="8" dur="1000" fill="hold"/>
                                        <p:tgtEl>
                                          <p:spTgt spid="528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8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8387">
                                            <p:txEl>
                                              <p:pRg st="1" end="1"/>
                                            </p:txEl>
                                          </p:spTgt>
                                        </p:tgtEl>
                                        <p:attrNameLst>
                                          <p:attrName>style.visibility</p:attrName>
                                        </p:attrNameLst>
                                      </p:cBhvr>
                                      <p:to>
                                        <p:strVal val="visible"/>
                                      </p:to>
                                    </p:set>
                                    <p:animEffect transition="in" filter="fade">
                                      <p:cBhvr>
                                        <p:cTn id="14" dur="1000"/>
                                        <p:tgtEl>
                                          <p:spTgt spid="528387">
                                            <p:txEl>
                                              <p:pRg st="1" end="1"/>
                                            </p:txEl>
                                          </p:spTgt>
                                        </p:tgtEl>
                                      </p:cBhvr>
                                    </p:animEffect>
                                    <p:anim calcmode="lin" valueType="num">
                                      <p:cBhvr>
                                        <p:cTn id="15" dur="1000" fill="hold"/>
                                        <p:tgtEl>
                                          <p:spTgt spid="528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8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8387">
                                            <p:txEl>
                                              <p:pRg st="3" end="3"/>
                                            </p:txEl>
                                          </p:spTgt>
                                        </p:tgtEl>
                                        <p:attrNameLst>
                                          <p:attrName>style.visibility</p:attrName>
                                        </p:attrNameLst>
                                      </p:cBhvr>
                                      <p:to>
                                        <p:strVal val="visible"/>
                                      </p:to>
                                    </p:set>
                                    <p:animEffect transition="in" filter="fade">
                                      <p:cBhvr>
                                        <p:cTn id="21" dur="1000"/>
                                        <p:tgtEl>
                                          <p:spTgt spid="528387">
                                            <p:txEl>
                                              <p:pRg st="3" end="3"/>
                                            </p:txEl>
                                          </p:spTgt>
                                        </p:tgtEl>
                                      </p:cBhvr>
                                    </p:animEffect>
                                    <p:anim calcmode="lin" valueType="num">
                                      <p:cBhvr>
                                        <p:cTn id="22" dur="1000" fill="hold"/>
                                        <p:tgtEl>
                                          <p:spTgt spid="528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28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8387">
                                            <p:txEl>
                                              <p:pRg st="4" end="4"/>
                                            </p:txEl>
                                          </p:spTgt>
                                        </p:tgtEl>
                                        <p:attrNameLst>
                                          <p:attrName>style.visibility</p:attrName>
                                        </p:attrNameLst>
                                      </p:cBhvr>
                                      <p:to>
                                        <p:strVal val="visible"/>
                                      </p:to>
                                    </p:set>
                                    <p:animEffect transition="in" filter="fade">
                                      <p:cBhvr>
                                        <p:cTn id="28" dur="1000"/>
                                        <p:tgtEl>
                                          <p:spTgt spid="528387">
                                            <p:txEl>
                                              <p:pRg st="4" end="4"/>
                                            </p:txEl>
                                          </p:spTgt>
                                        </p:tgtEl>
                                      </p:cBhvr>
                                    </p:animEffect>
                                    <p:anim calcmode="lin" valueType="num">
                                      <p:cBhvr>
                                        <p:cTn id="29" dur="1000" fill="hold"/>
                                        <p:tgtEl>
                                          <p:spTgt spid="528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28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28387">
                                            <p:txEl>
                                              <p:pRg st="5" end="5"/>
                                            </p:txEl>
                                          </p:spTgt>
                                        </p:tgtEl>
                                        <p:attrNameLst>
                                          <p:attrName>style.visibility</p:attrName>
                                        </p:attrNameLst>
                                      </p:cBhvr>
                                      <p:to>
                                        <p:strVal val="visible"/>
                                      </p:to>
                                    </p:set>
                                    <p:animEffect transition="in" filter="fade">
                                      <p:cBhvr>
                                        <p:cTn id="35" dur="1000"/>
                                        <p:tgtEl>
                                          <p:spTgt spid="528387">
                                            <p:txEl>
                                              <p:pRg st="5" end="5"/>
                                            </p:txEl>
                                          </p:spTgt>
                                        </p:tgtEl>
                                      </p:cBhvr>
                                    </p:animEffect>
                                    <p:anim calcmode="lin" valueType="num">
                                      <p:cBhvr>
                                        <p:cTn id="36" dur="1000" fill="hold"/>
                                        <p:tgtEl>
                                          <p:spTgt spid="528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28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altLang="en-US"/>
              <a:t>What Can Go Wrong? (cont.)</a:t>
            </a:r>
          </a:p>
        </p:txBody>
      </p:sp>
      <p:sp>
        <p:nvSpPr>
          <p:cNvPr id="529411" name="Rectangle 3"/>
          <p:cNvSpPr>
            <a:spLocks noGrp="1" noChangeArrowheads="1"/>
          </p:cNvSpPr>
          <p:nvPr>
            <p:ph type="body" idx="1"/>
          </p:nvPr>
        </p:nvSpPr>
        <p:spPr>
          <a:ln/>
        </p:spPr>
        <p:txBody>
          <a:bodyPr/>
          <a:lstStyle/>
          <a:p>
            <a:pPr marL="342900" indent="-342900"/>
            <a:r>
              <a:rPr lang="en-US" altLang="en-US" dirty="0"/>
              <a:t>Don’t forget: Variances of independent random variables add. Standard deviations don’t</a:t>
            </a:r>
            <a:r>
              <a:rPr lang="en-US" altLang="en-US" dirty="0" smtClean="0"/>
              <a:t>.</a:t>
            </a:r>
          </a:p>
          <a:p>
            <a:pPr marL="342900" indent="-342900"/>
            <a:endParaRPr lang="en-US" altLang="en-US" dirty="0"/>
          </a:p>
          <a:p>
            <a:pPr marL="342900" indent="-342900"/>
            <a:r>
              <a:rPr lang="en-US" altLang="en-US" dirty="0"/>
              <a:t>Don’t forget: Variances of independent random variables add, even when you’re looking at the difference between them.</a:t>
            </a:r>
          </a:p>
          <a:p>
            <a:pPr marL="342900" indent="-342900"/>
            <a:endParaRPr lang="en-US" altLang="en-US" dirty="0" smtClean="0"/>
          </a:p>
          <a:p>
            <a:pPr marL="342900" indent="-342900"/>
            <a:r>
              <a:rPr lang="en-US" altLang="en-US" dirty="0" smtClean="0"/>
              <a:t>Don’t </a:t>
            </a:r>
            <a:r>
              <a:rPr lang="en-US" altLang="en-US" dirty="0"/>
              <a:t>write independent instances of a random variable with notation that looks like they are the same variables.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9411">
                                            <p:txEl>
                                              <p:pRg st="0" end="0"/>
                                            </p:txEl>
                                          </p:spTgt>
                                        </p:tgtEl>
                                        <p:attrNameLst>
                                          <p:attrName>style.visibility</p:attrName>
                                        </p:attrNameLst>
                                      </p:cBhvr>
                                      <p:to>
                                        <p:strVal val="visible"/>
                                      </p:to>
                                    </p:set>
                                    <p:animEffect transition="in" filter="fade">
                                      <p:cBhvr>
                                        <p:cTn id="7" dur="1000"/>
                                        <p:tgtEl>
                                          <p:spTgt spid="529411">
                                            <p:txEl>
                                              <p:pRg st="0" end="0"/>
                                            </p:txEl>
                                          </p:spTgt>
                                        </p:tgtEl>
                                      </p:cBhvr>
                                    </p:animEffect>
                                    <p:anim calcmode="lin" valueType="num">
                                      <p:cBhvr>
                                        <p:cTn id="8" dur="1000" fill="hold"/>
                                        <p:tgtEl>
                                          <p:spTgt spid="529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9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9411">
                                            <p:txEl>
                                              <p:pRg st="2" end="2"/>
                                            </p:txEl>
                                          </p:spTgt>
                                        </p:tgtEl>
                                        <p:attrNameLst>
                                          <p:attrName>style.visibility</p:attrName>
                                        </p:attrNameLst>
                                      </p:cBhvr>
                                      <p:to>
                                        <p:strVal val="visible"/>
                                      </p:to>
                                    </p:set>
                                    <p:animEffect transition="in" filter="fade">
                                      <p:cBhvr>
                                        <p:cTn id="14" dur="1000"/>
                                        <p:tgtEl>
                                          <p:spTgt spid="529411">
                                            <p:txEl>
                                              <p:pRg st="2" end="2"/>
                                            </p:txEl>
                                          </p:spTgt>
                                        </p:tgtEl>
                                      </p:cBhvr>
                                    </p:animEffect>
                                    <p:anim calcmode="lin" valueType="num">
                                      <p:cBhvr>
                                        <p:cTn id="15" dur="1000" fill="hold"/>
                                        <p:tgtEl>
                                          <p:spTgt spid="5294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9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9411">
                                            <p:txEl>
                                              <p:pRg st="4" end="4"/>
                                            </p:txEl>
                                          </p:spTgt>
                                        </p:tgtEl>
                                        <p:attrNameLst>
                                          <p:attrName>style.visibility</p:attrName>
                                        </p:attrNameLst>
                                      </p:cBhvr>
                                      <p:to>
                                        <p:strVal val="visible"/>
                                      </p:to>
                                    </p:set>
                                    <p:animEffect transition="in" filter="fade">
                                      <p:cBhvr>
                                        <p:cTn id="21" dur="1000"/>
                                        <p:tgtEl>
                                          <p:spTgt spid="529411">
                                            <p:txEl>
                                              <p:pRg st="4" end="4"/>
                                            </p:txEl>
                                          </p:spTgt>
                                        </p:tgtEl>
                                      </p:cBhvr>
                                    </p:animEffect>
                                    <p:anim calcmode="lin" valueType="num">
                                      <p:cBhvr>
                                        <p:cTn id="22" dur="1000" fill="hold"/>
                                        <p:tgtEl>
                                          <p:spTgt spid="5294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294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533400" y="303213"/>
            <a:ext cx="8305800" cy="306387"/>
          </a:xfrm>
        </p:spPr>
        <p:txBody>
          <a:bodyPr/>
          <a:lstStyle/>
          <a:p>
            <a:r>
              <a:rPr lang="en-US" altLang="en-US" dirty="0"/>
              <a:t>What have we learned?</a:t>
            </a:r>
          </a:p>
        </p:txBody>
      </p:sp>
      <p:sp>
        <p:nvSpPr>
          <p:cNvPr id="530435" name="Rectangle 3"/>
          <p:cNvSpPr>
            <a:spLocks noGrp="1" noChangeArrowheads="1"/>
          </p:cNvSpPr>
          <p:nvPr>
            <p:ph type="body" idx="1"/>
          </p:nvPr>
        </p:nvSpPr>
        <p:spPr>
          <a:xfrm>
            <a:off x="0" y="838200"/>
            <a:ext cx="9143999" cy="5334000"/>
          </a:xfrm>
        </p:spPr>
        <p:txBody>
          <a:bodyPr/>
          <a:lstStyle/>
          <a:p>
            <a:pPr marL="342900" indent="-342900">
              <a:lnSpc>
                <a:spcPct val="90000"/>
              </a:lnSpc>
            </a:pPr>
            <a:r>
              <a:rPr lang="en-US" altLang="en-US" dirty="0"/>
              <a:t>We know how to work with random variables. </a:t>
            </a:r>
          </a:p>
          <a:p>
            <a:pPr marL="742950" lvl="1" indent="-285750">
              <a:lnSpc>
                <a:spcPct val="90000"/>
              </a:lnSpc>
            </a:pPr>
            <a:r>
              <a:rPr lang="en-US" altLang="en-US" dirty="0"/>
              <a:t>We can use a probability model for a discrete random variable to find its expected value and standard deviation.</a:t>
            </a:r>
          </a:p>
          <a:p>
            <a:pPr marL="342900" indent="-342900">
              <a:lnSpc>
                <a:spcPct val="90000"/>
              </a:lnSpc>
            </a:pPr>
            <a:r>
              <a:rPr lang="en-US" altLang="en-US" dirty="0"/>
              <a:t>The mean of the sum or difference of two random variables, discrete or continuous, is just the sum or difference of their means.</a:t>
            </a:r>
          </a:p>
          <a:p>
            <a:pPr marL="342900" indent="-342900"/>
            <a:r>
              <a:rPr lang="en-US" altLang="en-US" dirty="0"/>
              <a:t>And, </a:t>
            </a:r>
            <a:r>
              <a:rPr lang="en-US" altLang="en-US" i="1" dirty="0"/>
              <a:t>for independent random variables</a:t>
            </a:r>
            <a:r>
              <a:rPr lang="en-US" altLang="en-US" dirty="0"/>
              <a:t>, the variance of their sum or difference is always the </a:t>
            </a:r>
            <a:r>
              <a:rPr lang="en-US" altLang="en-US" i="1" dirty="0"/>
              <a:t>sum</a:t>
            </a:r>
            <a:r>
              <a:rPr lang="en-US" altLang="en-US" dirty="0"/>
              <a:t> of their variances. </a:t>
            </a:r>
            <a:endParaRPr lang="en-US" altLang="en-US" dirty="0" smtClean="0"/>
          </a:p>
          <a:p>
            <a:pPr marL="342900" indent="-342900"/>
            <a:r>
              <a:rPr lang="en-US" altLang="en-US" dirty="0" smtClean="0"/>
              <a:t>Normal </a:t>
            </a:r>
            <a:r>
              <a:rPr lang="en-US" altLang="en-US" dirty="0"/>
              <a:t>models are once again special.</a:t>
            </a:r>
          </a:p>
          <a:p>
            <a:pPr marL="742950" lvl="1" indent="-285750"/>
            <a:r>
              <a:rPr lang="en-US" altLang="en-US" dirty="0"/>
              <a:t>Sums or differences of Normally distributed random variables also follow Normal models.</a:t>
            </a:r>
          </a:p>
          <a:p>
            <a:pPr marL="342900" indent="-342900">
              <a:lnSpc>
                <a:spcPct val="90000"/>
              </a:lnSpc>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barn(inVertical)">
                                      <p:cBhvr>
                                        <p:cTn id="7" dur="500"/>
                                        <p:tgtEl>
                                          <p:spTgt spid="53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barn(inVertical)">
                                      <p:cBhvr>
                                        <p:cTn id="12" dur="500"/>
                                        <p:tgtEl>
                                          <p:spTgt spid="530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30435">
                                            <p:txEl>
                                              <p:pRg st="2" end="2"/>
                                            </p:txEl>
                                          </p:spTgt>
                                        </p:tgtEl>
                                        <p:attrNameLst>
                                          <p:attrName>style.visibility</p:attrName>
                                        </p:attrNameLst>
                                      </p:cBhvr>
                                      <p:to>
                                        <p:strVal val="visible"/>
                                      </p:to>
                                    </p:set>
                                    <p:animEffect transition="in" filter="barn(inVertical)">
                                      <p:cBhvr>
                                        <p:cTn id="17" dur="500"/>
                                        <p:tgtEl>
                                          <p:spTgt spid="530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30435">
                                            <p:txEl>
                                              <p:pRg st="3" end="3"/>
                                            </p:txEl>
                                          </p:spTgt>
                                        </p:tgtEl>
                                        <p:attrNameLst>
                                          <p:attrName>style.visibility</p:attrName>
                                        </p:attrNameLst>
                                      </p:cBhvr>
                                      <p:to>
                                        <p:strVal val="visible"/>
                                      </p:to>
                                    </p:set>
                                    <p:animEffect transition="in" filter="barn(inVertical)">
                                      <p:cBhvr>
                                        <p:cTn id="22" dur="500"/>
                                        <p:tgtEl>
                                          <p:spTgt spid="530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0435">
                                            <p:txEl>
                                              <p:pRg st="4" end="4"/>
                                            </p:txEl>
                                          </p:spTgt>
                                        </p:tgtEl>
                                        <p:attrNameLst>
                                          <p:attrName>style.visibility</p:attrName>
                                        </p:attrNameLst>
                                      </p:cBhvr>
                                      <p:to>
                                        <p:strVal val="visible"/>
                                      </p:to>
                                    </p:set>
                                    <p:animEffect transition="in" filter="barn(inVertical)">
                                      <p:cBhvr>
                                        <p:cTn id="27" dur="500"/>
                                        <p:tgtEl>
                                          <p:spTgt spid="530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30435">
                                            <p:txEl>
                                              <p:pRg st="5" end="5"/>
                                            </p:txEl>
                                          </p:spTgt>
                                        </p:tgtEl>
                                        <p:attrNameLst>
                                          <p:attrName>style.visibility</p:attrName>
                                        </p:attrNameLst>
                                      </p:cBhvr>
                                      <p:to>
                                        <p:strVal val="visible"/>
                                      </p:to>
                                    </p:set>
                                    <p:animEffect transition="in" filter="barn(inVertical)">
                                      <p:cBhvr>
                                        <p:cTn id="32" dur="500"/>
                                        <p:tgtEl>
                                          <p:spTgt spid="530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3" name="Rectangle 3"/>
          <p:cNvSpPr>
            <a:spLocks noGrp="1" noChangeArrowheads="1"/>
          </p:cNvSpPr>
          <p:nvPr>
            <p:ph type="body" idx="1"/>
          </p:nvPr>
        </p:nvSpPr>
        <p:spPr>
          <a:xfrm>
            <a:off x="0" y="0"/>
            <a:ext cx="9143999" cy="6172200"/>
          </a:xfrm>
          <a:ln/>
        </p:spPr>
        <p:txBody>
          <a:bodyPr/>
          <a:lstStyle/>
          <a:p>
            <a:pPr marL="342900" indent="-342900"/>
            <a:r>
              <a:rPr lang="en-US" altLang="en-US" dirty="0"/>
              <a:t>A </a:t>
            </a:r>
            <a:r>
              <a:rPr lang="en-US" altLang="en-US" dirty="0">
                <a:solidFill>
                  <a:schemeClr val="hlink"/>
                </a:solidFill>
              </a:rPr>
              <a:t>random variable</a:t>
            </a:r>
            <a:r>
              <a:rPr lang="en-US" altLang="en-US" dirty="0"/>
              <a:t> assumes a value based on the outcome of a random event. </a:t>
            </a:r>
            <a:endParaRPr lang="en-US" altLang="en-US" dirty="0" smtClean="0"/>
          </a:p>
          <a:p>
            <a:pPr marL="342900" indent="-342900"/>
            <a:r>
              <a:rPr lang="en-US" altLang="en-US" dirty="0" smtClean="0"/>
              <a:t>We </a:t>
            </a:r>
            <a:r>
              <a:rPr lang="en-US" altLang="en-US" dirty="0"/>
              <a:t>use a capital letter, like </a:t>
            </a:r>
            <a:r>
              <a:rPr lang="en-US" altLang="en-US" i="1" dirty="0"/>
              <a:t>X</a:t>
            </a:r>
            <a:r>
              <a:rPr lang="en-US" altLang="en-US" dirty="0"/>
              <a:t>, to denote a random variable. </a:t>
            </a:r>
            <a:endParaRPr lang="en-US" altLang="en-US" dirty="0" smtClean="0"/>
          </a:p>
          <a:p>
            <a:pPr marL="342900" indent="-342900"/>
            <a:r>
              <a:rPr lang="en-US" altLang="en-US" dirty="0" smtClean="0"/>
              <a:t>A </a:t>
            </a:r>
            <a:r>
              <a:rPr lang="en-US" altLang="en-US" dirty="0"/>
              <a:t>particular value of a random variable will be denoted with the corresponding lower case letter, in this case </a:t>
            </a:r>
            <a:r>
              <a:rPr lang="en-US" altLang="en-US" i="1" dirty="0"/>
              <a:t>x</a:t>
            </a:r>
            <a:r>
              <a:rPr lang="en-US" altLang="en-US" dirty="0" smtClean="0"/>
              <a:t>.</a:t>
            </a:r>
          </a:p>
          <a:p>
            <a:pPr marL="342900" indent="-342900"/>
            <a:endParaRPr lang="en-US" altLang="en-US" dirty="0"/>
          </a:p>
          <a:p>
            <a:pPr marL="342900" indent="-342900"/>
            <a:endParaRPr lang="en-US" altLang="en-US" dirty="0" smtClean="0"/>
          </a:p>
          <a:p>
            <a:pPr marL="342900" indent="-342900"/>
            <a:endParaRPr lang="en-US" altLang="en-US" dirty="0"/>
          </a:p>
          <a:p>
            <a:pPr marL="0" indent="0">
              <a:buNone/>
            </a:pPr>
            <a:endParaRPr lang="en-US" altLang="en-US" dirty="0"/>
          </a:p>
          <a:p>
            <a:pPr marL="342900" indent="-342900"/>
            <a:r>
              <a:rPr lang="en-US" altLang="en-US" dirty="0" smtClean="0"/>
              <a:t>So, with the life insurance example, the amount of money the company pays out on an individual policy would be a random variable.</a:t>
            </a:r>
          </a:p>
          <a:p>
            <a:pPr marL="342900" indent="-342900"/>
            <a:r>
              <a:rPr lang="en-US" altLang="en-US" dirty="0" smtClean="0"/>
              <a:t>x can be $10,000,  $5,000,  or  $0. </a:t>
            </a:r>
          </a:p>
          <a:p>
            <a:pPr marL="457200" lvl="1" indent="0">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932" y="2895600"/>
            <a:ext cx="2857500" cy="1895475"/>
          </a:xfrm>
          <a:prstGeom prst="rect">
            <a:avLst/>
          </a:prstGeom>
        </p:spPr>
      </p:pic>
    </p:spTree>
    <p:extLst>
      <p:ext uri="{BB962C8B-B14F-4D97-AF65-F5344CB8AC3E}">
        <p14:creationId xmlns:p14="http://schemas.microsoft.com/office/powerpoint/2010/main" val="24940148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Effect transition="in" filter="barn(inVertical)">
                                      <p:cBhvr>
                                        <p:cTn id="7" dur="500"/>
                                        <p:tgtEl>
                                          <p:spTgt spid="517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7123">
                                            <p:txEl>
                                              <p:pRg st="1" end="1"/>
                                            </p:txEl>
                                          </p:spTgt>
                                        </p:tgtEl>
                                        <p:attrNameLst>
                                          <p:attrName>style.visibility</p:attrName>
                                        </p:attrNameLst>
                                      </p:cBhvr>
                                      <p:to>
                                        <p:strVal val="visible"/>
                                      </p:to>
                                    </p:set>
                                    <p:animEffect transition="in" filter="barn(inVertical)">
                                      <p:cBhvr>
                                        <p:cTn id="12" dur="500"/>
                                        <p:tgtEl>
                                          <p:spTgt spid="517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7123">
                                            <p:txEl>
                                              <p:pRg st="2" end="2"/>
                                            </p:txEl>
                                          </p:spTgt>
                                        </p:tgtEl>
                                        <p:attrNameLst>
                                          <p:attrName>style.visibility</p:attrName>
                                        </p:attrNameLst>
                                      </p:cBhvr>
                                      <p:to>
                                        <p:strVal val="visible"/>
                                      </p:to>
                                    </p:set>
                                    <p:animEffect transition="in" filter="barn(inVertical)">
                                      <p:cBhvr>
                                        <p:cTn id="17" dur="500"/>
                                        <p:tgtEl>
                                          <p:spTgt spid="517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7123">
                                            <p:txEl>
                                              <p:pRg st="7" end="7"/>
                                            </p:txEl>
                                          </p:spTgt>
                                        </p:tgtEl>
                                        <p:attrNameLst>
                                          <p:attrName>style.visibility</p:attrName>
                                        </p:attrNameLst>
                                      </p:cBhvr>
                                      <p:to>
                                        <p:strVal val="visible"/>
                                      </p:to>
                                    </p:set>
                                    <p:animEffect transition="in" filter="barn(inVertical)">
                                      <p:cBhvr>
                                        <p:cTn id="27" dur="500"/>
                                        <p:tgtEl>
                                          <p:spTgt spid="5171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7123">
                                            <p:txEl>
                                              <p:pRg st="8" end="8"/>
                                            </p:txEl>
                                          </p:spTgt>
                                        </p:tgtEl>
                                        <p:attrNameLst>
                                          <p:attrName>style.visibility</p:attrName>
                                        </p:attrNameLst>
                                      </p:cBhvr>
                                      <p:to>
                                        <p:strVal val="visible"/>
                                      </p:to>
                                    </p:set>
                                    <p:animEffect transition="in" filter="barn(inVertical)">
                                      <p:cBhvr>
                                        <p:cTn id="32" dur="500"/>
                                        <p:tgtEl>
                                          <p:spTgt spid="517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7" name="Rectangle 3"/>
          <p:cNvSpPr>
            <a:spLocks noGrp="1" noChangeArrowheads="1"/>
          </p:cNvSpPr>
          <p:nvPr>
            <p:ph type="body" idx="1"/>
          </p:nvPr>
        </p:nvSpPr>
        <p:spPr>
          <a:xfrm>
            <a:off x="0" y="762000"/>
            <a:ext cx="9143999" cy="5715000"/>
          </a:xfrm>
          <a:ln/>
        </p:spPr>
        <p:txBody>
          <a:bodyPr/>
          <a:lstStyle/>
          <a:p>
            <a:pPr marL="342900" indent="-342900"/>
            <a:r>
              <a:rPr lang="en-US" altLang="en-US" dirty="0"/>
              <a:t>There are two types of random variables</a:t>
            </a:r>
            <a:r>
              <a:rPr lang="en-US" altLang="en-US" dirty="0" smtClean="0"/>
              <a:t>:</a:t>
            </a:r>
          </a:p>
          <a:p>
            <a:pPr marL="342900" indent="-342900"/>
            <a:endParaRPr lang="en-US" altLang="en-US" dirty="0"/>
          </a:p>
          <a:p>
            <a:pPr marL="742950" lvl="1" indent="-285750">
              <a:buClr>
                <a:srgbClr val="FF6600"/>
              </a:buClr>
            </a:pPr>
            <a:r>
              <a:rPr lang="en-US" altLang="en-US" dirty="0">
                <a:solidFill>
                  <a:schemeClr val="hlink"/>
                </a:solidFill>
              </a:rPr>
              <a:t>Discrete</a:t>
            </a:r>
            <a:r>
              <a:rPr lang="en-US" altLang="en-US" dirty="0"/>
              <a:t> random variables can take one of a countable number of distinct outcomes.</a:t>
            </a:r>
          </a:p>
          <a:p>
            <a:pPr marL="1143000" lvl="2" indent="-228600">
              <a:buClr>
                <a:srgbClr val="FF0000"/>
              </a:buClr>
            </a:pPr>
            <a:r>
              <a:rPr lang="en-US" altLang="en-US" sz="2800" dirty="0"/>
              <a:t>Example: Number of </a:t>
            </a:r>
            <a:r>
              <a:rPr lang="en-US" altLang="en-US" sz="2800" dirty="0" smtClean="0"/>
              <a:t>credits</a:t>
            </a:r>
          </a:p>
          <a:p>
            <a:pPr marL="914400" lvl="2" indent="0">
              <a:buClr>
                <a:srgbClr val="FF0000"/>
              </a:buClr>
              <a:buNone/>
            </a:pPr>
            <a:endParaRPr lang="en-US" altLang="en-US" sz="2800" dirty="0"/>
          </a:p>
          <a:p>
            <a:pPr marL="742950" lvl="1" indent="-285750">
              <a:buClr>
                <a:srgbClr val="FF6600"/>
              </a:buClr>
            </a:pPr>
            <a:r>
              <a:rPr lang="en-US" altLang="en-US" dirty="0">
                <a:solidFill>
                  <a:schemeClr val="hlink"/>
                </a:solidFill>
              </a:rPr>
              <a:t>Continuous</a:t>
            </a:r>
            <a:r>
              <a:rPr lang="en-US" altLang="en-US" dirty="0"/>
              <a:t> random variables can take any numeric value within a range of values.</a:t>
            </a:r>
          </a:p>
          <a:p>
            <a:pPr marL="1143000" lvl="2" indent="-228600">
              <a:buClr>
                <a:srgbClr val="FF0000"/>
              </a:buClr>
            </a:pPr>
            <a:r>
              <a:rPr lang="en-US" altLang="en-US" sz="2800" dirty="0"/>
              <a:t>Example: Cost of books this term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8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1" name="Rectangle 3"/>
          <p:cNvSpPr>
            <a:spLocks noGrp="1" noChangeArrowheads="1"/>
          </p:cNvSpPr>
          <p:nvPr>
            <p:ph type="body" idx="1"/>
          </p:nvPr>
        </p:nvSpPr>
        <p:spPr>
          <a:xfrm>
            <a:off x="0" y="1143000"/>
            <a:ext cx="9143999" cy="5029200"/>
          </a:xfrm>
          <a:ln/>
        </p:spPr>
        <p:txBody>
          <a:bodyPr/>
          <a:lstStyle/>
          <a:p>
            <a:pPr marL="342900" indent="-342900">
              <a:lnSpc>
                <a:spcPct val="90000"/>
              </a:lnSpc>
            </a:pPr>
            <a:r>
              <a:rPr lang="en-US" altLang="en-US" dirty="0"/>
              <a:t>A </a:t>
            </a:r>
            <a:r>
              <a:rPr lang="en-US" altLang="en-US" dirty="0">
                <a:solidFill>
                  <a:schemeClr val="hlink"/>
                </a:solidFill>
              </a:rPr>
              <a:t>probability model</a:t>
            </a:r>
            <a:r>
              <a:rPr lang="en-US" altLang="en-US" dirty="0"/>
              <a:t> for a random variable consists of:</a:t>
            </a:r>
          </a:p>
          <a:p>
            <a:pPr marL="742950" lvl="1" indent="-285750">
              <a:lnSpc>
                <a:spcPct val="90000"/>
              </a:lnSpc>
            </a:pPr>
            <a:r>
              <a:rPr lang="en-US" altLang="en-US" dirty="0"/>
              <a:t>The collection of all possible values of a random variable, and </a:t>
            </a:r>
          </a:p>
          <a:p>
            <a:pPr marL="742950" lvl="1" indent="-285750">
              <a:lnSpc>
                <a:spcPct val="90000"/>
              </a:lnSpc>
            </a:pPr>
            <a:r>
              <a:rPr lang="en-US" altLang="en-US" dirty="0"/>
              <a:t>the probabilities that the values occur</a:t>
            </a:r>
            <a:r>
              <a:rPr lang="en-US" altLang="en-US" dirty="0" smtClean="0"/>
              <a:t>.</a:t>
            </a:r>
          </a:p>
          <a:p>
            <a:pPr marL="742950" lvl="1" indent="-285750">
              <a:lnSpc>
                <a:spcPct val="90000"/>
              </a:lnSpc>
            </a:pPr>
            <a:endParaRPr lang="en-US" altLang="en-US" dirty="0"/>
          </a:p>
          <a:p>
            <a:pPr marL="342900" indent="-342900">
              <a:lnSpc>
                <a:spcPct val="90000"/>
              </a:lnSpc>
            </a:pPr>
            <a:r>
              <a:rPr lang="en-US" altLang="en-US" dirty="0"/>
              <a:t>Of particular interest is the value we expect a random variable to take on, notated </a:t>
            </a:r>
            <a:r>
              <a:rPr lang="el-GR" altLang="en-US" i="1" dirty="0"/>
              <a:t>μ</a:t>
            </a:r>
            <a:r>
              <a:rPr lang="en-US" altLang="en-US" dirty="0"/>
              <a:t> (for population mean) or </a:t>
            </a:r>
            <a:r>
              <a:rPr lang="en-US" altLang="en-US" i="1" dirty="0"/>
              <a:t>E(X) </a:t>
            </a:r>
            <a:r>
              <a:rPr lang="en-US" altLang="en-US" dirty="0"/>
              <a:t>for expected value.</a:t>
            </a:r>
            <a:endParaRPr lang="el-GR"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 calcmode="lin" valueType="num">
                                      <p:cBhvr additive="base">
                                        <p:cTn id="7" dur="500" fill="hold"/>
                                        <p:tgtEl>
                                          <p:spTgt spid="519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9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9171">
                                            <p:txEl>
                                              <p:pRg st="1" end="1"/>
                                            </p:txEl>
                                          </p:spTgt>
                                        </p:tgtEl>
                                        <p:attrNameLst>
                                          <p:attrName>style.visibility</p:attrName>
                                        </p:attrNameLst>
                                      </p:cBhvr>
                                      <p:to>
                                        <p:strVal val="visible"/>
                                      </p:to>
                                    </p:set>
                                    <p:anim calcmode="lin" valueType="num">
                                      <p:cBhvr additive="base">
                                        <p:cTn id="13" dur="500" fill="hold"/>
                                        <p:tgtEl>
                                          <p:spTgt spid="519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9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9171">
                                            <p:txEl>
                                              <p:pRg st="2" end="2"/>
                                            </p:txEl>
                                          </p:spTgt>
                                        </p:tgtEl>
                                        <p:attrNameLst>
                                          <p:attrName>style.visibility</p:attrName>
                                        </p:attrNameLst>
                                      </p:cBhvr>
                                      <p:to>
                                        <p:strVal val="visible"/>
                                      </p:to>
                                    </p:set>
                                    <p:anim calcmode="lin" valueType="num">
                                      <p:cBhvr additive="base">
                                        <p:cTn id="19" dur="500" fill="hold"/>
                                        <p:tgtEl>
                                          <p:spTgt spid="519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9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9171">
                                            <p:txEl>
                                              <p:pRg st="4" end="4"/>
                                            </p:txEl>
                                          </p:spTgt>
                                        </p:tgtEl>
                                        <p:attrNameLst>
                                          <p:attrName>style.visibility</p:attrName>
                                        </p:attrNameLst>
                                      </p:cBhvr>
                                      <p:to>
                                        <p:strVal val="visible"/>
                                      </p:to>
                                    </p:set>
                                    <p:anim calcmode="lin" valueType="num">
                                      <p:cBhvr additive="base">
                                        <p:cTn id="25" dur="500" fill="hold"/>
                                        <p:tgtEl>
                                          <p:spTgt spid="519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9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Finding the Expected Value Worksheet</a:t>
            </a:r>
          </a:p>
          <a:p>
            <a:pPr marL="0" indent="0">
              <a:buNone/>
            </a:pPr>
            <a:r>
              <a:rPr lang="en-US" dirty="0"/>
              <a:t> </a:t>
            </a:r>
            <a:r>
              <a:rPr lang="en-US" dirty="0" smtClean="0"/>
              <a:t>  (First page)</a:t>
            </a:r>
            <a:endParaRPr lang="en-US" dirty="0"/>
          </a:p>
        </p:txBody>
      </p:sp>
    </p:spTree>
    <p:extLst>
      <p:ext uri="{BB962C8B-B14F-4D97-AF65-F5344CB8AC3E}">
        <p14:creationId xmlns:p14="http://schemas.microsoft.com/office/powerpoint/2010/main" val="114926381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33400" y="-381000"/>
            <a:ext cx="8305800" cy="992187"/>
          </a:xfrm>
        </p:spPr>
        <p:txBody>
          <a:bodyPr/>
          <a:lstStyle/>
          <a:p>
            <a:r>
              <a:rPr lang="en-US" altLang="en-US" dirty="0"/>
              <a:t>Expected Value: </a:t>
            </a:r>
            <a:r>
              <a:rPr lang="en-US" altLang="en-US" dirty="0" smtClean="0"/>
              <a:t>Center</a:t>
            </a:r>
            <a:endParaRPr lang="en-US" altLang="en-US" dirty="0"/>
          </a:p>
        </p:txBody>
      </p:sp>
      <p:sp>
        <p:nvSpPr>
          <p:cNvPr id="520195" name="Rectangle 3"/>
          <p:cNvSpPr>
            <a:spLocks noGrp="1" noChangeArrowheads="1"/>
          </p:cNvSpPr>
          <p:nvPr>
            <p:ph type="body" idx="1"/>
          </p:nvPr>
        </p:nvSpPr>
        <p:spPr>
          <a:xfrm>
            <a:off x="0" y="1600200"/>
            <a:ext cx="9143999" cy="4572000"/>
          </a:xfrm>
          <a:ln/>
        </p:spPr>
        <p:txBody>
          <a:bodyPr/>
          <a:lstStyle/>
          <a:p>
            <a:pPr marL="342900" indent="-342900"/>
            <a:r>
              <a:rPr lang="en-US" altLang="en-US" dirty="0"/>
              <a:t>The </a:t>
            </a:r>
            <a:r>
              <a:rPr lang="en-US" altLang="en-US" dirty="0">
                <a:solidFill>
                  <a:schemeClr val="hlink"/>
                </a:solidFill>
              </a:rPr>
              <a:t>expected value</a:t>
            </a:r>
            <a:r>
              <a:rPr lang="en-US" altLang="en-US" dirty="0"/>
              <a:t> of a (discrete) random variable can be found by summing the products of each possible value by the probability that it occurs:                                 </a:t>
            </a:r>
          </a:p>
          <a:p>
            <a:pPr marL="342900" indent="-342900">
              <a:buFont typeface="Wingdings" panose="05000000000000000000" pitchFamily="2" charset="2"/>
              <a:buNone/>
            </a:pPr>
            <a:endParaRPr lang="en-US" altLang="en-US" dirty="0"/>
          </a:p>
          <a:p>
            <a:pPr marL="342900" indent="-342900"/>
            <a:endParaRPr lang="en-US" altLang="en-US" dirty="0" smtClean="0"/>
          </a:p>
          <a:p>
            <a:pPr marL="342900" indent="-342900"/>
            <a:endParaRPr lang="en-US" altLang="en-US" dirty="0"/>
          </a:p>
          <a:p>
            <a:pPr marL="342900" indent="-342900"/>
            <a:r>
              <a:rPr lang="en-US" altLang="en-US" dirty="0"/>
              <a:t>Note: Be sure that every possible outcome is included in the sum and verify that you have a valid probability model to start with</a:t>
            </a:r>
            <a:r>
              <a:rPr lang="en-US" altLang="en-US" dirty="0" smtClean="0"/>
              <a:t>.</a:t>
            </a:r>
          </a:p>
          <a:p>
            <a:pPr marL="342900" indent="-342900"/>
            <a:r>
              <a:rPr lang="en-US" altLang="en-US" dirty="0" smtClean="0"/>
              <a:t>The probabilities should be between 0 and 1 and should add to 1.</a:t>
            </a:r>
            <a:endParaRPr lang="en-US" altLang="en-US" dirty="0"/>
          </a:p>
        </p:txBody>
      </p:sp>
      <p:graphicFrame>
        <p:nvGraphicFramePr>
          <p:cNvPr id="520197" name="Object 5"/>
          <p:cNvGraphicFramePr>
            <a:graphicFrameLocks noChangeAspect="1"/>
          </p:cNvGraphicFramePr>
          <p:nvPr>
            <p:extLst>
              <p:ext uri="{D42A27DB-BD31-4B8C-83A1-F6EECF244321}">
                <p14:modId xmlns:p14="http://schemas.microsoft.com/office/powerpoint/2010/main" val="2425640733"/>
              </p:ext>
            </p:extLst>
          </p:nvPr>
        </p:nvGraphicFramePr>
        <p:xfrm>
          <a:off x="2133600" y="3424237"/>
          <a:ext cx="4040187" cy="690563"/>
        </p:xfrm>
        <a:graphic>
          <a:graphicData uri="http://schemas.openxmlformats.org/presentationml/2006/ole">
            <mc:AlternateContent xmlns:mc="http://schemas.openxmlformats.org/markup-compatibility/2006">
              <mc:Choice xmlns:v="urn:schemas-microsoft-com:vml" Requires="v">
                <p:oleObj spid="_x0000_s520240" name="Equation" r:id="rId3" imgW="1485720" imgH="253800" progId="Equation.DSMT4">
                  <p:embed/>
                </p:oleObj>
              </mc:Choice>
              <mc:Fallback>
                <p:oleObj name="Equation" r:id="rId3" imgW="14857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24237"/>
                        <a:ext cx="4040187"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 calcmode="lin" valueType="num">
                                      <p:cBhvr additive="base">
                                        <p:cTn id="7" dur="500" fill="hold"/>
                                        <p:tgtEl>
                                          <p:spTgt spid="520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20197"/>
                                        </p:tgtEl>
                                        <p:attrNameLst>
                                          <p:attrName>style.visibility</p:attrName>
                                        </p:attrNameLst>
                                      </p:cBhvr>
                                      <p:to>
                                        <p:strVal val="visible"/>
                                      </p:to>
                                    </p:set>
                                    <p:animEffect transition="in" filter="barn(inVertical)">
                                      <p:cBhvr>
                                        <p:cTn id="13" dur="500"/>
                                        <p:tgtEl>
                                          <p:spTgt spid="52019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20195">
                                            <p:txEl>
                                              <p:pRg st="4" end="4"/>
                                            </p:txEl>
                                          </p:spTgt>
                                        </p:tgtEl>
                                        <p:attrNameLst>
                                          <p:attrName>style.visibility</p:attrName>
                                        </p:attrNameLst>
                                      </p:cBhvr>
                                      <p:to>
                                        <p:strVal val="visible"/>
                                      </p:to>
                                    </p:set>
                                    <p:anim calcmode="lin" valueType="num">
                                      <p:cBhvr additive="base">
                                        <p:cTn id="18" dur="500" fill="hold"/>
                                        <p:tgtEl>
                                          <p:spTgt spid="52019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20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20195">
                                            <p:txEl>
                                              <p:pRg st="5" end="5"/>
                                            </p:txEl>
                                          </p:spTgt>
                                        </p:tgtEl>
                                        <p:attrNameLst>
                                          <p:attrName>style.visibility</p:attrName>
                                        </p:attrNameLst>
                                      </p:cBhvr>
                                      <p:to>
                                        <p:strVal val="visible"/>
                                      </p:to>
                                    </p:set>
                                    <p:anim calcmode="lin" valueType="num">
                                      <p:cBhvr additive="base">
                                        <p:cTn id="24" dur="500" fill="hold"/>
                                        <p:tgtEl>
                                          <p:spTgt spid="52019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20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Finding the Expected Value Worksheet</a:t>
            </a:r>
          </a:p>
          <a:p>
            <a:pPr marL="0" indent="0">
              <a:buNone/>
            </a:pPr>
            <a:r>
              <a:rPr lang="en-US" dirty="0"/>
              <a:t> </a:t>
            </a:r>
            <a:r>
              <a:rPr lang="en-US" dirty="0" smtClean="0"/>
              <a:t>  (Second page)</a:t>
            </a:r>
            <a:endParaRPr lang="en-US" dirty="0"/>
          </a:p>
        </p:txBody>
      </p:sp>
    </p:spTree>
    <p:extLst>
      <p:ext uri="{BB962C8B-B14F-4D97-AF65-F5344CB8AC3E}">
        <p14:creationId xmlns:p14="http://schemas.microsoft.com/office/powerpoint/2010/main" val="73178649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lends">
  <a:themeElements>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1_Blen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5066</TotalTime>
  <Words>2278</Words>
  <Application>Microsoft Office PowerPoint</Application>
  <PresentationFormat>Letter Paper (8.5x11 in)</PresentationFormat>
  <Paragraphs>294</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1_Blends</vt:lpstr>
      <vt:lpstr>Equation</vt:lpstr>
      <vt:lpstr>Chapter 15</vt:lpstr>
      <vt:lpstr>Introduction</vt:lpstr>
      <vt:lpstr>Introduction</vt:lpstr>
      <vt:lpstr>PowerPoint Presentation</vt:lpstr>
      <vt:lpstr>PowerPoint Presentation</vt:lpstr>
      <vt:lpstr>PowerPoint Presentation</vt:lpstr>
      <vt:lpstr>Classwork:</vt:lpstr>
      <vt:lpstr>Expected Value: Center</vt:lpstr>
      <vt:lpstr>Classwork:</vt:lpstr>
      <vt:lpstr>First Center, Now Spread…</vt:lpstr>
      <vt:lpstr>Classwork:</vt:lpstr>
      <vt:lpstr>First Center, Now Spread…</vt:lpstr>
      <vt:lpstr>Classwork:</vt:lpstr>
      <vt:lpstr>Homework:</vt:lpstr>
      <vt:lpstr>Classwork:</vt:lpstr>
      <vt:lpstr>More about Means and Variances</vt:lpstr>
      <vt:lpstr>More About Means and Variances</vt:lpstr>
      <vt:lpstr>Example: </vt:lpstr>
      <vt:lpstr>More about Means and Variances</vt:lpstr>
      <vt:lpstr>Example: </vt:lpstr>
      <vt:lpstr>More about Means and Variances</vt:lpstr>
      <vt:lpstr>More About Means and Variances</vt:lpstr>
      <vt:lpstr>More about Means and Variances</vt:lpstr>
      <vt:lpstr>More about Means and Variances</vt:lpstr>
      <vt:lpstr>More About Means and Variances</vt:lpstr>
      <vt:lpstr>Example: </vt:lpstr>
      <vt:lpstr>In general…</vt:lpstr>
      <vt:lpstr>Classwork:</vt:lpstr>
      <vt:lpstr>Homework:</vt:lpstr>
      <vt:lpstr>Continuous Random Variables</vt:lpstr>
      <vt:lpstr>Continuous Random Variables</vt:lpstr>
      <vt:lpstr>Continuous Random Variables</vt:lpstr>
      <vt:lpstr>Classwork:</vt:lpstr>
      <vt:lpstr>Homework:</vt:lpstr>
      <vt:lpstr>What Can Go Wrong?</vt:lpstr>
      <vt:lpstr>What Can Go Wrong? (cont.)</vt:lpstr>
      <vt:lpstr>What Can Go Wrong? (cont.)</vt:lpstr>
      <vt:lpstr>What have we learned?</vt:lpstr>
    </vt:vector>
  </TitlesOfParts>
  <Company>Copyright © 2010, 2007, 2004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Random Variables</dc:subject>
  <dc:creator>David Bock</dc:creator>
  <cp:lastModifiedBy>OXPS</cp:lastModifiedBy>
  <cp:revision>90</cp:revision>
  <cp:lastPrinted>2001-11-04T00:51:13Z</cp:lastPrinted>
  <dcterms:created xsi:type="dcterms:W3CDTF">2005-02-25T19:46:41Z</dcterms:created>
  <dcterms:modified xsi:type="dcterms:W3CDTF">2016-01-05T17:38:42Z</dcterms:modified>
</cp:coreProperties>
</file>