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259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73" r:id="rId13"/>
    <p:sldId id="284" r:id="rId14"/>
    <p:sldId id="285" r:id="rId15"/>
    <p:sldId id="287" r:id="rId16"/>
    <p:sldId id="286" r:id="rId17"/>
    <p:sldId id="288" r:id="rId18"/>
    <p:sldId id="261" r:id="rId19"/>
    <p:sldId id="262" r:id="rId20"/>
    <p:sldId id="290" r:id="rId21"/>
    <p:sldId id="289" r:id="rId22"/>
    <p:sldId id="301" r:id="rId23"/>
    <p:sldId id="291" r:id="rId24"/>
    <p:sldId id="292" r:id="rId25"/>
    <p:sldId id="264" r:id="rId26"/>
    <p:sldId id="293" r:id="rId27"/>
    <p:sldId id="295" r:id="rId28"/>
    <p:sldId id="294" r:id="rId29"/>
    <p:sldId id="296" r:id="rId30"/>
    <p:sldId id="266" r:id="rId31"/>
    <p:sldId id="297" r:id="rId32"/>
    <p:sldId id="299" r:id="rId33"/>
    <p:sldId id="302" r:id="rId34"/>
    <p:sldId id="303" r:id="rId35"/>
    <p:sldId id="268" r:id="rId36"/>
    <p:sldId id="305" r:id="rId37"/>
    <p:sldId id="304" r:id="rId38"/>
    <p:sldId id="270" r:id="rId39"/>
    <p:sldId id="271" r:id="rId40"/>
    <p:sldId id="272" r:id="rId41"/>
    <p:sldId id="306" r:id="rId42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74" d="100"/>
          <a:sy n="74" d="100"/>
        </p:scale>
        <p:origin x="-1206" y="-90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4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76C1DA0-8594-4E04-8DE0-D7A504651B4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039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00C7F42A-ADAB-4385-B4B6-025FF4BCBC4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1284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2010, 2007, 2004 Pearson Education, Inc.</a:t>
            </a:r>
          </a:p>
        </p:txBody>
      </p:sp>
      <p:sp>
        <p:nvSpPr>
          <p:cNvPr id="555012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55013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55014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15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6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AFD605BD-30C2-410A-8742-D6ED1DABE11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010873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3228B5B0-CE66-4858-9480-F0B0F2F8265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90555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C98A56DB-B61F-4F51-8BFA-E9BE1CB815A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202269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5DCBD19E-8E17-4756-A254-2B21365A412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948933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D48642BF-43CE-4E36-9611-90BFE9B6578B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863820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2FA7EBC5-E738-42D3-8A24-3B1FE906B02A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44281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CAF2EE9A-5062-4861-937C-18CF1686599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356955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399B4B89-1A6A-415F-BD81-2C55A037ED2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729356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C1E53320-EEF0-48CF-8808-68296DEB147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3688030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17 - </a:t>
            </a:r>
            <a:fld id="{CDE14753-F4A4-44D1-80A8-1539896DA4B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197948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 altLang="en-US"/>
              <a:t>Slide 17 - </a:t>
            </a:r>
            <a:fld id="{B3419FCE-E865-429E-BEAF-7F6E3A348C24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en-US" sz="900"/>
              <a:t>Copyright © 2010, 2007, 2004 Pearson Education, Inc.</a:t>
            </a: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altLang="en-US" sz="3200">
              <a:latin typeface="Tahoma" panose="020B0604030504040204" pitchFamily="34" charset="0"/>
            </a:endParaRPr>
          </a:p>
        </p:txBody>
      </p:sp>
      <p:grpSp>
        <p:nvGrpSpPr>
          <p:cNvPr id="553991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53992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1034562" y="41031"/>
            <a:ext cx="7391400" cy="1676400"/>
          </a:xfrm>
        </p:spPr>
        <p:txBody>
          <a:bodyPr/>
          <a:lstStyle/>
          <a:p>
            <a:pPr algn="ctr"/>
            <a:r>
              <a:rPr lang="en-US" altLang="en-US" dirty="0"/>
              <a:t>Chapter </a:t>
            </a:r>
            <a:r>
              <a:rPr lang="en-US" altLang="en-US" dirty="0" smtClean="0"/>
              <a:t>16</a:t>
            </a:r>
            <a:endParaRPr lang="en-US" altLang="en-US" dirty="0"/>
          </a:p>
        </p:txBody>
      </p:sp>
      <p:sp>
        <p:nvSpPr>
          <p:cNvPr id="533507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1752600"/>
            <a:ext cx="7315200" cy="2209800"/>
          </a:xfrm>
        </p:spPr>
        <p:txBody>
          <a:bodyPr/>
          <a:lstStyle/>
          <a:p>
            <a:pPr algn="ctr"/>
            <a:r>
              <a:rPr lang="en-US" altLang="en-US" dirty="0"/>
              <a:t>Probability Models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69" y="264795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) What is the probability that you don’t find the tattoos until the 8</a:t>
            </a:r>
            <a:r>
              <a:rPr lang="en-US" baseline="30000" dirty="0" smtClean="0"/>
              <a:t>th</a:t>
            </a:r>
            <a:r>
              <a:rPr lang="en-US" dirty="0" smtClean="0"/>
              <a:t> box?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P(Y = 8) = (0.8)</a:t>
            </a:r>
            <a:r>
              <a:rPr lang="en-US" b="1" baseline="30000" dirty="0" smtClean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(0.2) </a:t>
            </a:r>
            <a:r>
              <a:rPr lang="en-US" b="1" smtClean="0">
                <a:solidFill>
                  <a:srgbClr val="FF0000"/>
                </a:solidFill>
              </a:rPr>
              <a:t>= 0.0419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3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) How many boxes would you expect to have to open to find a tattoo?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Since the tattoos are in 1/5 boxes, you would expect to find a tattoo, on average, in the fifth box.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E(Y) = 1/0.2 = 5 boxes.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2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10% “Rule”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One of the important requirements for Bernoulli trials is that the trials be independent.</a:t>
            </a:r>
          </a:p>
          <a:p>
            <a:r>
              <a:rPr lang="en-US" dirty="0" smtClean="0"/>
              <a:t>Sometimes, that is a reasonable assumption, like when we flip a coin or roll a die.</a:t>
            </a:r>
          </a:p>
          <a:p>
            <a:r>
              <a:rPr lang="en-US" dirty="0" smtClean="0"/>
              <a:t>But what about when we look at situations without replacement?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7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said earlier that finding a tattoo in one box has no effect on the probabilities in the other boxes.</a:t>
            </a:r>
          </a:p>
          <a:p>
            <a:pPr marL="0" indent="0">
              <a:buNone/>
            </a:pPr>
            <a:r>
              <a:rPr lang="en-US" dirty="0" smtClean="0"/>
              <a:t>This is ALMOST true. </a:t>
            </a:r>
          </a:p>
          <a:p>
            <a:pPr marL="0" indent="0">
              <a:buNone/>
            </a:pPr>
            <a:r>
              <a:rPr lang="en-US" dirty="0" smtClean="0"/>
              <a:t>With a few million boxes of cereal, the difference isn’t worth mentioning. </a:t>
            </a:r>
          </a:p>
          <a:p>
            <a:pPr marL="0" indent="0">
              <a:buNone/>
            </a:pPr>
            <a:r>
              <a:rPr lang="en-US" dirty="0" smtClean="0"/>
              <a:t>But if you had 10 boxes of cereal with two containing the tattoo, grabbing a box with the tattoo would change the probability of finding the tattoo in the next box.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we had an infinite amount of boxes, there wouldn’t be a problem.</a:t>
            </a:r>
          </a:p>
          <a:p>
            <a:pPr marL="0" indent="0">
              <a:buNone/>
            </a:pPr>
            <a:r>
              <a:rPr lang="en-US" dirty="0" smtClean="0"/>
              <a:t>It’s selecting from a finite population that causes the probabilities to change, making the trials not independent.</a:t>
            </a:r>
          </a:p>
          <a:p>
            <a:pPr marL="0" indent="0">
              <a:buNone/>
            </a:pPr>
            <a:r>
              <a:rPr lang="en-US" dirty="0" smtClean="0"/>
              <a:t>However, there is a rule in statistics that relates to all of this…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0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10% “Rule”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b="1" u="sng" dirty="0" smtClean="0"/>
              <a:t>The 10% Condition: </a:t>
            </a:r>
          </a:p>
          <a:p>
            <a:r>
              <a:rPr lang="en-US" dirty="0" smtClean="0"/>
              <a:t>Bernoulli trials must be independent. </a:t>
            </a:r>
          </a:p>
          <a:p>
            <a:r>
              <a:rPr lang="en-US" dirty="0" smtClean="0"/>
              <a:t>If that assumption is violated, it is still okay to proceed as long as we </a:t>
            </a:r>
            <a:r>
              <a:rPr lang="en-US" i="1" dirty="0" smtClean="0"/>
              <a:t>randomly</a:t>
            </a:r>
            <a:r>
              <a:rPr lang="en-US" dirty="0" smtClean="0"/>
              <a:t> sample fewer than 10% of the population.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68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Bernoulli Trials or Not Bernoulli Trials?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6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16 Guided Reading</a:t>
            </a:r>
          </a:p>
          <a:p>
            <a:r>
              <a:rPr lang="en-US" dirty="0" smtClean="0"/>
              <a:t>Complete Chapter 16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430 Exercises: 1, 4, 7,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0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Geometric Model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sz="2400" dirty="0" smtClean="0"/>
              <a:t>We want to see how long it will take to get the first success in a series of Bernoulli trials. </a:t>
            </a:r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hlink"/>
                </a:solidFill>
              </a:rPr>
              <a:t>Geometric probability model</a:t>
            </a:r>
            <a:r>
              <a:rPr lang="en-US" altLang="en-US" sz="2400" dirty="0"/>
              <a:t> tells us the probability for a random variable that counts the number of Bernoulli trials until the first success.</a:t>
            </a:r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Geometric </a:t>
            </a:r>
            <a:r>
              <a:rPr lang="en-US" altLang="en-US" sz="2400" dirty="0"/>
              <a:t>models are completely specified by one parameter, </a:t>
            </a:r>
            <a:r>
              <a:rPr lang="en-US" altLang="en-US" sz="2400" i="1" dirty="0"/>
              <a:t>p</a:t>
            </a:r>
            <a:r>
              <a:rPr lang="en-US" altLang="en-US" sz="2400" dirty="0"/>
              <a:t>, the probability of success, and are denoted </a:t>
            </a:r>
            <a:r>
              <a:rPr lang="en-US" altLang="en-US" sz="2400" dirty="0" err="1"/>
              <a:t>Geom</a:t>
            </a:r>
            <a:r>
              <a:rPr lang="en-US" altLang="en-US" sz="2400" dirty="0"/>
              <a:t>(</a:t>
            </a:r>
            <a:r>
              <a:rPr lang="en-US" altLang="en-US" sz="2400" i="1" dirty="0"/>
              <a:t>p</a:t>
            </a:r>
            <a:r>
              <a:rPr lang="en-US" altLang="en-US" sz="2400" dirty="0"/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The Geometric Model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762000"/>
            <a:ext cx="8294687" cy="5410200"/>
          </a:xfrm>
          <a:ln/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sz="2600" dirty="0"/>
              <a:t>Geometric probability model for Bernoulli trials: </a:t>
            </a:r>
            <a:r>
              <a:rPr lang="en-US" altLang="en-US" sz="2600" dirty="0" err="1"/>
              <a:t>Geom</a:t>
            </a:r>
            <a:r>
              <a:rPr lang="en-US" altLang="en-US" sz="2600" dirty="0"/>
              <a:t>(</a:t>
            </a:r>
            <a:r>
              <a:rPr lang="en-US" altLang="en-US" sz="2600" i="1" dirty="0"/>
              <a:t>p</a:t>
            </a:r>
            <a:r>
              <a:rPr lang="en-US" altLang="en-US" sz="2600" dirty="0" smtClean="0"/>
              <a:t>)</a:t>
            </a:r>
          </a:p>
          <a:p>
            <a:pPr marL="342900" indent="-342900" algn="ctr"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p</a:t>
            </a:r>
            <a:r>
              <a:rPr lang="en-US" altLang="en-US" sz="2600" dirty="0"/>
              <a:t> = probability of success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q</a:t>
            </a:r>
            <a:r>
              <a:rPr lang="en-US" altLang="en-US" sz="2600" dirty="0"/>
              <a:t> = 1 – </a:t>
            </a:r>
            <a:r>
              <a:rPr lang="en-US" altLang="en-US" sz="2600" i="1" dirty="0"/>
              <a:t>p</a:t>
            </a:r>
            <a:r>
              <a:rPr lang="en-US" altLang="en-US" sz="2600" dirty="0"/>
              <a:t> = probability of failure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X</a:t>
            </a:r>
            <a:r>
              <a:rPr lang="en-US" altLang="en-US" sz="2600" dirty="0"/>
              <a:t> = number of trials until the first success occurs</a:t>
            </a:r>
          </a:p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sz="3800" i="1" dirty="0">
                <a:solidFill>
                  <a:schemeClr val="hlink"/>
                </a:solidFill>
              </a:rPr>
              <a:t>P(X = x) = q</a:t>
            </a:r>
            <a:r>
              <a:rPr lang="en-US" altLang="en-US" sz="3800" i="1" baseline="40000" dirty="0">
                <a:solidFill>
                  <a:schemeClr val="hlink"/>
                </a:solidFill>
              </a:rPr>
              <a:t>x-1</a:t>
            </a:r>
            <a:r>
              <a:rPr lang="en-US" altLang="en-US" sz="3800" i="1" dirty="0">
                <a:solidFill>
                  <a:schemeClr val="hlink"/>
                </a:solidFill>
              </a:rPr>
              <a:t>p</a:t>
            </a:r>
          </a:p>
        </p:txBody>
      </p:sp>
      <p:graphicFrame>
        <p:nvGraphicFramePr>
          <p:cNvPr id="536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02391"/>
              </p:ext>
            </p:extLst>
          </p:nvPr>
        </p:nvGraphicFramePr>
        <p:xfrm>
          <a:off x="914400" y="5086149"/>
          <a:ext cx="260032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40" name="Equation" r:id="rId3" imgW="2578100" imgH="1143000" progId="Equation.DSMT4">
                  <p:embed/>
                </p:oleObj>
              </mc:Choice>
              <mc:Fallback>
                <p:oleObj name="Equation" r:id="rId3" imgW="257810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86149"/>
                        <a:ext cx="260032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6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15622"/>
              </p:ext>
            </p:extLst>
          </p:nvPr>
        </p:nvGraphicFramePr>
        <p:xfrm>
          <a:off x="5334000" y="4914899"/>
          <a:ext cx="20574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41" name="Equation" r:id="rId5" imgW="609480" imgH="469800" progId="Equation.DSMT4">
                  <p:embed/>
                </p:oleObj>
              </mc:Choice>
              <mc:Fallback>
                <p:oleObj name="Equation" r:id="rId5" imgW="6094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4899"/>
                        <a:ext cx="20574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Suppose a cereal manufacturer puts toys in a box. </a:t>
            </a:r>
          </a:p>
          <a:p>
            <a:r>
              <a:rPr lang="en-US" dirty="0" smtClean="0"/>
              <a:t>20% of the boxes contain temporary tattoos, 30% contain compasses, and the rest are filled with rings. </a:t>
            </a:r>
          </a:p>
          <a:p>
            <a:r>
              <a:rPr lang="en-US" dirty="0" smtClean="0"/>
              <a:t>In Chapter 10, we wanted to know how many boxes we would have to open to get one of each prize.</a:t>
            </a:r>
          </a:p>
          <a:p>
            <a:r>
              <a:rPr lang="en-US" dirty="0" smtClean="0"/>
              <a:t>We used simulations.</a:t>
            </a:r>
          </a:p>
          <a:p>
            <a:r>
              <a:rPr lang="en-US" dirty="0" smtClean="0"/>
              <a:t>Now, we can answer questions like this more directly by using simple probability models.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719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86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45434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27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Geometric Model Worksheet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41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Geometric Probabilities on the Graphing </a:t>
            </a:r>
            <a:r>
              <a:rPr lang="en-US" dirty="0" smtClean="0"/>
              <a:t>Calculator Worksheet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12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16 Guided Reading</a:t>
            </a:r>
          </a:p>
          <a:p>
            <a:r>
              <a:rPr lang="en-US" dirty="0" smtClean="0"/>
              <a:t>Complete Chapter 16 Guided Reading</a:t>
            </a:r>
          </a:p>
          <a:p>
            <a:r>
              <a:rPr lang="en-US" dirty="0" smtClean="0"/>
              <a:t>FRAPPY 2008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96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The Binomial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5638800"/>
          </a:xfrm>
        </p:spPr>
        <p:txBody>
          <a:bodyPr/>
          <a:lstStyle/>
          <a:p>
            <a:r>
              <a:rPr lang="en-US" dirty="0" smtClean="0"/>
              <a:t>Now what if you buy 5 boxes of cereal. What is the probability that you get exactly 2 temporary tattoos?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want to find the probability of getting 2 successes among five trials.</a:t>
            </a:r>
            <a:endParaRPr lang="en-US" dirty="0"/>
          </a:p>
          <a:p>
            <a:r>
              <a:rPr lang="en-US" dirty="0" smtClean="0"/>
              <a:t>There are so many possibilities for when we could get these successes. </a:t>
            </a:r>
          </a:p>
          <a:p>
            <a:r>
              <a:rPr lang="en-US" dirty="0" smtClean="0"/>
              <a:t>We are still talking about Bernoulli trials, but we are asking a different question.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38300"/>
            <a:ext cx="37185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9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The Binomial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5638800"/>
          </a:xfrm>
        </p:spPr>
        <p:txBody>
          <a:bodyPr/>
          <a:lstStyle/>
          <a:p>
            <a:r>
              <a:rPr lang="en-US" dirty="0" smtClean="0"/>
              <a:t>This time we are interested in the </a:t>
            </a:r>
            <a:r>
              <a:rPr lang="en-US" i="1" dirty="0" smtClean="0"/>
              <a:t>number of successes </a:t>
            </a:r>
            <a:r>
              <a:rPr lang="en-US" dirty="0" smtClean="0"/>
              <a:t>in the 5 trials.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= number of successes</a:t>
            </a:r>
          </a:p>
          <a:p>
            <a:r>
              <a:rPr lang="en-US" dirty="0" smtClean="0"/>
              <a:t>We want to find P(X = 2).</a:t>
            </a:r>
          </a:p>
          <a:p>
            <a:r>
              <a:rPr lang="en-US" dirty="0" smtClean="0"/>
              <a:t>This is called a </a:t>
            </a:r>
            <a:r>
              <a:rPr lang="en-US" b="1" u="sng" dirty="0" smtClean="0"/>
              <a:t>Binomial Probability.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66900"/>
            <a:ext cx="37185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Binomial Model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 </a:t>
            </a:r>
            <a:r>
              <a:rPr lang="en-US" altLang="en-US" dirty="0">
                <a:solidFill>
                  <a:schemeClr val="hlink"/>
                </a:solidFill>
              </a:rPr>
              <a:t>Binomial model</a:t>
            </a:r>
            <a:r>
              <a:rPr lang="en-US" altLang="en-US" dirty="0"/>
              <a:t> tells us the probability for a random variable that counts the number of successes in a fixed number of Bernoulli trials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/>
              <a:t>Two parameters define the Binomial model: </a:t>
            </a:r>
            <a:r>
              <a:rPr lang="en-US" altLang="en-US" i="1" dirty="0"/>
              <a:t>n</a:t>
            </a:r>
            <a:r>
              <a:rPr lang="en-US" altLang="en-US" dirty="0"/>
              <a:t>, the number of trials; and, </a:t>
            </a:r>
            <a:r>
              <a:rPr lang="en-US" altLang="en-US" i="1" dirty="0"/>
              <a:t>p</a:t>
            </a:r>
            <a:r>
              <a:rPr lang="en-US" altLang="en-US" dirty="0"/>
              <a:t>, the probability of success. </a:t>
            </a:r>
            <a:endParaRPr lang="en-US" altLang="en-US" dirty="0" smtClean="0"/>
          </a:p>
          <a:p>
            <a:pPr marL="342900" indent="-342900"/>
            <a:endParaRPr lang="en-US" altLang="en-US" dirty="0"/>
          </a:p>
          <a:p>
            <a:pPr marL="342900" indent="-342900"/>
            <a:r>
              <a:rPr lang="en-US" altLang="en-US" dirty="0" smtClean="0"/>
              <a:t>We </a:t>
            </a:r>
            <a:r>
              <a:rPr lang="en-US" altLang="en-US" dirty="0"/>
              <a:t>denote this </a:t>
            </a:r>
            <a:r>
              <a:rPr lang="en-US" altLang="en-US" dirty="0" err="1"/>
              <a:t>Binom</a:t>
            </a:r>
            <a:r>
              <a:rPr lang="en-US" altLang="en-US" dirty="0"/>
              <a:t>(</a:t>
            </a:r>
            <a:r>
              <a:rPr lang="en-US" altLang="en-US" i="1" dirty="0"/>
              <a:t>n, p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The Binomial Model: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33400"/>
                <a:ext cx="9143999" cy="5638800"/>
              </a:xfrm>
            </p:spPr>
            <p:txBody>
              <a:bodyPr/>
              <a:lstStyle/>
              <a:p>
                <a:r>
                  <a:rPr lang="en-US" dirty="0" smtClean="0"/>
                  <a:t>Exactly 2 successes in 5 trials means 2 successes and 3 failures.</a:t>
                </a:r>
              </a:p>
              <a:p>
                <a:endParaRPr lang="en-US" b="1" u="sng" dirty="0"/>
              </a:p>
              <a:p>
                <a:endParaRPr lang="en-US" b="1" u="sng" dirty="0" smtClean="0"/>
              </a:p>
              <a:p>
                <a:endParaRPr lang="en-US" b="1" u="sng" dirty="0"/>
              </a:p>
              <a:p>
                <a:endParaRPr lang="en-US" b="1" u="sng" dirty="0" smtClean="0"/>
              </a:p>
              <a:p>
                <a:endParaRPr lang="en-US" b="1" u="sng" dirty="0"/>
              </a:p>
              <a:p>
                <a:endParaRPr lang="en-US" b="1" u="sng" dirty="0" smtClean="0"/>
              </a:p>
              <a:p>
                <a:r>
                  <a:rPr lang="en-US" dirty="0" smtClean="0"/>
                  <a:t>It seems like the probability would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(0.2)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(0.8)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It’s not that easy.</a:t>
                </a:r>
              </a:p>
              <a:p>
                <a:r>
                  <a:rPr lang="en-US" dirty="0" smtClean="0"/>
                  <a:t>This calculation would tell you the probability of getting tattoos in the first two boxes and not in the next 3 – in that order.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33400"/>
                <a:ext cx="9143999" cy="5638800"/>
              </a:xfrm>
              <a:blipFill rotWithShape="0">
                <a:blip r:embed="rId2"/>
                <a:stretch>
                  <a:fillRect l="-267" t="-1189" r="-2200" b="-16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66900"/>
            <a:ext cx="37185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230187"/>
          </a:xfrm>
        </p:spPr>
        <p:txBody>
          <a:bodyPr/>
          <a:lstStyle/>
          <a:p>
            <a:r>
              <a:rPr lang="en-US" dirty="0" smtClean="0"/>
              <a:t>The Binomial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5638800"/>
          </a:xfrm>
        </p:spPr>
        <p:txBody>
          <a:bodyPr/>
          <a:lstStyle/>
          <a:p>
            <a:r>
              <a:rPr lang="en-US" sz="2400" dirty="0" smtClean="0"/>
              <a:t>You could also find tattoos in the third and fifth box and still have 2 successes.</a:t>
            </a:r>
          </a:p>
          <a:p>
            <a:r>
              <a:rPr lang="en-US" sz="2400" dirty="0" smtClean="0"/>
              <a:t>The probability of this outcome would be (0.8)(0.8)(0.2)(0.8)(0.2).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This is also (0.2)²(0.8)³.</a:t>
            </a:r>
          </a:p>
          <a:p>
            <a:r>
              <a:rPr lang="en-US" sz="2400" dirty="0" smtClean="0"/>
              <a:t>In fact, this probability will always be the same, no matter what order the failures and successes are in. </a:t>
            </a:r>
          </a:p>
          <a:p>
            <a:r>
              <a:rPr lang="en-US" sz="2400" dirty="0" smtClean="0"/>
              <a:t>We now need to count all the possible orders in which the outcomes can occur.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371856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2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992187"/>
          </a:xfrm>
        </p:spPr>
        <p:txBody>
          <a:bodyPr/>
          <a:lstStyle/>
          <a:p>
            <a:r>
              <a:rPr lang="en-US" dirty="0" smtClean="0"/>
              <a:t>Trick to finding the amount of combinations you can have.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3999" cy="4572000"/>
              </a:xfrm>
            </p:spPr>
            <p:txBody>
              <a:bodyPr/>
              <a:lstStyle/>
              <a:p>
                <a:r>
                  <a:rPr lang="en-US" dirty="0" smtClean="0"/>
                  <a:t>Each different order in which we can have k successes is called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combination.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trials, the total number of ways to have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successes is written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or </a:t>
                </a:r>
                <a:r>
                  <a:rPr lang="en-US" altLang="en-US" i="1" baseline="-25000" dirty="0" err="1" smtClean="0">
                    <a:latin typeface="Times New Roman" panose="02020603050405020304" pitchFamily="18" charset="0"/>
                  </a:rPr>
                  <a:t>n</a:t>
                </a:r>
                <a:r>
                  <a:rPr lang="en-US" altLang="en-US" i="1" dirty="0" err="1" smtClean="0">
                    <a:latin typeface="Times New Roman" panose="02020603050405020304" pitchFamily="18" charset="0"/>
                  </a:rPr>
                  <a:t>C</a:t>
                </a:r>
                <a:r>
                  <a:rPr lang="en-US" altLang="en-US" i="1" baseline="-25000" dirty="0" err="1" smtClean="0">
                    <a:latin typeface="Times New Roman" panose="02020603050405020304" pitchFamily="18" charset="0"/>
                  </a:rPr>
                  <a:t>k</a:t>
                </a:r>
                <a:r>
                  <a:rPr lang="en-US" altLang="en-US" i="1" baseline="-25000" dirty="0" smtClean="0">
                    <a:latin typeface="Times New Roman" panose="02020603050405020304" pitchFamily="18" charset="0"/>
                  </a:rPr>
                  <a:t>.</a:t>
                </a:r>
                <a:endParaRPr lang="en-US" sz="2000" i="1" dirty="0" smtClean="0"/>
              </a:p>
              <a:p>
                <a:pPr marL="742950" lvl="1" indent="-285750"/>
                <a:endParaRPr lang="en-US" altLang="en-US" dirty="0"/>
              </a:p>
              <a:p>
                <a:pPr marL="342900" indent="-342900"/>
                <a:endParaRPr lang="en-US" altLang="en-US" dirty="0"/>
              </a:p>
              <a:p>
                <a:pPr marL="342900" indent="-342900"/>
                <a:endParaRPr lang="en-US" altLang="en-US" dirty="0" smtClean="0"/>
              </a:p>
              <a:p>
                <a:pPr marL="342900" indent="-342900"/>
                <a:endParaRPr lang="en-US" altLang="en-US" dirty="0"/>
              </a:p>
              <a:p>
                <a:pPr marL="342900" indent="-342900"/>
                <a:r>
                  <a:rPr lang="en-US" altLang="en-US" dirty="0" smtClean="0"/>
                  <a:t>Note</a:t>
                </a:r>
                <a:r>
                  <a:rPr lang="en-US" altLang="en-US" dirty="0"/>
                  <a:t>: </a:t>
                </a:r>
                <a:r>
                  <a:rPr lang="en-US" altLang="en-US" i="1" dirty="0"/>
                  <a:t>n!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n </a:t>
                </a:r>
                <a:r>
                  <a:rPr lang="en-US" altLang="en-US" dirty="0">
                    <a:sym typeface="Symbol" panose="05050102010706020507" pitchFamily="18" charset="2"/>
                  </a:rPr>
                  <a:t>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n – </a:t>
                </a:r>
                <a:r>
                  <a:rPr lang="en-US" altLang="en-US" dirty="0"/>
                  <a:t>1) </a:t>
                </a:r>
                <a:r>
                  <a:rPr lang="en-US" altLang="en-US" dirty="0">
                    <a:sym typeface="Symbol" panose="05050102010706020507" pitchFamily="18" charset="2"/>
                  </a:rPr>
                  <a:t></a:t>
                </a:r>
                <a:r>
                  <a:rPr lang="en-US" altLang="en-US" i="1" dirty="0"/>
                  <a:t> … </a:t>
                </a:r>
                <a:r>
                  <a:rPr lang="en-US" altLang="en-US" dirty="0">
                    <a:sym typeface="Symbol" panose="05050102010706020507" pitchFamily="18" charset="2"/>
                  </a:rPr>
                  <a:t></a:t>
                </a:r>
                <a:r>
                  <a:rPr lang="en-US" altLang="en-US" i="1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/>
                  <a:t>2 </a:t>
                </a:r>
                <a:r>
                  <a:rPr lang="en-US" altLang="en-US" dirty="0">
                    <a:sym typeface="Symbol" panose="05050102010706020507" pitchFamily="18" charset="2"/>
                  </a:rPr>
                  <a:t></a:t>
                </a:r>
                <a:r>
                  <a:rPr lang="en-US" altLang="en-US" dirty="0"/>
                  <a:t> 1, and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! is read as “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factorial.”</a:t>
                </a:r>
              </a:p>
              <a:p>
                <a:endParaRPr lang="en-US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3999" cy="4572000"/>
              </a:xfrm>
              <a:blipFill rotWithShape="0">
                <a:blip r:embed="rId3"/>
                <a:stretch>
                  <a:fillRect l="-267" t="-1467" r="-2133" b="-1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4734"/>
              </p:ext>
            </p:extLst>
          </p:nvPr>
        </p:nvGraphicFramePr>
        <p:xfrm>
          <a:off x="2362200" y="3886200"/>
          <a:ext cx="357383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14" name="Equation" r:id="rId4" imgW="1041120" imgH="444240" progId="Equation.DSMT4">
                  <p:embed/>
                </p:oleObj>
              </mc:Choice>
              <mc:Fallback>
                <p:oleObj name="Equation" r:id="rId4" imgW="1041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86200"/>
                        <a:ext cx="3573837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495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dirty="0" smtClean="0"/>
              <a:t>Using Combinations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9143999" cy="4953000"/>
              </a:xfrm>
            </p:spPr>
            <p:txBody>
              <a:bodyPr/>
              <a:lstStyle/>
              <a:p>
                <a:r>
                  <a:rPr lang="en-US" dirty="0" smtClean="0"/>
                  <a:t>Now, what is the total amount of ways you can have 2 boxes of tattoos (successes) out of the five boxes?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4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r>
                  <a:rPr lang="en-US" dirty="0" smtClean="0"/>
                  <a:t> = 20/2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10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Now, what is the chance of getting tattoos in 2 out of the 5 boxes?</a:t>
                </a:r>
              </a:p>
              <a:p>
                <a:r>
                  <a:rPr lang="en-US" dirty="0" smtClean="0"/>
                  <a:t>P(#success = 2) = 10(0.2)²(0.8)³ 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0.2048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9143999" cy="4953000"/>
              </a:xfrm>
              <a:blipFill rotWithShape="0">
                <a:blip r:embed="rId2"/>
                <a:stretch>
                  <a:fillRect l="-267" t="-1230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368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20% of the boxes contain temporary tattoos, 30% contain compasses, and the rest are filled with rings. </a:t>
            </a:r>
          </a:p>
          <a:p>
            <a:r>
              <a:rPr lang="en-US" dirty="0" smtClean="0"/>
              <a:t>Let’s suppose that you just want to get the temporary tattoos. </a:t>
            </a:r>
          </a:p>
          <a:p>
            <a:r>
              <a:rPr lang="en-US" dirty="0" smtClean="0"/>
              <a:t>How many boxes would you expect to open until you get a tattoo?</a:t>
            </a:r>
          </a:p>
          <a:p>
            <a:r>
              <a:rPr lang="en-US" dirty="0" smtClean="0"/>
              <a:t>We can answer this with a probability model.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719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86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45434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42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06387"/>
          </a:xfrm>
        </p:spPr>
        <p:txBody>
          <a:bodyPr/>
          <a:lstStyle/>
          <a:p>
            <a:r>
              <a:rPr lang="en-US" altLang="en-US" dirty="0"/>
              <a:t>The Binomial Model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838200"/>
            <a:ext cx="8294687" cy="5334000"/>
          </a:xfrm>
          <a:ln/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sz="2600" dirty="0"/>
              <a:t>Binomial probability model for Bernoulli trials: </a:t>
            </a:r>
            <a:r>
              <a:rPr lang="en-US" altLang="en-US" sz="2600" dirty="0" err="1"/>
              <a:t>Binom</a:t>
            </a:r>
            <a:r>
              <a:rPr lang="en-US" altLang="en-US" sz="2600" dirty="0"/>
              <a:t>(</a:t>
            </a:r>
            <a:r>
              <a:rPr lang="en-US" altLang="en-US" sz="2600" dirty="0" err="1"/>
              <a:t>n,</a:t>
            </a:r>
            <a:r>
              <a:rPr lang="en-US" altLang="en-US" sz="2600" i="1" dirty="0" err="1"/>
              <a:t>p</a:t>
            </a:r>
            <a:r>
              <a:rPr lang="en-US" altLang="en-US" sz="2600" dirty="0"/>
              <a:t>)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sz="2600" i="1" dirty="0" smtClean="0"/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 smtClean="0"/>
              <a:t>n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= number of trials</a:t>
            </a:r>
            <a:endParaRPr lang="en-US" altLang="en-US" sz="2600" i="1" dirty="0"/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p</a:t>
            </a:r>
            <a:r>
              <a:rPr lang="en-US" altLang="en-US" sz="2600" dirty="0"/>
              <a:t> = probability of success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q</a:t>
            </a:r>
            <a:r>
              <a:rPr lang="en-US" altLang="en-US" sz="2600" dirty="0"/>
              <a:t> = 1 – </a:t>
            </a:r>
            <a:r>
              <a:rPr lang="en-US" altLang="en-US" sz="2600" i="1" dirty="0"/>
              <a:t>p</a:t>
            </a:r>
            <a:r>
              <a:rPr lang="en-US" altLang="en-US" sz="2600" dirty="0"/>
              <a:t> = probability of failure</a:t>
            </a:r>
          </a:p>
          <a:p>
            <a:pPr marL="342900" indent="-342900">
              <a:buFont typeface="Wingdings" panose="05000000000000000000" pitchFamily="2" charset="2"/>
              <a:buNone/>
            </a:pPr>
            <a:r>
              <a:rPr lang="en-US" altLang="en-US" sz="2600" i="1" dirty="0"/>
              <a:t>X</a:t>
            </a:r>
            <a:r>
              <a:rPr lang="en-US" altLang="en-US" sz="2600" dirty="0"/>
              <a:t> = # of successes in </a:t>
            </a:r>
            <a:r>
              <a:rPr lang="en-US" altLang="en-US" sz="2600" i="1" dirty="0"/>
              <a:t>n</a:t>
            </a:r>
            <a:r>
              <a:rPr lang="en-US" altLang="en-US" sz="2600" dirty="0"/>
              <a:t> trials</a:t>
            </a:r>
          </a:p>
          <a:p>
            <a:pPr marL="342900" indent="-342900" algn="ctr">
              <a:buFont typeface="Wingdings" panose="05000000000000000000" pitchFamily="2" charset="2"/>
              <a:buNone/>
            </a:pPr>
            <a:r>
              <a:rPr lang="en-US" altLang="en-US" sz="3800" i="1" dirty="0">
                <a:solidFill>
                  <a:schemeClr val="hlink"/>
                </a:solidFill>
              </a:rPr>
              <a:t>P(X = x) = </a:t>
            </a:r>
            <a:r>
              <a:rPr lang="en-US" altLang="en-US" sz="4000" i="1" baseline="-25000" dirty="0" err="1">
                <a:solidFill>
                  <a:schemeClr val="hlink"/>
                </a:solidFill>
              </a:rPr>
              <a:t>n</a:t>
            </a:r>
            <a:r>
              <a:rPr lang="en-US" altLang="en-US" sz="4000" i="1" dirty="0" err="1">
                <a:solidFill>
                  <a:schemeClr val="hlink"/>
                </a:solidFill>
              </a:rPr>
              <a:t>C</a:t>
            </a:r>
            <a:r>
              <a:rPr lang="en-US" altLang="en-US" sz="4000" i="1" baseline="-25000" dirty="0" err="1">
                <a:solidFill>
                  <a:schemeClr val="hlink"/>
                </a:solidFill>
              </a:rPr>
              <a:t>x</a:t>
            </a:r>
            <a:r>
              <a:rPr lang="en-US" altLang="en-US" sz="4000" i="1" baseline="-25000" dirty="0">
                <a:solidFill>
                  <a:schemeClr val="hlink"/>
                </a:solidFill>
              </a:rPr>
              <a:t> </a:t>
            </a:r>
            <a:r>
              <a:rPr lang="en-US" altLang="en-US" sz="3800" i="1" dirty="0" err="1">
                <a:solidFill>
                  <a:schemeClr val="hlink"/>
                </a:solidFill>
              </a:rPr>
              <a:t>p</a:t>
            </a:r>
            <a:r>
              <a:rPr lang="en-US" altLang="en-US" sz="3800" i="1" baseline="40000" dirty="0" err="1">
                <a:solidFill>
                  <a:schemeClr val="hlink"/>
                </a:solidFill>
              </a:rPr>
              <a:t>x</a:t>
            </a:r>
            <a:r>
              <a:rPr lang="en-US" altLang="en-US" sz="3800" i="1" baseline="40000" dirty="0">
                <a:solidFill>
                  <a:schemeClr val="hlink"/>
                </a:solidFill>
              </a:rPr>
              <a:t> </a:t>
            </a:r>
            <a:r>
              <a:rPr lang="en-US" altLang="en-US" sz="3800" i="1" dirty="0" err="1">
                <a:solidFill>
                  <a:schemeClr val="hlink"/>
                </a:solidFill>
              </a:rPr>
              <a:t>q</a:t>
            </a:r>
            <a:r>
              <a:rPr lang="en-US" altLang="en-US" sz="3800" i="1" baseline="40000" dirty="0" err="1">
                <a:solidFill>
                  <a:schemeClr val="hlink"/>
                </a:solidFill>
              </a:rPr>
              <a:t>n</a:t>
            </a:r>
            <a:r>
              <a:rPr lang="en-US" altLang="en-US" sz="3800" i="1" baseline="40000" dirty="0">
                <a:solidFill>
                  <a:schemeClr val="hlink"/>
                </a:solidFill>
              </a:rPr>
              <a:t>–x</a:t>
            </a:r>
            <a:endParaRPr lang="el-GR" altLang="en-US" sz="3800" dirty="0">
              <a:solidFill>
                <a:schemeClr val="hlink"/>
              </a:solidFill>
            </a:endParaRPr>
          </a:p>
        </p:txBody>
      </p:sp>
      <p:graphicFrame>
        <p:nvGraphicFramePr>
          <p:cNvPr id="540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92655"/>
              </p:ext>
            </p:extLst>
          </p:nvPr>
        </p:nvGraphicFramePr>
        <p:xfrm>
          <a:off x="2080580" y="5567363"/>
          <a:ext cx="209772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6" name="Equation" r:id="rId3" imgW="457200" imgH="164880" progId="Equation.DSMT4">
                  <p:embed/>
                </p:oleObj>
              </mc:Choice>
              <mc:Fallback>
                <p:oleObj name="Equation" r:id="rId3" imgW="457200" imgH="164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580" y="5567363"/>
                        <a:ext cx="209772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938900"/>
              </p:ext>
            </p:extLst>
          </p:nvPr>
        </p:nvGraphicFramePr>
        <p:xfrm>
          <a:off x="5181599" y="5454650"/>
          <a:ext cx="241268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37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5454650"/>
                        <a:ext cx="241268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a Binomial Model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45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Binomial </a:t>
            </a:r>
            <a:r>
              <a:rPr lang="en-US" dirty="0"/>
              <a:t>Probabilities on the Graphing </a:t>
            </a:r>
            <a:r>
              <a:rPr lang="en-US" dirty="0" smtClean="0"/>
              <a:t>Calculator Worksheet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9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Read Chapter 16</a:t>
            </a:r>
          </a:p>
          <a:p>
            <a:r>
              <a:rPr lang="en-US" dirty="0" smtClean="0"/>
              <a:t>Complete Chapter 16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431 – 433 Ex: 11, 13, 18, 20, 22, 24, 25, 27, 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99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Normal Model to the Rescue</a:t>
            </a:r>
            <a:r>
              <a:rPr lang="en-US" dirty="0" smtClean="0"/>
              <a:t>! (First Page)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02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The Normal Model to the </a:t>
            </a:r>
            <a:r>
              <a:rPr lang="en-US" altLang="en-US" sz="3000" dirty="0" smtClean="0"/>
              <a:t>Rescue</a:t>
            </a:r>
            <a:endParaRPr lang="en-US" altLang="en-US" sz="3000" dirty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As long as the </a:t>
            </a:r>
            <a:r>
              <a:rPr lang="en-US" altLang="en-US" dirty="0">
                <a:solidFill>
                  <a:schemeClr val="hlink"/>
                </a:solidFill>
              </a:rPr>
              <a:t>Success/Failure Condition</a:t>
            </a:r>
            <a:r>
              <a:rPr lang="en-US" altLang="en-US" dirty="0"/>
              <a:t> holds, we can use the Normal model to approximate Binomial probabilities</a:t>
            </a:r>
            <a:r>
              <a:rPr lang="en-US" altLang="en-US" dirty="0" smtClean="0"/>
              <a:t>.</a:t>
            </a:r>
          </a:p>
          <a:p>
            <a:pPr marL="342900" indent="-342900"/>
            <a:endParaRPr lang="en-US" altLang="en-US" dirty="0"/>
          </a:p>
          <a:p>
            <a:pPr marL="742950" lvl="1" indent="-285750"/>
            <a:r>
              <a:rPr lang="en-US" altLang="en-US" dirty="0">
                <a:solidFill>
                  <a:schemeClr val="hlink"/>
                </a:solidFill>
              </a:rPr>
              <a:t>Success/failure condition</a:t>
            </a:r>
            <a:r>
              <a:rPr lang="en-US" altLang="en-US" dirty="0"/>
              <a:t>: A Binomial model is approximately Normal if we expect at least 10 successes and 10 failures: </a:t>
            </a:r>
          </a:p>
          <a:p>
            <a:pPr marL="742950" lvl="1" indent="-285750" algn="ctr">
              <a:buFont typeface="Wingdings" panose="05000000000000000000" pitchFamily="2" charset="2"/>
              <a:buNone/>
            </a:pPr>
            <a:r>
              <a:rPr lang="en-US" altLang="en-US" i="1" dirty="0"/>
              <a:t>np ≥ </a:t>
            </a:r>
            <a:r>
              <a:rPr lang="en-US" altLang="en-US" dirty="0"/>
              <a:t>10 and </a:t>
            </a:r>
            <a:r>
              <a:rPr lang="en-US" altLang="en-US" i="1" dirty="0"/>
              <a:t>nq ≥ </a:t>
            </a:r>
            <a:r>
              <a:rPr lang="en-US" altLang="en-US" dirty="0" smtClean="0"/>
              <a:t>10</a:t>
            </a:r>
          </a:p>
          <a:p>
            <a:pPr marL="742950" lvl="1" indent="-285750" algn="ctr">
              <a:buFont typeface="Wingdings" panose="05000000000000000000" pitchFamily="2" charset="2"/>
              <a:buNone/>
            </a:pPr>
            <a:endParaRPr lang="en-US" altLang="en-US" i="1" dirty="0"/>
          </a:p>
          <a:p>
            <a:pPr marL="742950" lvl="1" indent="-285750" algn="ctr">
              <a:buFont typeface="Wingdings" panose="05000000000000000000" pitchFamily="2" charset="2"/>
              <a:buNone/>
            </a:pPr>
            <a:r>
              <a:rPr lang="en-US" altLang="en-US" i="1" dirty="0" smtClean="0"/>
              <a:t>(Math box if you are interested on </a:t>
            </a:r>
            <a:r>
              <a:rPr lang="en-US" altLang="en-US" i="1" dirty="0" err="1" smtClean="0"/>
              <a:t>pg</a:t>
            </a:r>
            <a:r>
              <a:rPr lang="en-US" altLang="en-US" i="1" dirty="0" smtClean="0"/>
              <a:t> 424)</a:t>
            </a:r>
            <a:endParaRPr lang="en-US" altLang="en-US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Normal Model to the Rescue</a:t>
            </a:r>
            <a:r>
              <a:rPr lang="en-US" dirty="0" smtClean="0"/>
              <a:t>! (Finish)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5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Statistical </a:t>
            </a:r>
            <a:r>
              <a:rPr lang="en-US" dirty="0" smtClean="0"/>
              <a:t>Significance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5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382587"/>
          </a:xfrm>
        </p:spPr>
        <p:txBody>
          <a:bodyPr/>
          <a:lstStyle/>
          <a:p>
            <a:r>
              <a:rPr lang="en-US" altLang="en-US" dirty="0"/>
              <a:t>What Can Go Wrong?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05900" cy="5257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Be sure you have Bernoulli trials.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You need two outcomes per trial, a constant probability of success, and independence.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Remember that the 10% Condition provides a reasonable substitute for independence</a:t>
            </a:r>
            <a:r>
              <a:rPr lang="en-US" altLang="en-US" dirty="0" smtClean="0"/>
              <a:t>.</a:t>
            </a:r>
          </a:p>
          <a:p>
            <a:pPr marL="742950" lvl="1" indent="-285750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Don’t confuse Geometric and Binomial models.</a:t>
            </a:r>
          </a:p>
          <a:p>
            <a:pPr marL="342900" indent="-342900">
              <a:lnSpc>
                <a:spcPct val="90000"/>
              </a:lnSpc>
            </a:pPr>
            <a:endParaRPr lang="en-US" altLang="en-US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Don’t </a:t>
            </a:r>
            <a:r>
              <a:rPr lang="en-US" altLang="en-US" dirty="0"/>
              <a:t>use the Normal approximation with small </a:t>
            </a:r>
            <a:r>
              <a:rPr lang="en-US" altLang="en-US" i="1" dirty="0"/>
              <a:t>n</a:t>
            </a:r>
            <a:r>
              <a:rPr lang="en-US" altLang="en-US" dirty="0"/>
              <a:t>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dirty="0"/>
              <a:t>You need at least 10 successes and 10 failures to use the Normal approximation.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342900" indent="-342900"/>
            <a:r>
              <a:rPr lang="en-US" altLang="en-US" dirty="0"/>
              <a:t>Bernoulli trials show up in lots of places.</a:t>
            </a:r>
          </a:p>
          <a:p>
            <a:pPr marL="342900" indent="-342900"/>
            <a:r>
              <a:rPr lang="en-US" altLang="en-US" dirty="0"/>
              <a:t>Depending on the random variable of interest, we might be dealing with a</a:t>
            </a:r>
          </a:p>
          <a:p>
            <a:pPr marL="742950" lvl="1" indent="-285750"/>
            <a:r>
              <a:rPr lang="en-US" altLang="en-US" dirty="0"/>
              <a:t>Geometric model</a:t>
            </a:r>
          </a:p>
          <a:p>
            <a:pPr marL="742950" lvl="1" indent="-285750"/>
            <a:r>
              <a:rPr lang="en-US" altLang="en-US" dirty="0"/>
              <a:t>Binomial model</a:t>
            </a:r>
          </a:p>
          <a:p>
            <a:pPr marL="742950" lvl="1" indent="-285750"/>
            <a:r>
              <a:rPr lang="en-US" altLang="en-US" dirty="0"/>
              <a:t>Normal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When you open a box, the probability that you succeed in finding a tattoo is .20.</a:t>
            </a:r>
          </a:p>
          <a:p>
            <a:r>
              <a:rPr lang="en-US" dirty="0" smtClean="0"/>
              <a:t>We call the act of opening </a:t>
            </a:r>
            <a:r>
              <a:rPr lang="en-US" i="1" dirty="0" smtClean="0"/>
              <a:t>each</a:t>
            </a:r>
            <a:r>
              <a:rPr lang="en-US" dirty="0" smtClean="0"/>
              <a:t> box a </a:t>
            </a:r>
            <a:r>
              <a:rPr lang="en-US" b="1" u="sng" dirty="0" smtClean="0"/>
              <a:t>trial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There are only two possible outcomes, called a </a:t>
            </a:r>
            <a:r>
              <a:rPr lang="en-US" i="1" dirty="0" smtClean="0"/>
              <a:t>success</a:t>
            </a:r>
            <a:r>
              <a:rPr lang="en-US" dirty="0" smtClean="0"/>
              <a:t> or a </a:t>
            </a:r>
            <a:r>
              <a:rPr lang="en-US" i="1" dirty="0" smtClean="0"/>
              <a:t>failure</a:t>
            </a:r>
            <a:r>
              <a:rPr lang="en-US" dirty="0" smtClean="0"/>
              <a:t>, on each trial.</a:t>
            </a:r>
          </a:p>
          <a:p>
            <a:r>
              <a:rPr lang="en-US" dirty="0" smtClean="0"/>
              <a:t>Either you get a tattoo (success) or you don’t (failure).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719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86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45434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 (cont.)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pPr marL="742950" lvl="1" indent="-285750"/>
            <a:r>
              <a:rPr lang="en-US" altLang="en-US" dirty="0"/>
              <a:t>Geometric model</a:t>
            </a:r>
          </a:p>
          <a:p>
            <a:pPr marL="1143000" lvl="2" indent="-228600"/>
            <a:r>
              <a:rPr lang="en-US" altLang="en-US" dirty="0"/>
              <a:t>When we’re interested in the number of Bernoulli trials until the next success.</a:t>
            </a:r>
          </a:p>
          <a:p>
            <a:pPr marL="742950" lvl="1" indent="-285750"/>
            <a:r>
              <a:rPr lang="en-US" altLang="en-US" dirty="0"/>
              <a:t>Binomial model</a:t>
            </a:r>
          </a:p>
          <a:p>
            <a:pPr marL="1143000" lvl="2" indent="-228600"/>
            <a:r>
              <a:rPr lang="en-US" altLang="en-US" dirty="0"/>
              <a:t>When we’re interested in the number of successes in a certain number of Bernoulli trials.</a:t>
            </a:r>
          </a:p>
          <a:p>
            <a:pPr marL="742950" lvl="1" indent="-285750"/>
            <a:r>
              <a:rPr lang="en-US" altLang="en-US" dirty="0"/>
              <a:t>Normal model</a:t>
            </a:r>
          </a:p>
          <a:p>
            <a:pPr marL="1143000" lvl="2" indent="-228600"/>
            <a:r>
              <a:rPr lang="en-US" altLang="en-US" dirty="0"/>
              <a:t>To approximate a Binomial model when we expect at least 10 successes and 10 failures.</a:t>
            </a:r>
          </a:p>
          <a:p>
            <a:pPr marL="742950" lvl="1" indent="-285750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4572000"/>
          </a:xfrm>
        </p:spPr>
        <p:txBody>
          <a:bodyPr/>
          <a:lstStyle/>
          <a:p>
            <a:r>
              <a:rPr lang="en-US" dirty="0" smtClean="0"/>
              <a:t>Read Chapter 16 </a:t>
            </a:r>
          </a:p>
          <a:p>
            <a:r>
              <a:rPr lang="en-US" dirty="0" smtClean="0"/>
              <a:t>Complete Chapter 16 Guided Reading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432 – 433 Ex: 30, 31, 32, 36, 39, 40, 42</a:t>
            </a:r>
          </a:p>
          <a:p>
            <a:r>
              <a:rPr lang="en-US" dirty="0" smtClean="0"/>
              <a:t>Chapter 16 </a:t>
            </a:r>
            <a:r>
              <a:rPr lang="en-US" smtClean="0"/>
              <a:t>Test </a:t>
            </a:r>
            <a:r>
              <a:rPr lang="en-US" smtClean="0"/>
              <a:t>Tomorrow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697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The probability of success is denoted </a:t>
            </a:r>
            <a:r>
              <a:rPr lang="en-US" i="1" dirty="0" smtClean="0"/>
              <a:t>p.</a:t>
            </a:r>
          </a:p>
          <a:p>
            <a:r>
              <a:rPr lang="en-US" dirty="0" smtClean="0"/>
              <a:t>It is the same on every trial.</a:t>
            </a:r>
          </a:p>
          <a:p>
            <a:r>
              <a:rPr lang="en-US" dirty="0" smtClean="0"/>
              <a:t>Here </a:t>
            </a:r>
            <a:r>
              <a:rPr lang="en-US" i="1" dirty="0" smtClean="0"/>
              <a:t>p = .20 </a:t>
            </a:r>
            <a:r>
              <a:rPr lang="en-US" dirty="0" smtClean="0"/>
              <a:t>for</a:t>
            </a:r>
            <a:r>
              <a:rPr lang="en-US" i="1" dirty="0" smtClean="0"/>
              <a:t> </a:t>
            </a:r>
            <a:r>
              <a:rPr lang="en-US" dirty="0" smtClean="0"/>
              <a:t>each box.</a:t>
            </a:r>
          </a:p>
          <a:p>
            <a:endParaRPr lang="en-US" dirty="0"/>
          </a:p>
          <a:p>
            <a:r>
              <a:rPr lang="en-US" dirty="0" smtClean="0"/>
              <a:t>The trials are also </a:t>
            </a:r>
            <a:r>
              <a:rPr lang="en-US" i="1" dirty="0" smtClean="0"/>
              <a:t>independent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Finding the tattoo in the first box does not change what may happen when you reach for the next box.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719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386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45434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59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Simulations like this one are called </a:t>
            </a:r>
            <a:r>
              <a:rPr lang="en-US" b="1" dirty="0" smtClean="0"/>
              <a:t>Bernoulli trials.</a:t>
            </a:r>
          </a:p>
          <a:p>
            <a:endParaRPr lang="en-US" b="1" dirty="0" smtClean="0"/>
          </a:p>
          <a:p>
            <a:pPr marL="342900" indent="-342900"/>
            <a:r>
              <a:rPr lang="en-US" altLang="en-US" dirty="0" smtClean="0"/>
              <a:t>We have Bernoulli trials if:</a:t>
            </a:r>
          </a:p>
          <a:p>
            <a:pPr marL="742950" lvl="1" indent="-285750"/>
            <a:r>
              <a:rPr lang="en-US" altLang="en-US" dirty="0" smtClean="0"/>
              <a:t>there are two possible outcomes (success and failure).</a:t>
            </a:r>
          </a:p>
          <a:p>
            <a:pPr marL="742950" lvl="1" indent="-285750"/>
            <a:r>
              <a:rPr lang="en-US" altLang="en-US" dirty="0" smtClean="0"/>
              <a:t>the probability of success,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, is constant.</a:t>
            </a:r>
          </a:p>
          <a:p>
            <a:pPr marL="742950" lvl="1" indent="-285750"/>
            <a:r>
              <a:rPr lang="en-US" altLang="en-US" dirty="0" smtClean="0"/>
              <a:t>the trials are independent.</a:t>
            </a:r>
          </a:p>
          <a:p>
            <a:pPr marL="742950" lvl="1" indent="-285750"/>
            <a:endParaRPr lang="en-US" altLang="en-US" dirty="0" smtClean="0"/>
          </a:p>
          <a:p>
            <a:r>
              <a:rPr lang="en-US" b="1" u="sng" dirty="0" smtClean="0"/>
              <a:t> </a:t>
            </a:r>
            <a:r>
              <a:rPr lang="en-US" u="sng" dirty="0" smtClean="0"/>
              <a:t>Examples that you can think of?:</a:t>
            </a:r>
          </a:p>
          <a:p>
            <a:r>
              <a:rPr lang="en-US" dirty="0" smtClean="0"/>
              <a:t>Tossing a Coin</a:t>
            </a:r>
          </a:p>
          <a:p>
            <a:r>
              <a:rPr lang="en-US" dirty="0" smtClean="0"/>
              <a:t>Rolling a die</a:t>
            </a:r>
          </a:p>
          <a:p>
            <a:r>
              <a:rPr lang="en-US" dirty="0" smtClean="0"/>
              <a:t>Shooting free throws in a basketball game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461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What is the probability that you find the tattoos in the first box?</a:t>
            </a:r>
          </a:p>
          <a:p>
            <a:pPr marL="0" indent="0">
              <a:buNone/>
            </a:pPr>
            <a:r>
              <a:rPr lang="en-US" dirty="0" smtClean="0"/>
              <a:t>Let’s call this random variable Y = # of boxes.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P(Y = 1) = 0.2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47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What is the probability that you don’t find the tattoos until the second box?</a:t>
            </a:r>
          </a:p>
          <a:p>
            <a:pPr marL="0" indent="0">
              <a:buNone/>
            </a:pPr>
            <a:r>
              <a:rPr lang="en-US" dirty="0" smtClean="0"/>
              <a:t>The probability of failure is called </a:t>
            </a:r>
            <a:r>
              <a:rPr lang="en-US" i="1" dirty="0" smtClean="0"/>
              <a:t>q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i="1" dirty="0" smtClean="0"/>
              <a:t>q = .80</a:t>
            </a:r>
          </a:p>
          <a:p>
            <a:pPr marL="0" indent="0">
              <a:buNone/>
            </a:pPr>
            <a:r>
              <a:rPr lang="en-US" dirty="0" smtClean="0"/>
              <a:t>Remember, all trials are independent.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P(Y = 2) = (0.8)(0.2) = 0.16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2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3999" cy="6172200"/>
          </a:xfrm>
        </p:spPr>
        <p:txBody>
          <a:bodyPr/>
          <a:lstStyle/>
          <a:p>
            <a:r>
              <a:rPr lang="en-US" dirty="0" smtClean="0"/>
              <a:t>Questions: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What is the probability that you don’t find the tattoos until the fifth box?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P(Y = 5) = (0.8)</a:t>
            </a:r>
            <a:r>
              <a:rPr lang="en-US" b="1" baseline="30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(0.2) = 0.08192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705350"/>
            <a:ext cx="2124075" cy="2152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95825"/>
            <a:ext cx="2190750" cy="2085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38" y="50768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78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1787</Words>
  <Application>Microsoft Office PowerPoint</Application>
  <PresentationFormat>Letter Paper (8.5x11 in)</PresentationFormat>
  <Paragraphs>222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1_Blends</vt:lpstr>
      <vt:lpstr>Equation</vt:lpstr>
      <vt:lpstr>Chapter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10% “Rule”</vt:lpstr>
      <vt:lpstr>PowerPoint Presentation</vt:lpstr>
      <vt:lpstr>PowerPoint Presentation</vt:lpstr>
      <vt:lpstr>The 10% “Rule”</vt:lpstr>
      <vt:lpstr>Classwork: </vt:lpstr>
      <vt:lpstr>Homework</vt:lpstr>
      <vt:lpstr>The Geometric Model</vt:lpstr>
      <vt:lpstr>The Geometric Model (cont.)</vt:lpstr>
      <vt:lpstr>Classwork:</vt:lpstr>
      <vt:lpstr>Classwork:</vt:lpstr>
      <vt:lpstr>Homework</vt:lpstr>
      <vt:lpstr>The Binomial Model:</vt:lpstr>
      <vt:lpstr>The Binomial Model:</vt:lpstr>
      <vt:lpstr>The Binomial Model</vt:lpstr>
      <vt:lpstr>The Binomial Model:</vt:lpstr>
      <vt:lpstr>The Binomial Model:</vt:lpstr>
      <vt:lpstr>Trick to finding the amount of combinations you can have. </vt:lpstr>
      <vt:lpstr>Using Combinations</vt:lpstr>
      <vt:lpstr>The Binomial Model (cont.)</vt:lpstr>
      <vt:lpstr>Classwork: </vt:lpstr>
      <vt:lpstr>Classwork:</vt:lpstr>
      <vt:lpstr>Homework</vt:lpstr>
      <vt:lpstr>Classwork:</vt:lpstr>
      <vt:lpstr>The Normal Model to the Rescue</vt:lpstr>
      <vt:lpstr>Classwork:</vt:lpstr>
      <vt:lpstr>Classwork:</vt:lpstr>
      <vt:lpstr>What Can Go Wrong?</vt:lpstr>
      <vt:lpstr>What have we learned?</vt:lpstr>
      <vt:lpstr>What have we learned? (cont.)</vt:lpstr>
      <vt:lpstr>Homework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</dc:title>
  <dc:subject>Probability  Models</dc:subject>
  <dc:creator>David Bock</dc:creator>
  <cp:lastModifiedBy>OXPS</cp:lastModifiedBy>
  <cp:revision>78</cp:revision>
  <cp:lastPrinted>2001-11-04T00:51:13Z</cp:lastPrinted>
  <dcterms:created xsi:type="dcterms:W3CDTF">2005-02-25T19:46:41Z</dcterms:created>
  <dcterms:modified xsi:type="dcterms:W3CDTF">2015-02-04T16:54:27Z</dcterms:modified>
</cp:coreProperties>
</file>