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9"/>
  </p:notesMasterIdLst>
  <p:handoutMasterIdLst>
    <p:handoutMasterId r:id="rId50"/>
  </p:handoutMasterIdLst>
  <p:sldIdLst>
    <p:sldId id="259" r:id="rId2"/>
    <p:sldId id="303" r:id="rId3"/>
    <p:sldId id="262" r:id="rId4"/>
    <p:sldId id="263" r:id="rId5"/>
    <p:sldId id="264" r:id="rId6"/>
    <p:sldId id="273" r:id="rId7"/>
    <p:sldId id="266" r:id="rId8"/>
    <p:sldId id="298" r:id="rId9"/>
    <p:sldId id="267" r:id="rId10"/>
    <p:sldId id="268" r:id="rId11"/>
    <p:sldId id="269" r:id="rId12"/>
    <p:sldId id="270" r:id="rId13"/>
    <p:sldId id="272" r:id="rId14"/>
    <p:sldId id="317" r:id="rId15"/>
    <p:sldId id="304" r:id="rId16"/>
    <p:sldId id="306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1" r:id="rId25"/>
    <p:sldId id="299" r:id="rId26"/>
    <p:sldId id="300" r:id="rId27"/>
    <p:sldId id="283" r:id="rId28"/>
    <p:sldId id="284" r:id="rId29"/>
    <p:sldId id="318" r:id="rId30"/>
    <p:sldId id="307" r:id="rId31"/>
    <p:sldId id="308" r:id="rId32"/>
    <p:sldId id="301" r:id="rId33"/>
    <p:sldId id="310" r:id="rId34"/>
    <p:sldId id="309" r:id="rId35"/>
    <p:sldId id="302" r:id="rId36"/>
    <p:sldId id="312" r:id="rId37"/>
    <p:sldId id="311" r:id="rId38"/>
    <p:sldId id="313" r:id="rId39"/>
    <p:sldId id="291" r:id="rId40"/>
    <p:sldId id="292" r:id="rId41"/>
    <p:sldId id="293" r:id="rId42"/>
    <p:sldId id="316" r:id="rId43"/>
    <p:sldId id="294" r:id="rId44"/>
    <p:sldId id="295" r:id="rId45"/>
    <p:sldId id="296" r:id="rId46"/>
    <p:sldId id="297" r:id="rId47"/>
    <p:sldId id="315" r:id="rId48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74" d="100"/>
          <a:sy n="74" d="100"/>
        </p:scale>
        <p:origin x="1206" y="7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BBB287B9-13DA-4C94-97A6-A83232332F4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929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8A328818-D87B-4918-8BCC-6E9DB302BA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725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4FFCD-58FD-4C3B-86F2-84AE6B064695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24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63BDE-4017-4659-BB3A-9E395722F992}" type="slidenum">
              <a:rPr lang="en-CA" altLang="en-US"/>
              <a:pPr/>
              <a:t>25</a:t>
            </a:fld>
            <a:endParaRPr lang="en-CA" alt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45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9BE00-4921-44C0-B727-69CF7178684C}" type="slidenum">
              <a:rPr lang="en-CA" altLang="en-US"/>
              <a:pPr/>
              <a:t>26</a:t>
            </a:fld>
            <a:endParaRPr lang="en-CA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0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A730-E137-44A1-BD3C-23382CC59B81}" type="slidenum">
              <a:rPr lang="en-CA" altLang="en-US"/>
              <a:pPr/>
              <a:t>32</a:t>
            </a:fld>
            <a:endParaRPr lang="en-CA" alt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A730-E137-44A1-BD3C-23382CC59B81}" type="slidenum">
              <a:rPr lang="en-CA" altLang="en-US"/>
              <a:pPr/>
              <a:t>33</a:t>
            </a:fld>
            <a:endParaRPr lang="en-CA" alt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2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A730-E137-44A1-BD3C-23382CC59B81}" type="slidenum">
              <a:rPr lang="en-CA" altLang="en-US"/>
              <a:pPr/>
              <a:t>34</a:t>
            </a:fld>
            <a:endParaRPr lang="en-CA" alt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5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DA46-DDDD-4C54-B5EF-FB42B364BCA3}" type="slidenum">
              <a:rPr lang="en-CA" altLang="en-US"/>
              <a:pPr/>
              <a:t>35</a:t>
            </a:fld>
            <a:endParaRPr lang="en-CA" alt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31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606212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6213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06214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15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6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1CD92D7C-5060-40E2-B5A6-0C02E988BED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212846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9720A2FD-D15A-44D4-8E9C-EB1FC59CEB6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37187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90DD89F7-2E4B-4B2A-AB84-BF82EBF86FE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66323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FC341380-2C65-4344-952E-67069B280CA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709206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AFC91400-D823-4FA1-AFC7-9155AA74560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536776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D0EEFFDF-0B99-4EFC-8FE1-43E92297F19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48620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F1F7E5CB-4089-416A-BC40-B3D61DDD292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116893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6534C1C7-903D-40BE-B619-6850B5CE5C8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9103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BBDB96ED-517F-417E-8B8E-FD024AAC2C5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507241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18 - </a:t>
            </a:r>
            <a:fld id="{31879D8F-5B2F-4590-98E2-96387DDB827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028815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18 - </a:t>
            </a:r>
            <a:fld id="{5C57995A-F202-4ED0-B1DD-38167A5AEDDB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605190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605191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605192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93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list=UUKs7JbggJzbNEIw0t-PaiQA&amp;v=uPX0NBrJfR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jpeg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detailpage&amp;list=UUKs7JbggJzbNEIw0t-PaiQA&amp;v=uPX0NBrJfR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statsguy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Chapter </a:t>
            </a:r>
            <a:r>
              <a:rPr lang="en-US" altLang="en-US" dirty="0" smtClean="0"/>
              <a:t>17</a:t>
            </a:r>
            <a:endParaRPr lang="en-US" altLang="en-US" dirty="0"/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543800" cy="2209800"/>
          </a:xfrm>
        </p:spPr>
        <p:txBody>
          <a:bodyPr/>
          <a:lstStyle/>
          <a:p>
            <a:pPr algn="ctr"/>
            <a:r>
              <a:rPr lang="en-US" altLang="en-US" dirty="0"/>
              <a:t>Sampling Distribution Models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5070104" cy="28101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dirty="0"/>
              <a:t>Assumptions and Conditions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3999" cy="5410200"/>
          </a:xfrm>
          <a:noFill/>
          <a:ln/>
        </p:spPr>
        <p:txBody>
          <a:bodyPr/>
          <a:lstStyle/>
          <a:p>
            <a:pPr marL="609600" indent="-609600"/>
            <a:r>
              <a:rPr lang="en-US" altLang="en-US" dirty="0"/>
              <a:t>Most models are useful only when specific assumptions are true</a:t>
            </a:r>
            <a:r>
              <a:rPr lang="en-US" altLang="en-US" dirty="0" smtClean="0"/>
              <a:t>.</a:t>
            </a:r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dirty="0"/>
              <a:t>There are two assumptions </a:t>
            </a:r>
            <a:r>
              <a:rPr lang="en-US" altLang="en-US" dirty="0" smtClean="0"/>
              <a:t>for the </a:t>
            </a:r>
            <a:r>
              <a:rPr lang="en-US" altLang="en-US" dirty="0"/>
              <a:t>model for the distribution of sample proportions</a:t>
            </a:r>
            <a:r>
              <a:rPr lang="en-US" altLang="en-US" dirty="0" smtClean="0"/>
              <a:t>:</a:t>
            </a:r>
          </a:p>
          <a:p>
            <a:pPr marL="609600" indent="-609600"/>
            <a:endParaRPr lang="en-US" altLang="en-US" dirty="0"/>
          </a:p>
          <a:p>
            <a:pPr marL="990600" lvl="1" indent="-533400">
              <a:buSzPct val="90000"/>
              <a:buFontTx/>
              <a:buAutoNum type="arabicPeriod"/>
            </a:pPr>
            <a:r>
              <a:rPr lang="en-US" altLang="en-US" dirty="0">
                <a:solidFill>
                  <a:schemeClr val="hlink"/>
                </a:solidFill>
              </a:rPr>
              <a:t>The Independence Assumption:</a:t>
            </a:r>
            <a:r>
              <a:rPr lang="en-US" altLang="en-US" dirty="0"/>
              <a:t> The sampled </a:t>
            </a:r>
            <a:r>
              <a:rPr lang="en-US" altLang="en-US" dirty="0" smtClean="0"/>
              <a:t>values </a:t>
            </a:r>
            <a:r>
              <a:rPr lang="en-US" altLang="en-US" dirty="0"/>
              <a:t>must be independent of each other.</a:t>
            </a:r>
          </a:p>
          <a:p>
            <a:pPr marL="990600" lvl="1" indent="-533400">
              <a:buSzPct val="90000"/>
              <a:buFontTx/>
              <a:buAutoNum type="arabicPeriod"/>
            </a:pPr>
            <a:endParaRPr lang="en-US" altLang="en-US" dirty="0" smtClean="0">
              <a:solidFill>
                <a:schemeClr val="hlink"/>
              </a:solidFill>
            </a:endParaRPr>
          </a:p>
          <a:p>
            <a:pPr marL="990600" lvl="1" indent="-533400">
              <a:buSzPct val="90000"/>
              <a:buFontTx/>
              <a:buAutoNum type="arabicPeriod"/>
            </a:pPr>
            <a:r>
              <a:rPr lang="en-US" altLang="en-US" dirty="0" smtClean="0">
                <a:solidFill>
                  <a:schemeClr val="hlink"/>
                </a:solidFill>
              </a:rPr>
              <a:t>The </a:t>
            </a:r>
            <a:r>
              <a:rPr lang="en-US" altLang="en-US" dirty="0">
                <a:solidFill>
                  <a:schemeClr val="hlink"/>
                </a:solidFill>
              </a:rPr>
              <a:t>Sample Size Assumption:</a:t>
            </a:r>
            <a:r>
              <a:rPr lang="en-US" altLang="en-US" dirty="0"/>
              <a:t>  The sample size, </a:t>
            </a:r>
            <a:r>
              <a:rPr lang="en-US" altLang="en-US" i="1" dirty="0"/>
              <a:t>n</a:t>
            </a:r>
            <a:r>
              <a:rPr lang="en-US" altLang="en-US" dirty="0"/>
              <a:t>, must be large enough.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2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2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altLang="en-US" sz="3200" dirty="0"/>
              <a:t>Assumptions and Conditions (cont.)</a:t>
            </a:r>
          </a:p>
        </p:txBody>
      </p:sp>
      <p:sp>
        <p:nvSpPr>
          <p:cNvPr id="563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3999" cy="5638800"/>
          </a:xfrm>
          <a:noFill/>
          <a:ln/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We need to check whether the assumptions are reasonable by checking </a:t>
            </a:r>
            <a:r>
              <a:rPr lang="en-US" altLang="en-US" i="1" dirty="0" smtClean="0"/>
              <a:t>conditions</a:t>
            </a:r>
            <a:r>
              <a:rPr lang="en-US" altLang="en-US" dirty="0" smtClean="0"/>
              <a:t> that provide information about the assumptions…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sz="3200" dirty="0"/>
              <a:t>Assumptions and Conditions (cont.)</a:t>
            </a:r>
          </a:p>
        </p:txBody>
      </p:sp>
      <p:sp>
        <p:nvSpPr>
          <p:cNvPr id="564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3999" cy="5181600"/>
          </a:xfrm>
          <a:noFill/>
          <a:ln/>
        </p:spPr>
        <p:txBody>
          <a:bodyPr/>
          <a:lstStyle/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Randomization Condition:  </a:t>
            </a:r>
            <a:r>
              <a:rPr lang="en-US" altLang="en-US" dirty="0"/>
              <a:t>The sample should be a simple random sample of the population</a:t>
            </a:r>
            <a:r>
              <a:rPr lang="en-US" altLang="en-US" dirty="0" smtClean="0"/>
              <a:t>.</a:t>
            </a:r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endParaRPr lang="en-US" altLang="en-US" dirty="0"/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altLang="en-US" dirty="0">
                <a:solidFill>
                  <a:srgbClr val="FF0000"/>
                </a:solidFill>
              </a:rPr>
              <a:t>10% Condition:</a:t>
            </a:r>
            <a:r>
              <a:rPr lang="en-US" altLang="en-US" dirty="0"/>
              <a:t> the sample size, </a:t>
            </a:r>
            <a:r>
              <a:rPr lang="en-US" altLang="en-US" i="1" dirty="0">
                <a:latin typeface="Times" panose="02020603050405020304" pitchFamily="18" charset="0"/>
              </a:rPr>
              <a:t>n</a:t>
            </a:r>
            <a:r>
              <a:rPr lang="en-US" altLang="en-US" dirty="0"/>
              <a:t>, must be no larger than 10% of the population.</a:t>
            </a:r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Success/Failure </a:t>
            </a:r>
            <a:r>
              <a:rPr lang="en-US" altLang="en-US" dirty="0">
                <a:solidFill>
                  <a:srgbClr val="FF0000"/>
                </a:solidFill>
              </a:rPr>
              <a:t>Condition:</a:t>
            </a:r>
            <a:r>
              <a:rPr lang="en-US" altLang="en-US" dirty="0"/>
              <a:t> The sample size has to be big enough so that both </a:t>
            </a:r>
            <a:r>
              <a:rPr lang="en-US" altLang="en-US" i="1" dirty="0">
                <a:latin typeface="Times" panose="02020603050405020304" pitchFamily="18" charset="0"/>
              </a:rPr>
              <a:t>np</a:t>
            </a:r>
            <a:r>
              <a:rPr lang="en-US" altLang="en-US" dirty="0"/>
              <a:t> (number of successes) and </a:t>
            </a:r>
            <a:r>
              <a:rPr lang="en-US" altLang="en-US" i="1" dirty="0">
                <a:latin typeface="Times" panose="02020603050405020304" pitchFamily="18" charset="0"/>
              </a:rPr>
              <a:t>nq</a:t>
            </a:r>
            <a:r>
              <a:rPr lang="en-US" altLang="en-US" dirty="0"/>
              <a:t> (number of failures) are at least 10.</a:t>
            </a:r>
          </a:p>
          <a:p>
            <a:pPr marL="609600" indent="-609600">
              <a:buClr>
                <a:srgbClr val="FF0000"/>
              </a:buClr>
              <a:buSzTx/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2998" cy="1143000"/>
          </a:xfrm>
        </p:spPr>
        <p:txBody>
          <a:bodyPr/>
          <a:lstStyle/>
          <a:p>
            <a:r>
              <a:rPr lang="en-US" altLang="en-US" sz="3200" dirty="0"/>
              <a:t>A Sampling Distribution Model </a:t>
            </a:r>
            <a:r>
              <a:rPr lang="en-US" altLang="en-US" sz="3200" dirty="0" smtClean="0"/>
              <a:t>for </a:t>
            </a:r>
            <a:r>
              <a:rPr lang="en-US" altLang="en-US" sz="3200" dirty="0"/>
              <a:t>a </a:t>
            </a:r>
            <a:r>
              <a:rPr lang="en-US" altLang="en-US" sz="3200" dirty="0" smtClean="0"/>
              <a:t>Proportion</a:t>
            </a:r>
            <a:endParaRPr lang="en-US" altLang="en-US" sz="3200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3999" cy="37338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Sampling </a:t>
            </a:r>
            <a:r>
              <a:rPr lang="en-US" altLang="en-US" dirty="0"/>
              <a:t>distribution models are important </a:t>
            </a:r>
            <a:r>
              <a:rPr lang="en-US" altLang="en-US" dirty="0" smtClean="0"/>
              <a:t>because they enable </a:t>
            </a:r>
            <a:r>
              <a:rPr lang="en-US" altLang="en-US" dirty="0"/>
              <a:t>us to say something about the </a:t>
            </a:r>
            <a:r>
              <a:rPr lang="en-US" altLang="en-US" dirty="0" smtClean="0"/>
              <a:t>true population proportion </a:t>
            </a:r>
            <a:r>
              <a:rPr lang="en-US" altLang="en-US" dirty="0"/>
              <a:t>when all we have is data from the real world.</a:t>
            </a: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Stats Guy (Watch until 6:50)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www.youtube.com/watch?feature=player_detailpage&amp;list=UUKs7JbggJzbNEIw0t-PaiQA&amp;v=uPX0NBrJfRI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11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Using the Sampling Distribution Model for Proportions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13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17</a:t>
            </a:r>
          </a:p>
          <a:p>
            <a:r>
              <a:rPr lang="en-US" dirty="0" smtClean="0"/>
              <a:t>Complete Chapter 17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465 – 467; Ex: 6, 11, 13, 15, 22</a:t>
            </a:r>
          </a:p>
        </p:txBody>
      </p:sp>
    </p:spTree>
    <p:extLst>
      <p:ext uri="{BB962C8B-B14F-4D97-AF65-F5344CB8AC3E}">
        <p14:creationId xmlns:p14="http://schemas.microsoft.com/office/powerpoint/2010/main" val="4055948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altLang="en-US" dirty="0"/>
              <a:t>What About Quantitative Data?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600200"/>
            <a:ext cx="8839200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Proportions summarize categorical variables.</a:t>
            </a:r>
          </a:p>
          <a:p>
            <a:pPr marL="342900" indent="-342900"/>
            <a:r>
              <a:rPr lang="en-US" altLang="en-US" dirty="0"/>
              <a:t>The Normal sampling distribution model </a:t>
            </a:r>
            <a:r>
              <a:rPr lang="en-US" altLang="en-US" dirty="0" smtClean="0"/>
              <a:t>is very useful.</a:t>
            </a:r>
          </a:p>
          <a:p>
            <a:pPr marL="0" indent="0">
              <a:buNone/>
            </a:pPr>
            <a:endParaRPr lang="en-US" altLang="en-US" dirty="0"/>
          </a:p>
          <a:p>
            <a:pPr marL="342900" indent="-342900"/>
            <a:r>
              <a:rPr lang="en-US" altLang="en-US" dirty="0"/>
              <a:t>Can we do something similar with quantitative data?</a:t>
            </a:r>
          </a:p>
          <a:p>
            <a:pPr marL="342900" indent="-342900"/>
            <a:r>
              <a:rPr lang="en-US" altLang="en-US" dirty="0" smtClean="0"/>
              <a:t>Is the Normal model a good model for </a:t>
            </a:r>
            <a:r>
              <a:rPr lang="en-US" altLang="en-US" b="1" i="1" dirty="0" smtClean="0"/>
              <a:t>all</a:t>
            </a:r>
            <a:r>
              <a:rPr lang="en-US" altLang="en-US" dirty="0" smtClean="0"/>
              <a:t> statistics?</a:t>
            </a:r>
          </a:p>
          <a:p>
            <a:pPr marL="342900" indent="-342900"/>
            <a:r>
              <a:rPr lang="en-US" altLang="en-US" dirty="0" smtClean="0"/>
              <a:t>It just so happens that the</a:t>
            </a:r>
            <a:r>
              <a:rPr lang="en-US" altLang="en-US" b="1" i="1" dirty="0" smtClean="0"/>
              <a:t> mean </a:t>
            </a:r>
            <a:r>
              <a:rPr lang="en-US" altLang="en-US" dirty="0" smtClean="0"/>
              <a:t>has a sampling distribution that is well approximated by a Normal model.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altLang="en-US" sz="3000" dirty="0"/>
              <a:t>Simulating the Sampling Distribution of a Mean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Like any statistic computed from a random sample, a sample mean also has a sampling distribution</a:t>
            </a:r>
            <a:r>
              <a:rPr lang="en-US" altLang="en-US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We can use simulation to get a sense as to what the sampling distribution of the sample mean </a:t>
            </a:r>
            <a:r>
              <a:rPr lang="en-US" altLang="en-US" dirty="0" smtClean="0"/>
              <a:t>might look </a:t>
            </a:r>
            <a:r>
              <a:rPr lang="en-US" altLang="en-US" dirty="0"/>
              <a:t>like…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sz="3200" dirty="0"/>
              <a:t>Means – The “Average” of One Die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3999" cy="35052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Let’s start with a simulation of 10,000 tosses of a die. 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A </a:t>
            </a:r>
            <a:r>
              <a:rPr lang="en-US" altLang="en-US" dirty="0"/>
              <a:t>histogram of the results is:</a:t>
            </a:r>
          </a:p>
        </p:txBody>
      </p:sp>
      <p:pic>
        <p:nvPicPr>
          <p:cNvPr id="570372" name="Picture 4" descr="U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124200"/>
            <a:ext cx="5018087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839200" cy="4572000"/>
          </a:xfrm>
        </p:spPr>
        <p:txBody>
          <a:bodyPr/>
          <a:lstStyle/>
          <a:p>
            <a:r>
              <a:rPr lang="en-US" dirty="0"/>
              <a:t>Introduction to Sampling Distribution Activity: Beads</a:t>
            </a:r>
          </a:p>
        </p:txBody>
      </p:sp>
    </p:spTree>
    <p:extLst>
      <p:ext uri="{BB962C8B-B14F-4D97-AF65-F5344CB8AC3E}">
        <p14:creationId xmlns:p14="http://schemas.microsoft.com/office/powerpoint/2010/main" val="2112465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Means – Averaging More Dice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614863" cy="4572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Looking at the average of two dice after a simulation of 10,000 tosses: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8850" y="1600200"/>
            <a:ext cx="4375150" cy="4572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The average of three dice after a simulation of 10,000 tosses looks like:</a:t>
            </a:r>
          </a:p>
        </p:txBody>
      </p:sp>
      <p:pic>
        <p:nvPicPr>
          <p:cNvPr id="571397" name="Picture 5" descr="U18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9013"/>
            <a:ext cx="388461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1398" name="Picture 6" descr="AIT1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405188"/>
            <a:ext cx="3854450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sz="3200" dirty="0"/>
              <a:t>Means – Averaging Still More Dice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614863" cy="4572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The average of 5 dice after a simulation of 10,000 tosses looks like:</a:t>
            </a: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8850" y="1600200"/>
            <a:ext cx="4070350" cy="4572000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The average of 20 dice after a simulation of 10,000 tosses looks like:</a:t>
            </a:r>
          </a:p>
        </p:txBody>
      </p:sp>
      <p:pic>
        <p:nvPicPr>
          <p:cNvPr id="572421" name="Picture 5" descr="U1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40150"/>
            <a:ext cx="366553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2422" name="Picture 6" descr="AIT1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541713"/>
            <a:ext cx="40719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306387"/>
          </a:xfrm>
        </p:spPr>
        <p:txBody>
          <a:bodyPr/>
          <a:lstStyle/>
          <a:p>
            <a:r>
              <a:rPr lang="en-US" altLang="en-US" sz="3200" dirty="0"/>
              <a:t>Means – What the Simulations Show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9143999" cy="28194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As the sample size (number of dice) gets larger, each sample average is more likely to be closer to the population mean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So, we see the shape continuing to tighten around </a:t>
            </a:r>
            <a:r>
              <a:rPr lang="en-US" altLang="en-US" dirty="0" smtClean="0"/>
              <a:t>3.5</a:t>
            </a:r>
          </a:p>
          <a:p>
            <a:pPr marL="742950" lvl="1" indent="-285750"/>
            <a:endParaRPr lang="en-US" altLang="en-US" dirty="0"/>
          </a:p>
        </p:txBody>
      </p:sp>
      <p:pic>
        <p:nvPicPr>
          <p:cNvPr id="4" name="Picture 6" descr="AIT18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199"/>
            <a:ext cx="40719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381000"/>
            <a:ext cx="7620000" cy="992187"/>
          </a:xfrm>
        </p:spPr>
        <p:txBody>
          <a:bodyPr/>
          <a:lstStyle/>
          <a:p>
            <a:r>
              <a:rPr lang="en-US" altLang="en-US" sz="3000" dirty="0"/>
              <a:t>The Fundamental Theorem of </a:t>
            </a:r>
            <a:r>
              <a:rPr lang="en-US" altLang="en-US" sz="3000" dirty="0" smtClean="0"/>
              <a:t>Statistics</a:t>
            </a:r>
            <a:endParaRPr lang="en-US" altLang="en-US" sz="3000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hlink"/>
                </a:solidFill>
              </a:rPr>
              <a:t>The Central Limit Theorem (CLT)</a:t>
            </a:r>
            <a:endParaRPr lang="en-US" altLang="en-US" dirty="0">
              <a:solidFill>
                <a:schemeClr val="hlink"/>
              </a:solidFill>
            </a:endParaRP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dirty="0" smtClean="0"/>
              <a:t>	The </a:t>
            </a:r>
            <a:r>
              <a:rPr lang="en-US" altLang="en-US" dirty="0"/>
              <a:t>mean of a random sample is a random variable whose sampling distribution can be approximated by a Normal model. </a:t>
            </a:r>
            <a:r>
              <a:rPr lang="en-US" altLang="en-US" dirty="0" smtClean="0"/>
              <a:t>The </a:t>
            </a:r>
            <a:r>
              <a:rPr lang="en-US" altLang="en-US" dirty="0"/>
              <a:t>larger the sample, the better the approximation will be.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48600" cy="533400"/>
          </a:xfrm>
        </p:spPr>
        <p:txBody>
          <a:bodyPr/>
          <a:lstStyle/>
          <a:p>
            <a:r>
              <a:rPr lang="en-US" altLang="en-US" sz="3000" dirty="0"/>
              <a:t>The Fundamental Theorem of </a:t>
            </a:r>
            <a:r>
              <a:rPr lang="en-US" altLang="en-US" sz="3000" dirty="0" smtClean="0"/>
              <a:t>Statistics</a:t>
            </a:r>
            <a:endParaRPr lang="en-US" altLang="en-US" sz="3000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257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The CLT is surprising and a bit weird</a:t>
            </a:r>
            <a:r>
              <a:rPr lang="en-US" altLang="en-US" dirty="0" smtClean="0"/>
              <a:t>: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Not only does the histogram of the sample means get closer and closer to the Normal model as the sample size grows, but </a:t>
            </a:r>
            <a:r>
              <a:rPr lang="en-US" altLang="en-US" i="1" dirty="0"/>
              <a:t>this is true regardless of the shape of the population distribution.</a:t>
            </a: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CLT works better (and faster) the closer the population model is to a Normal itself. It also works better for larger samples.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Assumptions and Conditions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175000"/>
          </a:xfrm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The CLT requires </a:t>
            </a:r>
            <a:r>
              <a:rPr lang="en-US" altLang="en-US" dirty="0" smtClean="0"/>
              <a:t>the </a:t>
            </a:r>
            <a:r>
              <a:rPr lang="en-US" altLang="en-US" dirty="0"/>
              <a:t>same assumptions we saw for modeling proportions</a:t>
            </a:r>
            <a:r>
              <a:rPr lang="en-US" altLang="en-US" dirty="0" smtClean="0"/>
              <a:t>:</a:t>
            </a:r>
          </a:p>
          <a:p>
            <a:pPr marL="609600" indent="-6096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0000"/>
                </a:solidFill>
              </a:rPr>
              <a:t>Independence Assumption:</a:t>
            </a:r>
            <a:r>
              <a:rPr lang="en-US" altLang="en-US" dirty="0"/>
              <a:t> The sampled values must be independent of each other.</a:t>
            </a:r>
          </a:p>
          <a:p>
            <a:pPr marL="990600" lvl="1" indent="-5334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990600" lvl="1" indent="-533400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FF0000"/>
                </a:solidFill>
              </a:rPr>
              <a:t>Sample </a:t>
            </a:r>
            <a:r>
              <a:rPr lang="en-US" altLang="en-US" dirty="0">
                <a:solidFill>
                  <a:srgbClr val="FF0000"/>
                </a:solidFill>
              </a:rPr>
              <a:t>Size Assumption:</a:t>
            </a:r>
            <a:r>
              <a:rPr lang="en-US" altLang="en-US" dirty="0"/>
              <a:t> The sample size must be sufficiently large.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Assumptions and Conditions (cont.)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09600"/>
            <a:ext cx="8637587" cy="5880100"/>
          </a:xfrm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600" dirty="0"/>
              <a:t>We can’t check these directly, but we can think about whether the </a:t>
            </a:r>
            <a:r>
              <a:rPr lang="en-US" altLang="en-US" sz="2600" dirty="0">
                <a:solidFill>
                  <a:schemeClr val="hlink"/>
                </a:solidFill>
              </a:rPr>
              <a:t>Independence Assumption</a:t>
            </a:r>
            <a:r>
              <a:rPr lang="en-US" altLang="en-US" sz="2600" dirty="0"/>
              <a:t> is plausible.  We can also check some related conditions</a:t>
            </a:r>
            <a:r>
              <a:rPr lang="en-US" altLang="en-US" sz="2600" dirty="0" smtClean="0"/>
              <a:t>: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600" dirty="0"/>
          </a:p>
          <a:p>
            <a:pPr marL="990600" lvl="1" indent="-533400">
              <a:lnSpc>
                <a:spcPct val="90000"/>
              </a:lnSpc>
            </a:pPr>
            <a:r>
              <a:rPr lang="en-US" altLang="en-US" sz="2600" dirty="0">
                <a:solidFill>
                  <a:schemeClr val="hlink"/>
                </a:solidFill>
              </a:rPr>
              <a:t>Randomization Condition:</a:t>
            </a:r>
            <a:r>
              <a:rPr lang="en-US" altLang="en-US" sz="2600" dirty="0"/>
              <a:t>  The data values must be sampled randomly</a:t>
            </a:r>
            <a:r>
              <a:rPr lang="en-US" altLang="en-US" sz="2600" dirty="0" smtClean="0"/>
              <a:t>.</a:t>
            </a:r>
          </a:p>
          <a:p>
            <a:pPr marL="990600" lvl="1" indent="-533400">
              <a:lnSpc>
                <a:spcPct val="90000"/>
              </a:lnSpc>
            </a:pPr>
            <a:endParaRPr lang="en-US" altLang="en-US" sz="2600" dirty="0"/>
          </a:p>
          <a:p>
            <a:pPr marL="990600" lvl="1" indent="-533400">
              <a:lnSpc>
                <a:spcPct val="90000"/>
              </a:lnSpc>
            </a:pPr>
            <a:r>
              <a:rPr lang="en-US" altLang="en-US" sz="2600" dirty="0">
                <a:solidFill>
                  <a:schemeClr val="hlink"/>
                </a:solidFill>
              </a:rPr>
              <a:t>10% Condition:</a:t>
            </a:r>
            <a:r>
              <a:rPr lang="en-US" altLang="en-US" sz="2600" dirty="0"/>
              <a:t> When the sample is drawn without replacement, the sample size, </a:t>
            </a:r>
            <a:r>
              <a:rPr lang="en-US" altLang="en-US" sz="2600" i="1" dirty="0"/>
              <a:t>n</a:t>
            </a:r>
            <a:r>
              <a:rPr lang="en-US" altLang="en-US" sz="2600" dirty="0"/>
              <a:t>, should be no more than 10% of the population</a:t>
            </a:r>
            <a:r>
              <a:rPr lang="en-US" altLang="en-US" sz="2600" dirty="0" smtClean="0"/>
              <a:t>.</a:t>
            </a:r>
          </a:p>
          <a:p>
            <a:pPr marL="990600" lvl="1" indent="-533400">
              <a:lnSpc>
                <a:spcPct val="90000"/>
              </a:lnSpc>
            </a:pPr>
            <a:endParaRPr lang="en-US" altLang="en-US" sz="2600" dirty="0"/>
          </a:p>
          <a:p>
            <a:pPr marL="990600" lvl="1" indent="-533400">
              <a:lnSpc>
                <a:spcPct val="90000"/>
              </a:lnSpc>
            </a:pPr>
            <a:r>
              <a:rPr lang="en-US" altLang="en-US" sz="2600" dirty="0">
                <a:solidFill>
                  <a:schemeClr val="hlink"/>
                </a:solidFill>
              </a:rPr>
              <a:t>Large Enough Sample Condition:</a:t>
            </a:r>
            <a:r>
              <a:rPr lang="en-US" altLang="en-US" sz="2600" dirty="0"/>
              <a:t>  The CLT doesn’t tell us how large a sample we need.  For now, you need to think about your sample size in the context of what you know about the population.</a:t>
            </a:r>
          </a:p>
          <a:p>
            <a:pPr marL="990600" lvl="1" indent="-533400">
              <a:lnSpc>
                <a:spcPct val="90000"/>
              </a:lnSpc>
            </a:pPr>
            <a:endParaRPr lang="en-US" altLang="en-US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Which Normal?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CLT says that the sampling distribution of any mean or proportion is approximately Normal.</a:t>
            </a:r>
          </a:p>
          <a:p>
            <a:pPr marL="342900" indent="-342900"/>
            <a:r>
              <a:rPr lang="en-US" altLang="en-US" dirty="0"/>
              <a:t>But which Normal model?</a:t>
            </a:r>
          </a:p>
          <a:p>
            <a:pPr marL="742950" lvl="1" indent="-285750"/>
            <a:r>
              <a:rPr lang="en-US" altLang="en-US" dirty="0"/>
              <a:t>For proportions, the sampling distribution is centered at the population proportion.</a:t>
            </a:r>
          </a:p>
          <a:p>
            <a:pPr marL="742950" lvl="1" indent="-285750"/>
            <a:r>
              <a:rPr lang="en-US" altLang="en-US" dirty="0"/>
              <a:t>For means, it’s centered at the population mean.</a:t>
            </a:r>
          </a:p>
          <a:p>
            <a:pPr marL="342900" indent="-342900"/>
            <a:r>
              <a:rPr lang="en-US" altLang="en-US" dirty="0"/>
              <a:t>But what about the standard deviations?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Which Normal? (cont.)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Normal model for the sampling distribution of the proportion has a standard deviation equal to</a:t>
            </a:r>
          </a:p>
          <a:p>
            <a:pPr marL="342900" indent="-342900"/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 smtClean="0"/>
          </a:p>
          <a:p>
            <a:pPr marL="342900" indent="-342900"/>
            <a:r>
              <a:rPr lang="en-US" altLang="en-US" dirty="0" smtClean="0"/>
              <a:t>The </a:t>
            </a:r>
            <a:r>
              <a:rPr lang="en-US" altLang="en-US" dirty="0"/>
              <a:t>Normal model for the sampling distribution of the mean has a standard deviation equal to</a:t>
            </a:r>
          </a:p>
          <a:p>
            <a:pPr marL="342900" indent="-342900"/>
            <a:endParaRPr lang="en-US" altLang="en-US" dirty="0"/>
          </a:p>
          <a:p>
            <a:pPr marL="342900" indent="-342900"/>
            <a:endParaRPr lang="en-US" altLang="en-US" dirty="0"/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dirty="0"/>
              <a:t>	where </a:t>
            </a:r>
            <a:r>
              <a:rPr lang="el-GR" altLang="en-US" i="1" dirty="0"/>
              <a:t>σ</a:t>
            </a:r>
            <a:r>
              <a:rPr lang="en-US" altLang="en-US" dirty="0"/>
              <a:t> is the population standard deviation.</a:t>
            </a:r>
            <a:endParaRPr lang="el-GR" altLang="en-US" i="1" dirty="0"/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graphicFrame>
        <p:nvGraphicFramePr>
          <p:cNvPr id="578565" name="Object 5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77342"/>
              </p:ext>
            </p:extLst>
          </p:nvPr>
        </p:nvGraphicFramePr>
        <p:xfrm>
          <a:off x="3200400" y="5029200"/>
          <a:ext cx="210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6" name="Equation" r:id="rId3" imgW="2108200" imgH="990600" progId="Equation.DSMT4">
                  <p:embed/>
                </p:oleObj>
              </mc:Choice>
              <mc:Fallback>
                <p:oleObj name="Equation" r:id="rId3" imgW="2108200" imgH="990600" progId="Equation.DSMT4">
                  <p:embed/>
                  <p:pic>
                    <p:nvPicPr>
                      <p:cNvPr id="0" name="Object 5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2108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59100"/>
              </p:ext>
            </p:extLst>
          </p:nvPr>
        </p:nvGraphicFramePr>
        <p:xfrm>
          <a:off x="2489200" y="2590800"/>
          <a:ext cx="360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37" name="Equation" r:id="rId6" imgW="3606800" imgH="1092200" progId="Equation.DSMT4">
                  <p:embed/>
                </p:oleObj>
              </mc:Choice>
              <mc:Fallback>
                <p:oleObj name="Equation" r:id="rId6" imgW="3606800" imgH="109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590800"/>
                        <a:ext cx="36068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Stats Guy (From 6:50 until the end)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www.youtube.com/watch?feature=player_detailpage&amp;list=UUKs7JbggJzbNEIw0t-PaiQA&amp;v=uPX0NBrJfRI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18 - </a:t>
            </a:r>
            <a:fld id="{90DD89F7-2E4B-4B2A-AB84-BF82EBF86FE2}" type="slidenum">
              <a:rPr lang="en-US" altLang="en-US" smtClean="0"/>
              <a:pPr/>
              <a:t>29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074492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200" dirty="0" smtClean="0"/>
              <a:t>Summary of what we just did…</a:t>
            </a:r>
            <a:endParaRPr lang="en-US" altLang="en-US" sz="3200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876800"/>
          </a:xfrm>
          <a:ln/>
        </p:spPr>
        <p:txBody>
          <a:bodyPr/>
          <a:lstStyle/>
          <a:p>
            <a:pPr marL="342900" indent="-342900"/>
            <a:r>
              <a:rPr lang="en-US" altLang="en-US" dirty="0" smtClean="0"/>
              <a:t>We figured out what would </a:t>
            </a:r>
            <a:r>
              <a:rPr lang="en-US" altLang="en-US" dirty="0"/>
              <a:t>happen if we </a:t>
            </a:r>
            <a:r>
              <a:rPr lang="en-US" altLang="en-US" dirty="0" smtClean="0"/>
              <a:t>drew many samples.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We figured out what </a:t>
            </a:r>
            <a:r>
              <a:rPr lang="en-US" altLang="en-US" dirty="0"/>
              <a:t>would happen if we looked at the sample proportions for these </a:t>
            </a:r>
            <a:r>
              <a:rPr lang="en-US" altLang="en-US" dirty="0" smtClean="0"/>
              <a:t>samples.</a:t>
            </a:r>
          </a:p>
          <a:p>
            <a:pPr marL="0" indent="0">
              <a:buNone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marL="342900" indent="-342900"/>
            <a:r>
              <a:rPr lang="en-US" altLang="en-US" dirty="0"/>
              <a:t>The histogram </a:t>
            </a:r>
            <a:r>
              <a:rPr lang="en-US" altLang="en-US" dirty="0" smtClean="0"/>
              <a:t>we </a:t>
            </a:r>
            <a:r>
              <a:rPr lang="en-US" altLang="en-US" dirty="0"/>
              <a:t>get </a:t>
            </a:r>
            <a:r>
              <a:rPr lang="en-US" altLang="en-US" dirty="0" smtClean="0"/>
              <a:t>when we can see </a:t>
            </a:r>
            <a:r>
              <a:rPr lang="en-US" altLang="en-US" i="1" dirty="0"/>
              <a:t>all the proportions from all possible samples</a:t>
            </a:r>
            <a:r>
              <a:rPr lang="en-US" altLang="en-US" dirty="0"/>
              <a:t> is called the </a:t>
            </a:r>
            <a:r>
              <a:rPr lang="en-US" altLang="en-US" b="1" dirty="0"/>
              <a:t>sampling distribution</a:t>
            </a:r>
            <a:r>
              <a:rPr lang="en-US" altLang="en-US" dirty="0"/>
              <a:t> of the proportions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Central Limit Theorem for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95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17</a:t>
            </a:r>
          </a:p>
          <a:p>
            <a:r>
              <a:rPr lang="en-US" dirty="0" smtClean="0"/>
              <a:t>Complete Chapter 17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465 – 470; Ex: 2, 3, 4, 8, 9, 19, 33, 36, 40, 43</a:t>
            </a:r>
          </a:p>
        </p:txBody>
      </p:sp>
    </p:spTree>
    <p:extLst>
      <p:ext uri="{BB962C8B-B14F-4D97-AF65-F5344CB8AC3E}">
        <p14:creationId xmlns:p14="http://schemas.microsoft.com/office/powerpoint/2010/main" val="3535694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763587"/>
          </a:xfrm>
        </p:spPr>
        <p:txBody>
          <a:bodyPr/>
          <a:lstStyle/>
          <a:p>
            <a:r>
              <a:rPr lang="en-US" altLang="en-US" dirty="0" smtClean="0"/>
              <a:t>“Do Now”</a:t>
            </a:r>
            <a:endParaRPr lang="en-US" altLang="en-US" dirty="0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3999" cy="5334000"/>
          </a:xfrm>
          <a:ln/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Means vary less than individual data values.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Explain why. Use an example.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About Variation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00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838200"/>
                <a:ext cx="9143999" cy="5334000"/>
              </a:xfrm>
              <a:ln/>
            </p:spPr>
            <p:txBody>
              <a:bodyPr/>
              <a:lstStyle/>
              <a:p>
                <a:pPr marL="0" indent="0">
                  <a:buNone/>
                </a:pPr>
                <a:endParaRPr lang="en-US" altLang="en-US" dirty="0" smtClean="0"/>
              </a:p>
              <a:p>
                <a:r>
                  <a:rPr lang="en-US" altLang="en-US" b="0" dirty="0" smtClean="0"/>
                  <a:t>Note: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dirty="0" smtClean="0"/>
                  <a:t> both have n in the denominator.</a:t>
                </a:r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This shows that the standard deviation of the sample size decreases as the sample size </a:t>
                </a:r>
                <a:r>
                  <a:rPr lang="en-US" altLang="en-US" dirty="0" smtClean="0"/>
                  <a:t>increases.</a:t>
                </a: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600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38200"/>
                <a:ext cx="9143999" cy="5334000"/>
              </a:xfrm>
              <a:blipFill rotWithShape="0">
                <a:blip r:embed="rId3"/>
                <a:stretch>
                  <a:fillRect l="-267" r="-5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840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/>
              <a:t>About Variation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3999" cy="5105400"/>
          </a:xfrm>
          <a:ln/>
        </p:spPr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standard deviation of the sampling distribution declines </a:t>
            </a:r>
            <a:r>
              <a:rPr lang="en-US" altLang="en-US" i="1" dirty="0"/>
              <a:t>only</a:t>
            </a:r>
            <a:r>
              <a:rPr lang="en-US" altLang="en-US" dirty="0"/>
              <a:t> with the square root of the sample size (the denominator contains the square root of </a:t>
            </a:r>
            <a:r>
              <a:rPr lang="en-US" altLang="en-US" i="1" dirty="0"/>
              <a:t>n</a:t>
            </a:r>
            <a:r>
              <a:rPr lang="en-US" altLang="en-US" dirty="0" smtClean="0"/>
              <a:t>).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Therefore, the variability decreases as the sample size increases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26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sz="3400" dirty="0"/>
              <a:t>The Real World and the Model World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600200"/>
            <a:ext cx="8523287" cy="990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Be careful!  Now we have </a:t>
            </a:r>
            <a:r>
              <a:rPr lang="en-US" altLang="en-US" i="1" dirty="0"/>
              <a:t>two</a:t>
            </a:r>
            <a:r>
              <a:rPr lang="en-US" altLang="en-US" dirty="0"/>
              <a:t> distributions to deal with.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315913" y="2590800"/>
            <a:ext cx="85232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/>
          <a:lstStyle>
            <a:lvl1pPr marL="292100" indent="-2921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254000">
              <a:spcBef>
                <a:spcPct val="20000"/>
              </a:spcBef>
              <a:buClr>
                <a:srgbClr val="EF9C51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84225" indent="-215900">
              <a:spcBef>
                <a:spcPct val="20000"/>
              </a:spcBef>
              <a:buClr>
                <a:srgbClr val="FDDCA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14413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190500">
              <a:spcBef>
                <a:spcPct val="20000"/>
              </a:spcBef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637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81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353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The first is the real world distribution of the sample, which </a:t>
            </a:r>
            <a:r>
              <a:rPr lang="en-US" altLang="en-US" dirty="0" smtClean="0"/>
              <a:t>we </a:t>
            </a:r>
            <a:r>
              <a:rPr lang="en-US" altLang="en-US" dirty="0"/>
              <a:t>display with a </a:t>
            </a:r>
            <a:r>
              <a:rPr lang="en-US" altLang="en-US" dirty="0" smtClean="0"/>
              <a:t>histogram or a bar chart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second is </a:t>
            </a:r>
            <a:r>
              <a:rPr lang="en-US" altLang="en-US" dirty="0" smtClean="0"/>
              <a:t>the </a:t>
            </a:r>
            <a:r>
              <a:rPr lang="en-US" altLang="en-US" i="1" dirty="0"/>
              <a:t>sampling </a:t>
            </a:r>
            <a:r>
              <a:rPr lang="en-US" altLang="en-US" i="1" dirty="0" smtClean="0"/>
              <a:t>distribution model</a:t>
            </a:r>
            <a:r>
              <a:rPr lang="en-US" altLang="en-US" dirty="0" smtClean="0"/>
              <a:t> of </a:t>
            </a:r>
            <a:r>
              <a:rPr lang="en-US" altLang="en-US" dirty="0"/>
              <a:t>the statistic, which we model with a Normal model based on the Central Limit Theorem.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Don’t confuse the two!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2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2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Real World and the Model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think that DATA are normally distributed as long as the sample is large enough. </a:t>
            </a:r>
          </a:p>
          <a:p>
            <a:r>
              <a:rPr lang="en-US" dirty="0" smtClean="0"/>
              <a:t>As samples get larger, the distribution of the data will look more and more like the population from which they are drawn.</a:t>
            </a:r>
          </a:p>
          <a:p>
            <a:r>
              <a:rPr lang="en-US" dirty="0" smtClean="0"/>
              <a:t>It could be skewed, bimodal, whatever – but not necessarily normal.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08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458787"/>
          </a:xfrm>
        </p:spPr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5257800"/>
          </a:xfrm>
        </p:spPr>
        <p:txBody>
          <a:bodyPr/>
          <a:lstStyle/>
          <a:p>
            <a:r>
              <a:rPr lang="en-US" dirty="0" smtClean="0"/>
              <a:t>You collect a sample of CEO salaries </a:t>
            </a:r>
            <a:r>
              <a:rPr lang="en-US" dirty="0" smtClean="0"/>
              <a:t>for </a:t>
            </a:r>
            <a:r>
              <a:rPr lang="en-US" dirty="0" smtClean="0"/>
              <a:t>the next 1000 years. Will this histogram ever look normal?</a:t>
            </a:r>
          </a:p>
          <a:p>
            <a:endParaRPr lang="en-US" dirty="0"/>
          </a:p>
          <a:p>
            <a:r>
              <a:rPr lang="en-US" dirty="0" smtClean="0"/>
              <a:t>What will the distribution of this data look like?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The Central Limit Theorem doesn’t talk about the distribution of the data from the sample. </a:t>
            </a:r>
          </a:p>
          <a:p>
            <a:r>
              <a:rPr lang="en-US" dirty="0" smtClean="0"/>
              <a:t>It talks about the sample MEANS and sample PROPORTIONS of many different random samples drawn from the same population.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56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Just Checking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7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Distribution Models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Always remember that </a:t>
            </a:r>
            <a:r>
              <a:rPr lang="en-US" altLang="en-US" i="1" dirty="0"/>
              <a:t>the statistic itself is a random quantity.</a:t>
            </a:r>
            <a:r>
              <a:rPr lang="en-US" altLang="en-US" dirty="0"/>
              <a:t> </a:t>
            </a:r>
          </a:p>
          <a:p>
            <a:pPr marL="742950" lvl="1" indent="-285750"/>
            <a:r>
              <a:rPr lang="en-US" altLang="en-US" dirty="0"/>
              <a:t>We can’t know what our statistic will be because it comes from a random sample</a:t>
            </a:r>
            <a:r>
              <a:rPr lang="en-US" altLang="en-US" dirty="0" smtClean="0"/>
              <a:t>.</a:t>
            </a:r>
          </a:p>
          <a:p>
            <a:pPr marL="742950" lvl="1" indent="-285750"/>
            <a:endParaRPr lang="en-US" altLang="en-US" dirty="0"/>
          </a:p>
          <a:p>
            <a:pPr marL="342900" indent="-342900"/>
            <a:r>
              <a:rPr lang="en-US" altLang="en-US" dirty="0"/>
              <a:t>Fortunately, for the mean and proportion, the CLT tells us that we can model their sampling distribution directly with a Normal model.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8686800" cy="1143000"/>
          </a:xfrm>
        </p:spPr>
        <p:txBody>
          <a:bodyPr/>
          <a:lstStyle/>
          <a:p>
            <a:r>
              <a:rPr lang="en-US" altLang="en-US" sz="3200" dirty="0" smtClean="0"/>
              <a:t>Summary of what we just did…</a:t>
            </a:r>
            <a:endParaRPr lang="en-US" altLang="en-US" sz="3200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3999" cy="59436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histogram of the sample proportions is unimodal</a:t>
            </a:r>
            <a:r>
              <a:rPr lang="en-US" altLang="en-US" dirty="0"/>
              <a:t>, </a:t>
            </a:r>
            <a:r>
              <a:rPr lang="en-US" altLang="en-US" dirty="0" smtClean="0"/>
              <a:t>symmetric, and centered at the true proportion,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 in the population.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Normal model </a:t>
            </a:r>
            <a:r>
              <a:rPr lang="en-US" altLang="en-US" dirty="0" smtClean="0"/>
              <a:t>is the </a:t>
            </a:r>
            <a:r>
              <a:rPr lang="en-US" altLang="en-US" dirty="0"/>
              <a:t>right one for the histogram of sample proportions.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7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sz="3200" dirty="0"/>
              <a:t>Sampling Distribution Models (cont.)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dirty="0"/>
              <a:t>There are two basic truths about sampling distributions</a:t>
            </a:r>
            <a:r>
              <a:rPr lang="en-US" altLang="en-US" dirty="0" smtClean="0"/>
              <a:t>:</a:t>
            </a:r>
          </a:p>
          <a:p>
            <a:pPr marL="609600" indent="-609600">
              <a:lnSpc>
                <a:spcPct val="90000"/>
              </a:lnSpc>
            </a:pPr>
            <a:endParaRPr lang="en-US" altLang="en-US" dirty="0"/>
          </a:p>
          <a:p>
            <a:pPr marL="990600" lvl="1" indent="-533400">
              <a:lnSpc>
                <a:spcPct val="90000"/>
              </a:lnSpc>
              <a:buSzPct val="90000"/>
              <a:buFontTx/>
              <a:buAutoNum type="arabicPeriod"/>
            </a:pPr>
            <a:r>
              <a:rPr lang="en-US" altLang="en-US" dirty="0"/>
              <a:t>Sampling distributions arise because samples vary. Each random sample will have different cases and, so, a different value of the statistic.</a:t>
            </a:r>
          </a:p>
          <a:p>
            <a:pPr marL="990600" lvl="1" indent="-533400">
              <a:lnSpc>
                <a:spcPct val="90000"/>
              </a:lnSpc>
              <a:buSzPct val="90000"/>
              <a:buFontTx/>
              <a:buAutoNum type="arabicPeriod"/>
            </a:pPr>
            <a:endParaRPr lang="en-US" altLang="en-US" dirty="0" smtClean="0"/>
          </a:p>
          <a:p>
            <a:pPr marL="990600" lvl="1" indent="-533400">
              <a:lnSpc>
                <a:spcPct val="90000"/>
              </a:lnSpc>
              <a:buSzPct val="90000"/>
              <a:buFontTx/>
              <a:buAutoNum type="arabicPeriod"/>
            </a:pPr>
            <a:r>
              <a:rPr lang="en-US" altLang="en-US" dirty="0" smtClean="0"/>
              <a:t>Although </a:t>
            </a:r>
            <a:r>
              <a:rPr lang="en-US" altLang="en-US" dirty="0"/>
              <a:t>we can always simulate a sampling distribution, the Central Limit Theorem saves us the trouble for means and proportions.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6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altLang="en-US" sz="3200" dirty="0"/>
              <a:t>The Process Going Into the Sampling Distribution Model</a:t>
            </a:r>
          </a:p>
        </p:txBody>
      </p:sp>
      <p:pic>
        <p:nvPicPr>
          <p:cNvPr id="587779" name="Picture 3" descr="18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198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http://www.apstatsguy.com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32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/>
              <a:t>What Can Go Wrong?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3999" cy="52578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Don’t confuse the sampling distribution with the distribution of the sample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/>
              <a:t>When you take a sample, you look at the distribution of the values, usually with a histogram, and you may calculate summary statistics.</a:t>
            </a:r>
          </a:p>
          <a:p>
            <a:pPr marL="742950" lvl="1" indent="-285750"/>
            <a:endParaRPr lang="en-US" altLang="en-US" dirty="0" smtClean="0"/>
          </a:p>
          <a:p>
            <a:pPr marL="742950" lvl="1" indent="-285750"/>
            <a:r>
              <a:rPr lang="en-US" altLang="en-US" dirty="0" smtClean="0"/>
              <a:t>The </a:t>
            </a:r>
            <a:r>
              <a:rPr lang="en-US" altLang="en-US" dirty="0"/>
              <a:t>sampling distribution is an imaginary collection of the values that a statistic </a:t>
            </a:r>
            <a:r>
              <a:rPr lang="en-US" altLang="en-US" i="1" dirty="0"/>
              <a:t>might</a:t>
            </a:r>
            <a:r>
              <a:rPr lang="en-US" altLang="en-US" dirty="0"/>
              <a:t> have taken for all random samples—the one you got and the ones you didn’t get.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8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8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What Can Go Wrong? (cont.)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3999" cy="46482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Beware of observations that are not independent.</a:t>
            </a:r>
          </a:p>
          <a:p>
            <a:pPr marL="742950" lvl="1" indent="-285750"/>
            <a:r>
              <a:rPr lang="en-US" altLang="en-US" dirty="0"/>
              <a:t>The CLT depends crucially on the assumption of independence.</a:t>
            </a:r>
          </a:p>
          <a:p>
            <a:pPr marL="742950" lvl="1" indent="-285750"/>
            <a:r>
              <a:rPr lang="en-US" altLang="en-US" dirty="0"/>
              <a:t>You can’t check this with your data—you have to think about how the data were gathered</a:t>
            </a:r>
            <a:r>
              <a:rPr lang="en-US" altLang="en-US" dirty="0" smtClean="0"/>
              <a:t>.</a:t>
            </a:r>
          </a:p>
          <a:p>
            <a:pPr marL="742950" lvl="1" indent="-285750"/>
            <a:endParaRPr lang="en-US" altLang="en-US" dirty="0"/>
          </a:p>
          <a:p>
            <a:pPr marL="342900" indent="-342900"/>
            <a:r>
              <a:rPr lang="en-US" altLang="en-US" dirty="0"/>
              <a:t>Watch out for small samples from skewed populations.</a:t>
            </a:r>
          </a:p>
          <a:p>
            <a:pPr marL="742950" lvl="1" indent="-285750"/>
            <a:r>
              <a:rPr lang="en-US" altLang="en-US" dirty="0"/>
              <a:t>The more skewed the distribution, the larger the sample size we need for the CLT to work.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9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9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9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3999" cy="4114800"/>
          </a:xfrm>
        </p:spPr>
        <p:txBody>
          <a:bodyPr/>
          <a:lstStyle/>
          <a:p>
            <a:pPr marL="342900" indent="-342900"/>
            <a:r>
              <a:rPr lang="en-US" altLang="en-US" dirty="0"/>
              <a:t>Sample proportions and means will vary from sample to sample—that’s sampling error (sampling variability</a:t>
            </a:r>
            <a:r>
              <a:rPr lang="en-US" altLang="en-US" dirty="0" smtClean="0"/>
              <a:t>).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Sampling variability may be unavoidable, but it is also predictable!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8839200" cy="992187"/>
          </a:xfrm>
        </p:spPr>
        <p:txBody>
          <a:bodyPr/>
          <a:lstStyle/>
          <a:p>
            <a:r>
              <a:rPr lang="en-US" altLang="en-US" dirty="0"/>
              <a:t>What have we learned? (cont.)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We’ve learned to describe the behavior of sample proportions when our sample is random and large enough to expect at least 10 successes and failures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We’ve also learned to describe the behavior of sample means (thanks to the CLT!) when our sample is random (and larger if our data come from a population that’s not roughly unimodal and symmetric).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Read Chapter 17</a:t>
            </a:r>
          </a:p>
          <a:p>
            <a:r>
              <a:rPr lang="en-US" dirty="0" smtClean="0"/>
              <a:t>Complete Chapter 17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467 – 472 Ex: 20, 28, 38, 47, 50, 52, 55, 57</a:t>
            </a:r>
          </a:p>
          <a:p>
            <a:r>
              <a:rPr lang="en-US" dirty="0" smtClean="0"/>
              <a:t>Chapter 17 Quiz Tomorrow</a:t>
            </a:r>
          </a:p>
        </p:txBody>
      </p:sp>
    </p:spTree>
    <p:extLst>
      <p:ext uri="{BB962C8B-B14F-4D97-AF65-F5344CB8AC3E}">
        <p14:creationId xmlns:p14="http://schemas.microsoft.com/office/powerpoint/2010/main" val="2340786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143000"/>
          </a:xfrm>
        </p:spPr>
        <p:txBody>
          <a:bodyPr/>
          <a:lstStyle/>
          <a:p>
            <a:r>
              <a:rPr lang="en-US" altLang="en-US" sz="3200" dirty="0"/>
              <a:t>Modeling the Distribution of </a:t>
            </a:r>
            <a:r>
              <a:rPr lang="en-US" altLang="en-US" sz="3200" dirty="0" smtClean="0"/>
              <a:t>Sample Proportions</a:t>
            </a:r>
            <a:endParaRPr lang="en-US" altLang="en-US" sz="3200" dirty="0"/>
          </a:p>
        </p:txBody>
      </p:sp>
      <p:sp>
        <p:nvSpPr>
          <p:cNvPr id="558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3999" cy="5410200"/>
          </a:xfrm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Modeling </a:t>
            </a:r>
            <a:r>
              <a:rPr lang="en-US" altLang="en-US" dirty="0"/>
              <a:t>how sample proportions vary from sample to sample </a:t>
            </a:r>
            <a:r>
              <a:rPr lang="en-US" altLang="en-US" dirty="0" smtClean="0"/>
              <a:t>is important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b="1" dirty="0"/>
              <a:t>sampling distribution model</a:t>
            </a:r>
            <a:r>
              <a:rPr lang="en-US" altLang="en-US" dirty="0"/>
              <a:t> </a:t>
            </a:r>
            <a:r>
              <a:rPr lang="en-US" altLang="en-US" dirty="0" smtClean="0"/>
              <a:t>allows </a:t>
            </a:r>
            <a:r>
              <a:rPr lang="en-US" altLang="en-US" dirty="0"/>
              <a:t>us to </a:t>
            </a:r>
            <a:r>
              <a:rPr lang="en-US" altLang="en-US" dirty="0" smtClean="0"/>
              <a:t>see </a:t>
            </a:r>
            <a:r>
              <a:rPr lang="en-US" altLang="en-US" dirty="0"/>
              <a:t>that variation and how likely it is that we’d observe a sample proportion in any particular interval.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8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80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sz="3200" dirty="0"/>
              <a:t>T</a:t>
            </a:r>
            <a:r>
              <a:rPr lang="en-US" altLang="en-US" sz="3200" dirty="0" smtClean="0"/>
              <a:t>he </a:t>
            </a:r>
            <a:r>
              <a:rPr lang="en-US" altLang="en-US" sz="3200" dirty="0"/>
              <a:t>sampling distribution of    is modeled by a Normal model with </a:t>
            </a:r>
          </a:p>
          <a:p>
            <a:pPr marL="742950" lvl="1" indent="-285750"/>
            <a:r>
              <a:rPr lang="en-US" altLang="en-US" sz="3200" dirty="0"/>
              <a:t>Mean:</a:t>
            </a:r>
          </a:p>
          <a:p>
            <a:pPr marL="742950" lvl="1" indent="-285750"/>
            <a:r>
              <a:rPr lang="en-US" altLang="en-US" sz="3200" dirty="0"/>
              <a:t>Standard deviation: </a:t>
            </a:r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63834"/>
              </p:ext>
            </p:extLst>
          </p:nvPr>
        </p:nvGraphicFramePr>
        <p:xfrm>
          <a:off x="6032500" y="167640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3" name="Equation" r:id="rId3" imgW="291960" imgH="419040" progId="Equation.DSMT4">
                  <p:embed/>
                </p:oleObj>
              </mc:Choice>
              <mc:Fallback>
                <p:oleObj name="Equation" r:id="rId3" imgW="2919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676400"/>
                        <a:ext cx="29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3" name="Object 7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00774"/>
              </p:ext>
            </p:extLst>
          </p:nvPr>
        </p:nvGraphicFramePr>
        <p:xfrm>
          <a:off x="4927600" y="3060700"/>
          <a:ext cx="2311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4" name="Equation" r:id="rId5" imgW="2311400" imgH="1054100" progId="Equation.DSMT4">
                  <p:embed/>
                </p:oleObj>
              </mc:Choice>
              <mc:Fallback>
                <p:oleObj name="Equation" r:id="rId5" imgW="2311400" imgH="1054100" progId="Equation.DSMT4">
                  <p:embed/>
                  <p:pic>
                    <p:nvPicPr>
                      <p:cNvPr id="0" name="Object 7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060700"/>
                        <a:ext cx="2311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4" name="Object 8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96457"/>
              </p:ext>
            </p:extLst>
          </p:nvPr>
        </p:nvGraphicFramePr>
        <p:xfrm>
          <a:off x="2660650" y="2743200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5" name="Equation" r:id="rId8" imgW="1485900" imgH="444500" progId="Equation.DSMT4">
                  <p:embed/>
                </p:oleObj>
              </mc:Choice>
              <mc:Fallback>
                <p:oleObj name="Equation" r:id="rId8" imgW="1485900" imgH="444500" progId="Equation.DSMT4">
                  <p:embed/>
                  <p:pic>
                    <p:nvPicPr>
                      <p:cNvPr id="0" name="Object 8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743200"/>
                        <a:ext cx="148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96104"/>
              </p:ext>
            </p:extLst>
          </p:nvPr>
        </p:nvGraphicFramePr>
        <p:xfrm>
          <a:off x="3124200" y="4191000"/>
          <a:ext cx="2235200" cy="139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46" name="Equation" r:id="rId10" imgW="812520" imgH="507960" progId="Equation.DSMT4">
                  <p:embed/>
                </p:oleObj>
              </mc:Choice>
              <mc:Fallback>
                <p:oleObj name="Equation" r:id="rId10" imgW="812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235200" cy="1399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76200" y="303213"/>
            <a:ext cx="9220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smtClean="0"/>
              <a:t>Modeling the Distribution of Sample Proportions</a:t>
            </a:r>
            <a:endParaRPr lang="en-US" alt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3200" dirty="0"/>
              <a:t>Modeling the Distribution of </a:t>
            </a:r>
            <a:r>
              <a:rPr lang="en-US" altLang="en-US" sz="3200" dirty="0" smtClean="0"/>
              <a:t>Sample Proportions</a:t>
            </a:r>
            <a:endParaRPr lang="en-US" altLang="en-US" sz="3200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altLang="en-US" dirty="0"/>
              <a:t>A picture of what we just discussed is as follows: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60132" name="Picture 4" descr="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90800"/>
            <a:ext cx="68294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457200"/>
            <a:ext cx="8839200" cy="593248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95</a:t>
            </a:r>
            <a:r>
              <a:rPr lang="en-US" altLang="en-US" dirty="0"/>
              <a:t>% of Normally distributed values are within two standard deviations of the mean. </a:t>
            </a: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95</a:t>
            </a:r>
            <a:r>
              <a:rPr lang="en-US" altLang="en-US" dirty="0"/>
              <a:t>% of </a:t>
            </a:r>
            <a:r>
              <a:rPr lang="en-US" altLang="en-US" dirty="0" smtClean="0"/>
              <a:t>samples should give </a:t>
            </a:r>
            <a:r>
              <a:rPr lang="en-US" altLang="en-US" dirty="0"/>
              <a:t>results </a:t>
            </a:r>
            <a:r>
              <a:rPr lang="en-US" altLang="en-US" dirty="0" smtClean="0"/>
              <a:t>that are </a:t>
            </a:r>
            <a:r>
              <a:rPr lang="en-US" altLang="en-US" dirty="0"/>
              <a:t>near the </a:t>
            </a:r>
            <a:r>
              <a:rPr lang="en-US" altLang="en-US" dirty="0" smtClean="0"/>
              <a:t>mean, </a:t>
            </a:r>
            <a:r>
              <a:rPr lang="en-US" altLang="en-US" dirty="0"/>
              <a:t>but </a:t>
            </a:r>
            <a:r>
              <a:rPr lang="en-US" altLang="en-US" dirty="0" smtClean="0"/>
              <a:t>vary </a:t>
            </a:r>
            <a:r>
              <a:rPr lang="en-US" altLang="en-US" dirty="0"/>
              <a:t>above and below that by no more than two standard deviations. 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This </a:t>
            </a:r>
            <a:r>
              <a:rPr lang="en-US" altLang="en-US" dirty="0"/>
              <a:t>is what we mean by </a:t>
            </a:r>
            <a:r>
              <a:rPr lang="en-US" altLang="en-US" b="1" dirty="0"/>
              <a:t>sampling error</a:t>
            </a:r>
            <a:r>
              <a:rPr lang="en-US" altLang="en-US" dirty="0"/>
              <a:t>. </a:t>
            </a:r>
            <a:r>
              <a:rPr lang="en-US" altLang="en-US" dirty="0" smtClean="0"/>
              <a:t>(It</a:t>
            </a:r>
            <a:r>
              <a:rPr lang="en-US" altLang="en-US" dirty="0" smtClean="0">
                <a:ea typeface="ヒラギノ角ゴ Pro W3" pitchFamily="112" charset="-128"/>
              </a:rPr>
              <a:t>’</a:t>
            </a:r>
            <a:r>
              <a:rPr lang="en-US" altLang="en-US" dirty="0" smtClean="0"/>
              <a:t>s </a:t>
            </a:r>
            <a:r>
              <a:rPr lang="en-US" altLang="en-US" dirty="0"/>
              <a:t>not really an error at all, but </a:t>
            </a:r>
            <a:r>
              <a:rPr lang="en-US" altLang="en-US" dirty="0" smtClean="0"/>
              <a:t>the </a:t>
            </a:r>
            <a:r>
              <a:rPr lang="en-US" altLang="en-US" dirty="0"/>
              <a:t>variability you</a:t>
            </a:r>
            <a:r>
              <a:rPr lang="en-US" altLang="en-US" dirty="0">
                <a:ea typeface="ヒラギノ角ゴ Pro W3" pitchFamily="112" charset="-128"/>
              </a:rPr>
              <a:t>’</a:t>
            </a:r>
            <a:r>
              <a:rPr lang="en-US" altLang="en-US" dirty="0"/>
              <a:t>d expect to see from one sample to </a:t>
            </a:r>
            <a:r>
              <a:rPr lang="en-US" altLang="en-US" dirty="0" smtClean="0"/>
              <a:t>another)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better term would be </a:t>
            </a:r>
            <a:r>
              <a:rPr lang="en-US" altLang="en-US" b="1" dirty="0"/>
              <a:t>sampling variability</a:t>
            </a:r>
            <a:r>
              <a:rPr lang="en-US" altLang="en-US" dirty="0"/>
              <a:t>.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3213"/>
            <a:ext cx="9144000" cy="153987"/>
          </a:xfrm>
          <a:noFill/>
          <a:ln/>
        </p:spPr>
        <p:txBody>
          <a:bodyPr/>
          <a:lstStyle/>
          <a:p>
            <a:r>
              <a:rPr lang="en-US" altLang="en-US" sz="2800" dirty="0"/>
              <a:t>The Central Limit Theorem for </a:t>
            </a:r>
            <a:r>
              <a:rPr lang="en-US" altLang="en-US" sz="2800" dirty="0" smtClean="0"/>
              <a:t>Sample Proportions</a:t>
            </a:r>
            <a:endParaRPr lang="en-US" alt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3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3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Good Is the Normal Model?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3999" cy="4114800"/>
          </a:xfrm>
        </p:spPr>
        <p:txBody>
          <a:bodyPr/>
          <a:lstStyle/>
          <a:p>
            <a:pPr marL="342900" indent="-342900"/>
            <a:r>
              <a:rPr lang="en-US" altLang="en-US" dirty="0"/>
              <a:t>The Normal </a:t>
            </a:r>
            <a:r>
              <a:rPr lang="en-US" altLang="en-US" dirty="0" smtClean="0"/>
              <a:t>model becomes a better model as </a:t>
            </a:r>
            <a:r>
              <a:rPr lang="en-US" altLang="en-US" dirty="0"/>
              <a:t>the sample size gets bigger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Just how big of a sample do we need?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7597</TotalTime>
  <Words>1892</Words>
  <Application>Microsoft Office PowerPoint</Application>
  <PresentationFormat>Letter Paper (8.5x11 in)</PresentationFormat>
  <Paragraphs>234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Cambria Math</vt:lpstr>
      <vt:lpstr>Tahoma</vt:lpstr>
      <vt:lpstr>Times</vt:lpstr>
      <vt:lpstr>Wingdings</vt:lpstr>
      <vt:lpstr>ヒラギノ角ゴ Pro W3</vt:lpstr>
      <vt:lpstr>1_Blends</vt:lpstr>
      <vt:lpstr>Equation</vt:lpstr>
      <vt:lpstr>Chapter 17</vt:lpstr>
      <vt:lpstr>Classwork: </vt:lpstr>
      <vt:lpstr>Summary of what we just did…</vt:lpstr>
      <vt:lpstr>Summary of what we just did…</vt:lpstr>
      <vt:lpstr>Modeling the Distribution of Sample Proportions</vt:lpstr>
      <vt:lpstr>PowerPoint Presentation</vt:lpstr>
      <vt:lpstr>Modeling the Distribution of Sample Proportions</vt:lpstr>
      <vt:lpstr>The Central Limit Theorem for Sample Proportions</vt:lpstr>
      <vt:lpstr>How Good Is the Normal Model?</vt:lpstr>
      <vt:lpstr>Assumptions and Conditions</vt:lpstr>
      <vt:lpstr>Assumptions and Conditions (cont.)</vt:lpstr>
      <vt:lpstr>Assumptions and Conditions (cont.)</vt:lpstr>
      <vt:lpstr>A Sampling Distribution Model for a Proportion</vt:lpstr>
      <vt:lpstr>AP Stats Guy (Watch until 6:50) </vt:lpstr>
      <vt:lpstr>Classwork:</vt:lpstr>
      <vt:lpstr>Homework:</vt:lpstr>
      <vt:lpstr>What About Quantitative Data?</vt:lpstr>
      <vt:lpstr>Simulating the Sampling Distribution of a Mean</vt:lpstr>
      <vt:lpstr>Means – The “Average” of One Die</vt:lpstr>
      <vt:lpstr>Means – Averaging More Dice</vt:lpstr>
      <vt:lpstr>Means – Averaging Still More Dice</vt:lpstr>
      <vt:lpstr>Means – What the Simulations Show</vt:lpstr>
      <vt:lpstr>The Fundamental Theorem of Statistics</vt:lpstr>
      <vt:lpstr>The Fundamental Theorem of Statistics</vt:lpstr>
      <vt:lpstr>Assumptions and Conditions</vt:lpstr>
      <vt:lpstr>Assumptions and Conditions (cont.)</vt:lpstr>
      <vt:lpstr>But Which Normal?</vt:lpstr>
      <vt:lpstr>But Which Normal? (cont.)</vt:lpstr>
      <vt:lpstr>AP Stats Guy (From 6:50 until the end)</vt:lpstr>
      <vt:lpstr>Classwork:</vt:lpstr>
      <vt:lpstr>Homework:</vt:lpstr>
      <vt:lpstr>“Do Now”</vt:lpstr>
      <vt:lpstr>About Variation</vt:lpstr>
      <vt:lpstr>About Variation</vt:lpstr>
      <vt:lpstr>The Real World and the Model World</vt:lpstr>
      <vt:lpstr>The Real World and the Model World</vt:lpstr>
      <vt:lpstr>Example: </vt:lpstr>
      <vt:lpstr>Classwork:</vt:lpstr>
      <vt:lpstr>Sampling Distribution Models</vt:lpstr>
      <vt:lpstr>Sampling Distribution Models (cont.)</vt:lpstr>
      <vt:lpstr>The Process Going Into the Sampling Distribution Model</vt:lpstr>
      <vt:lpstr>Videos</vt:lpstr>
      <vt:lpstr>What Can Go Wrong?</vt:lpstr>
      <vt:lpstr>What Can Go Wrong? (cont.)</vt:lpstr>
      <vt:lpstr>What have we learned?</vt:lpstr>
      <vt:lpstr>What have we learned? (cont.)</vt:lpstr>
      <vt:lpstr>Homework:</vt:lpstr>
    </vt:vector>
  </TitlesOfParts>
  <Company>Copyright © 2010, 2007, 2004 Pearson Education,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subject>Sampling Distribution Models</dc:subject>
  <dc:creator>David Bock</dc:creator>
  <cp:lastModifiedBy>Cassandra</cp:lastModifiedBy>
  <cp:revision>96</cp:revision>
  <cp:lastPrinted>2001-11-04T00:51:13Z</cp:lastPrinted>
  <dcterms:created xsi:type="dcterms:W3CDTF">2005-02-25T19:46:41Z</dcterms:created>
  <dcterms:modified xsi:type="dcterms:W3CDTF">2016-02-01T00:14:46Z</dcterms:modified>
</cp:coreProperties>
</file>