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259" r:id="rId2"/>
    <p:sldId id="290" r:id="rId3"/>
    <p:sldId id="283" r:id="rId4"/>
    <p:sldId id="284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6" r:id="rId14"/>
    <p:sldId id="267" r:id="rId15"/>
    <p:sldId id="268" r:id="rId16"/>
    <p:sldId id="269" r:id="rId17"/>
    <p:sldId id="270" r:id="rId18"/>
    <p:sldId id="297" r:id="rId19"/>
    <p:sldId id="272" r:id="rId20"/>
    <p:sldId id="273" r:id="rId21"/>
    <p:sldId id="299" r:id="rId22"/>
    <p:sldId id="298" r:id="rId23"/>
    <p:sldId id="274" r:id="rId24"/>
    <p:sldId id="275" r:id="rId25"/>
    <p:sldId id="276" r:id="rId26"/>
    <p:sldId id="277" r:id="rId27"/>
    <p:sldId id="293" r:id="rId28"/>
    <p:sldId id="301" r:id="rId29"/>
    <p:sldId id="302" r:id="rId30"/>
    <p:sldId id="287" r:id="rId31"/>
    <p:sldId id="300" r:id="rId32"/>
    <p:sldId id="295" r:id="rId33"/>
    <p:sldId id="303" r:id="rId34"/>
    <p:sldId id="278" r:id="rId35"/>
    <p:sldId id="279" r:id="rId36"/>
    <p:sldId id="280" r:id="rId37"/>
    <p:sldId id="281" r:id="rId38"/>
    <p:sldId id="282" r:id="rId39"/>
    <p:sldId id="288" r:id="rId40"/>
    <p:sldId id="289" r:id="rId41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6966" autoAdjust="0"/>
    <p:restoredTop sz="94747" autoAdjust="0"/>
  </p:normalViewPr>
  <p:slideViewPr>
    <p:cSldViewPr snapToObjects="1">
      <p:cViewPr varScale="1">
        <p:scale>
          <a:sx n="92" d="100"/>
          <a:sy n="92" d="100"/>
        </p:scale>
        <p:origin x="-882" y="-10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44938342-B07B-4DF5-A5AE-A2334263FCD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7414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A8B5E5FB-7763-4DEC-8D4A-65272293E18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9395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5FB-7763-4DEC-8D4A-65272293E18B}" type="slidenum">
              <a:rPr lang="en-CA" altLang="en-US" smtClean="0"/>
              <a:pPr/>
              <a:t>31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6791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2010, 2007, 2004 Pearson Education, Inc.</a:t>
            </a:r>
          </a:p>
        </p:txBody>
      </p:sp>
      <p:sp>
        <p:nvSpPr>
          <p:cNvPr id="549892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9893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9894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9895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9896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29992BF1-B6D5-4A78-9D9A-07893C111BC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93592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E5ECE282-D726-4B5E-B28B-ED92FDC50DC6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667863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A00911A3-4A7A-4ED5-B7C9-B103F2385B5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503351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B995EF43-DAF5-45BE-9CC1-42F99965EA1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793620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231D06C5-F72A-4DFD-A9C8-656BD0820F20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34519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6CF4E3CD-C528-4553-91E3-3D390729EEC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685193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D3619BA0-2763-46AA-8AB3-A409EB41148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5510159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444E7598-67C2-427F-8643-6A67679DD4B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2635481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8E3A0521-689A-4376-80CD-EF69E6CE83A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770953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19 - </a:t>
            </a:r>
            <a:fld id="{82BDEF21-B224-4076-9D96-0081714D535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355485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 altLang="en-US"/>
              <a:t>Slide 19 - </a:t>
            </a:r>
            <a:fld id="{9724086E-350D-4A98-827C-B05598C3B06C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2010, 2007, 2004 Pearson Education, Inc.</a:t>
            </a:r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548871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548872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3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.jpeg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jpeg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jp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2362200" y="685800"/>
            <a:ext cx="6019800" cy="533400"/>
          </a:xfrm>
        </p:spPr>
        <p:txBody>
          <a:bodyPr/>
          <a:lstStyle/>
          <a:p>
            <a:r>
              <a:rPr lang="en-US" altLang="en-US" dirty="0"/>
              <a:t>Chapter </a:t>
            </a:r>
            <a:r>
              <a:rPr lang="en-US" altLang="en-US" dirty="0" smtClean="0"/>
              <a:t>18</a:t>
            </a:r>
            <a:endParaRPr lang="en-US" altLang="en-US" dirty="0"/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8153400" cy="1066800"/>
          </a:xfrm>
        </p:spPr>
        <p:txBody>
          <a:bodyPr/>
          <a:lstStyle/>
          <a:p>
            <a:r>
              <a:rPr lang="en-US" altLang="en-US" dirty="0"/>
              <a:t>Confidence Intervals for Proportions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What Does “95% Confidence” Really Mean?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Each </a:t>
            </a:r>
            <a:r>
              <a:rPr lang="en-US" altLang="en-US" dirty="0"/>
              <a:t>confidence interval uses a sample statistic to estimate a population parameter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But, since samples vary, the statistics we use, and thus the confidence intervals we construct, vary as well.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992187"/>
          </a:xfrm>
        </p:spPr>
        <p:txBody>
          <a:bodyPr/>
          <a:lstStyle/>
          <a:p>
            <a:r>
              <a:rPr lang="en-US" altLang="en-US" sz="3200" dirty="0"/>
              <a:t>What Does “95% Confidence” Really Mean?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90999" cy="4572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The figure </a:t>
            </a:r>
            <a:r>
              <a:rPr lang="en-US" altLang="en-US" dirty="0" smtClean="0"/>
              <a:t>shows </a:t>
            </a:r>
            <a:r>
              <a:rPr lang="en-US" altLang="en-US" dirty="0"/>
              <a:t>that some of our confidence intervals (from 20 random samples) capture the true proportion (the green horizontal line), while others do not:</a:t>
            </a:r>
          </a:p>
        </p:txBody>
      </p:sp>
      <p:pic>
        <p:nvPicPr>
          <p:cNvPr id="522244" name="Picture 4" descr="AIT19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495800" cy="38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What Does “95% Confidence” Really Mean? (cont.)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Our </a:t>
            </a:r>
            <a:r>
              <a:rPr lang="en-US" altLang="en-US" dirty="0"/>
              <a:t>confidence is in the </a:t>
            </a:r>
            <a:r>
              <a:rPr lang="en-US" altLang="en-US" i="1" dirty="0"/>
              <a:t>process</a:t>
            </a:r>
            <a:r>
              <a:rPr lang="en-US" altLang="en-US" dirty="0"/>
              <a:t> of constructing the interval, not in any one interval itself. 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Thus</a:t>
            </a:r>
            <a:r>
              <a:rPr lang="en-US" altLang="en-US" dirty="0"/>
              <a:t>, we expect 95% of all 95% confidence intervals to contain the true parameter that they are estimating.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/>
              <a:t>Margin of Error and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1773884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Margin of Error: Certainty vs. Precision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We can claim, with 95% confidence, that the interval                    </a:t>
            </a:r>
            <a:r>
              <a:rPr lang="en-US" altLang="en-US" dirty="0" smtClean="0"/>
              <a:t>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                        contains </a:t>
            </a:r>
            <a:r>
              <a:rPr lang="en-US" altLang="en-US" dirty="0"/>
              <a:t>the true population proportion.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The extent of the interval on either side of     is called the </a:t>
            </a:r>
            <a:r>
              <a:rPr lang="en-US" altLang="en-US" dirty="0">
                <a:solidFill>
                  <a:schemeClr val="hlink"/>
                </a:solidFill>
              </a:rPr>
              <a:t>margin of error (</a:t>
            </a:r>
            <a:r>
              <a:rPr lang="en-US" altLang="en-US" i="1" dirty="0">
                <a:solidFill>
                  <a:schemeClr val="hlink"/>
                </a:solidFill>
              </a:rPr>
              <a:t>ME</a:t>
            </a:r>
            <a:r>
              <a:rPr lang="en-US" altLang="en-US" dirty="0" smtClean="0">
                <a:solidFill>
                  <a:schemeClr val="hlink"/>
                </a:solidFill>
              </a:rPr>
              <a:t>).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In general, confidence intervals have the form </a:t>
            </a: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hlink"/>
                </a:solidFill>
              </a:rPr>
              <a:t>estimate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</a:rPr>
              <a:t>± </a:t>
            </a:r>
            <a:r>
              <a:rPr lang="en-US" altLang="en-US" i="1" dirty="0">
                <a:solidFill>
                  <a:schemeClr val="hlink"/>
                </a:solidFill>
              </a:rPr>
              <a:t>ME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more confident we want to be, the larger our </a:t>
            </a:r>
            <a:r>
              <a:rPr lang="en-US" altLang="en-US" i="1" dirty="0"/>
              <a:t>ME</a:t>
            </a:r>
            <a:r>
              <a:rPr lang="en-US" altLang="en-US" dirty="0"/>
              <a:t> needs to be, making the interval wider.</a:t>
            </a:r>
          </a:p>
        </p:txBody>
      </p:sp>
      <p:graphicFrame>
        <p:nvGraphicFramePr>
          <p:cNvPr id="524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80784"/>
              </p:ext>
            </p:extLst>
          </p:nvPr>
        </p:nvGraphicFramePr>
        <p:xfrm>
          <a:off x="7467600" y="3048000"/>
          <a:ext cx="26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49" name="Equation" r:id="rId3" imgW="266400" imgH="380880" progId="Equation.DSMT4">
                  <p:embed/>
                </p:oleObj>
              </mc:Choice>
              <mc:Fallback>
                <p:oleObj name="Equation" r:id="rId3" imgW="26640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048000"/>
                        <a:ext cx="26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94" name="Object 6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28443"/>
              </p:ext>
            </p:extLst>
          </p:nvPr>
        </p:nvGraphicFramePr>
        <p:xfrm>
          <a:off x="393700" y="2489379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50" name="Equation" r:id="rId5" imgW="1892300" imgH="444500" progId="Equation.DSMT4">
                  <p:embed/>
                </p:oleObj>
              </mc:Choice>
              <mc:Fallback>
                <p:oleObj name="Equation" r:id="rId5" imgW="1892300" imgH="444500" progId="Equation.DSMT4">
                  <p:embed/>
                  <p:pic>
                    <p:nvPicPr>
                      <p:cNvPr id="0" name="Object 6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2489379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314" name="Picture 2" descr="19-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447800"/>
            <a:ext cx="7386637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000"/>
              <a:t>Margin of Error: Certainty vs. Precision (cont.)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en-US" sz="3000" dirty="0"/>
              <a:t>Margin of Error: Certainty vs. Precision (cont.)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3999" cy="54864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To </a:t>
            </a:r>
            <a:r>
              <a:rPr lang="en-US" altLang="en-US" dirty="0"/>
              <a:t>be more confident, we wind up being less precise.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We need more values in our confidence interval to be more certain</a:t>
            </a:r>
            <a:r>
              <a:rPr lang="en-US" altLang="en-US" dirty="0" smtClean="0"/>
              <a:t>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Because of this, every confidence interval is a balance between certainty and precision.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000"/>
              <a:t>Margin of Error: Certainty vs. Precision (cont.)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600200"/>
            <a:ext cx="8839200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The choice of confidence level is somewhat arbitrary, but keep in mind this tension between certainty and precision when selecting your confidence level.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The </a:t>
            </a:r>
            <a:r>
              <a:rPr lang="en-US" altLang="en-US" dirty="0"/>
              <a:t>most commonly chosen confidence levels are 90%, 95%, and 99% (but any percentage can be used).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the Margin of Error (Take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68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Critical Values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The ‘2’ in                   (our 95% confidence interval) came from the 68-95-99.7% Rule.</a:t>
            </a:r>
          </a:p>
          <a:p>
            <a:pPr marL="342900" indent="-342900"/>
            <a:r>
              <a:rPr lang="en-US" altLang="en-US" dirty="0"/>
              <a:t>Using a table or technology, </a:t>
            </a:r>
            <a:r>
              <a:rPr lang="en-US" altLang="en-US" dirty="0" smtClean="0"/>
              <a:t>we can </a:t>
            </a:r>
            <a:r>
              <a:rPr lang="en-US" altLang="en-US" dirty="0"/>
              <a:t>find that a more exact value for our 95% confidence </a:t>
            </a:r>
            <a:r>
              <a:rPr lang="en-US" altLang="en-US" dirty="0" smtClean="0"/>
              <a:t>interval. What would it be?</a:t>
            </a:r>
          </a:p>
          <a:p>
            <a:pPr marL="342900" indent="-342900"/>
            <a:r>
              <a:rPr lang="en-US" altLang="en-US" dirty="0" smtClean="0"/>
              <a:t> It is </a:t>
            </a:r>
            <a:r>
              <a:rPr lang="en-US" altLang="en-US" dirty="0"/>
              <a:t>1.96 instead of 2. </a:t>
            </a:r>
          </a:p>
          <a:p>
            <a:pPr marL="742950" lvl="1" indent="-285750"/>
            <a:r>
              <a:rPr lang="en-US" altLang="en-US" dirty="0"/>
              <a:t>We call 1.96 the </a:t>
            </a:r>
            <a:r>
              <a:rPr lang="en-US" altLang="en-US" dirty="0">
                <a:solidFill>
                  <a:schemeClr val="hlink"/>
                </a:solidFill>
              </a:rPr>
              <a:t>critical value</a:t>
            </a:r>
            <a:r>
              <a:rPr lang="en-US" altLang="en-US" dirty="0"/>
              <a:t> and denote it </a:t>
            </a:r>
            <a:r>
              <a:rPr lang="en-US" altLang="en-US" i="1" dirty="0">
                <a:solidFill>
                  <a:schemeClr val="hlink"/>
                </a:solidFill>
              </a:rPr>
              <a:t>z</a:t>
            </a:r>
            <a:r>
              <a:rPr lang="en-US" altLang="en-US" dirty="0">
                <a:solidFill>
                  <a:schemeClr val="hlink"/>
                </a:solidFill>
              </a:rPr>
              <a:t>*.</a:t>
            </a:r>
          </a:p>
          <a:p>
            <a:pPr marL="342900" indent="-342900"/>
            <a:r>
              <a:rPr lang="en-US" altLang="en-US" dirty="0"/>
              <a:t>For any confidence level, we can find the corresponding critical value (the number of SEs that corresponds to our confidence interval level).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54719461"/>
              </p:ext>
            </p:extLst>
          </p:nvPr>
        </p:nvGraphicFramePr>
        <p:xfrm>
          <a:off x="1930400" y="1697037"/>
          <a:ext cx="1727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2" name="Equation" r:id="rId3" imgW="1714320" imgH="431640" progId="Equation.DSMT4">
                  <p:embed/>
                </p:oleObj>
              </mc:Choice>
              <mc:Fallback>
                <p:oleObj name="Equation" r:id="rId3" imgW="17143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697037"/>
                        <a:ext cx="1727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Coral Reef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6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Critical Values (cont.)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Example: For a 90% confidence </a:t>
            </a:r>
            <a:r>
              <a:rPr lang="en-US" altLang="en-US" dirty="0" smtClean="0"/>
              <a:t>interval, what is the critical value?</a:t>
            </a:r>
          </a:p>
          <a:p>
            <a:pPr marL="342900" indent="-342900"/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critical value is 1.645:</a:t>
            </a:r>
          </a:p>
        </p:txBody>
      </p:sp>
      <p:pic>
        <p:nvPicPr>
          <p:cNvPr id="530436" name="Picture 4" descr="1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13088"/>
            <a:ext cx="7086600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839200" cy="4572000"/>
          </a:xfrm>
        </p:spPr>
        <p:txBody>
          <a:bodyPr/>
          <a:lstStyle/>
          <a:p>
            <a:r>
              <a:rPr lang="en-US" dirty="0" smtClean="0"/>
              <a:t>Finding the Margin of Error (Take 2) and 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13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18</a:t>
            </a:r>
          </a:p>
          <a:p>
            <a:r>
              <a:rPr lang="en-US" dirty="0" smtClean="0"/>
              <a:t>Complete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489 – 490 Ex: 2, 8, 10, 11, 14,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82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Assumptions and Conditions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All statistical models make upon </a:t>
            </a:r>
            <a:r>
              <a:rPr lang="en-US" altLang="en-US" dirty="0">
                <a:solidFill>
                  <a:schemeClr val="hlink"/>
                </a:solidFill>
              </a:rPr>
              <a:t>assumptions</a:t>
            </a:r>
            <a:r>
              <a:rPr lang="en-US" altLang="en-US" dirty="0"/>
              <a:t>. </a:t>
            </a:r>
          </a:p>
          <a:p>
            <a:pPr marL="742950" lvl="1" indent="-285750"/>
            <a:r>
              <a:rPr lang="en-US" altLang="en-US" dirty="0"/>
              <a:t>Different models make different assumptions. </a:t>
            </a:r>
          </a:p>
          <a:p>
            <a:pPr marL="742950" lvl="1" indent="-285750"/>
            <a:r>
              <a:rPr lang="en-US" altLang="en-US" dirty="0"/>
              <a:t>If those assumptions are not true, the model might be inappropriate and our conclusions based on it may be wrong.</a:t>
            </a:r>
          </a:p>
          <a:p>
            <a:pPr marL="342900" indent="-342900"/>
            <a:r>
              <a:rPr lang="en-US" altLang="en-US" dirty="0"/>
              <a:t>You can never be sure that an assumption is true, but you can often decide whether an assumption is plausible by checking a related </a:t>
            </a:r>
            <a:r>
              <a:rPr lang="en-US" altLang="en-US" dirty="0">
                <a:solidFill>
                  <a:schemeClr val="hlink"/>
                </a:solidFill>
              </a:rPr>
              <a:t>condition</a:t>
            </a:r>
            <a:r>
              <a:rPr lang="en-US" altLang="en-US" dirty="0"/>
              <a:t>.</a:t>
            </a: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Assumptions and Conditions (cont.)</a:t>
            </a:r>
          </a:p>
        </p:txBody>
      </p:sp>
      <p:sp>
        <p:nvSpPr>
          <p:cNvPr id="53248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Here are the assumptions and the corresponding conditions you must check before creating a confidence interval for a proportion:</a:t>
            </a:r>
          </a:p>
          <a:p>
            <a:pPr>
              <a:buClr>
                <a:srgbClr val="FF0000"/>
              </a:buClr>
            </a:pPr>
            <a:r>
              <a:rPr lang="en-US" altLang="en-US" dirty="0">
                <a:solidFill>
                  <a:srgbClr val="6666FF"/>
                </a:solidFill>
              </a:rPr>
              <a:t>Independence Assumption:</a:t>
            </a:r>
            <a:r>
              <a:rPr lang="en-US" altLang="en-US" dirty="0"/>
              <a:t> We first need to </a:t>
            </a:r>
            <a:r>
              <a:rPr lang="en-US" altLang="en-US" i="1" dirty="0"/>
              <a:t>Think</a:t>
            </a:r>
            <a:r>
              <a:rPr lang="en-US" altLang="en-US" dirty="0"/>
              <a:t> about whether the </a:t>
            </a:r>
            <a:r>
              <a:rPr lang="en-US" altLang="en-US" dirty="0">
                <a:solidFill>
                  <a:schemeClr val="hlink"/>
                </a:solidFill>
              </a:rPr>
              <a:t>Independence Assumption</a:t>
            </a:r>
            <a:r>
              <a:rPr lang="en-US" altLang="en-US" dirty="0"/>
              <a:t> is plausible.  It’s not one you can check by looking at the data. Instead, we check two conditions to decide whether independence is reasonable.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Assumptions and Conditions (cont.)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5029200"/>
          </a:xfrm>
          <a:ln/>
        </p:spPr>
        <p:txBody>
          <a:bodyPr/>
          <a:lstStyle/>
          <a:p>
            <a:pPr marL="742950" lvl="1" indent="-285750">
              <a:buClr>
                <a:srgbClr val="FF6600"/>
              </a:buClr>
            </a:pPr>
            <a:r>
              <a:rPr lang="en-US" altLang="en-US" dirty="0">
                <a:solidFill>
                  <a:schemeClr val="hlink"/>
                </a:solidFill>
              </a:rPr>
              <a:t>Randomization Condition:</a:t>
            </a:r>
            <a:r>
              <a:rPr lang="en-US" altLang="en-US" dirty="0"/>
              <a:t> Were the data sampled at random or generated from a properly randomized experiment? Proper randomization can help ensure independence.</a:t>
            </a:r>
          </a:p>
          <a:p>
            <a:pPr marL="742950" lvl="1" indent="-285750">
              <a:buClr>
                <a:srgbClr val="FF6600"/>
              </a:buClr>
            </a:pPr>
            <a:r>
              <a:rPr lang="en-US" altLang="en-US" dirty="0">
                <a:solidFill>
                  <a:schemeClr val="hlink"/>
                </a:solidFill>
              </a:rPr>
              <a:t>10% Condition:</a:t>
            </a:r>
            <a:r>
              <a:rPr lang="en-US" altLang="en-US" dirty="0"/>
              <a:t> Is the sample size no more than 10% of the population?</a:t>
            </a:r>
          </a:p>
          <a:p>
            <a:pPr marL="342900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6666FF"/>
                </a:solidFill>
              </a:rPr>
              <a:t>Sample Size Assumption:</a:t>
            </a:r>
            <a:r>
              <a:rPr lang="en-US" altLang="en-US" dirty="0"/>
              <a:t> The sample needs to be large enough for us to be able to use the CLT.</a:t>
            </a:r>
          </a:p>
          <a:p>
            <a:pPr marL="742950" lvl="1" indent="-285750">
              <a:buClr>
                <a:srgbClr val="FF6600"/>
              </a:buClr>
            </a:pPr>
            <a:r>
              <a:rPr lang="en-US" altLang="en-US" dirty="0">
                <a:solidFill>
                  <a:schemeClr val="hlink"/>
                </a:solidFill>
              </a:rPr>
              <a:t>Success/Failure Condition:</a:t>
            </a:r>
            <a:r>
              <a:rPr lang="en-US" altLang="en-US" dirty="0"/>
              <a:t> We must expect at least 10 “successes” and at least 10 “failures.”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altLang="en-US" dirty="0"/>
              <a:t>One-Proportion </a:t>
            </a:r>
            <a:r>
              <a:rPr lang="en-US" altLang="en-US" i="1" dirty="0"/>
              <a:t>z</a:t>
            </a:r>
            <a:r>
              <a:rPr lang="en-US" altLang="en-US" dirty="0"/>
              <a:t>-Interval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914400"/>
            <a:ext cx="9220199" cy="56388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When the conditions are met, we are ready to find the confidence interval for the population proportion, </a:t>
            </a:r>
            <a:r>
              <a:rPr lang="en-US" altLang="en-US" i="1" dirty="0"/>
              <a:t>p</a:t>
            </a:r>
            <a:r>
              <a:rPr lang="en-US" altLang="en-US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The confidence interval is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endParaRPr lang="en-US" altLang="en-US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where </a:t>
            </a: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critical value, </a:t>
            </a:r>
            <a:r>
              <a:rPr lang="en-US" altLang="en-US" i="1" dirty="0"/>
              <a:t>z</a:t>
            </a:r>
            <a:r>
              <a:rPr lang="en-US" altLang="en-US" dirty="0"/>
              <a:t>*, depends on the particular confidence level, </a:t>
            </a:r>
            <a:r>
              <a:rPr lang="en-US" altLang="en-US" i="1" dirty="0"/>
              <a:t>C</a:t>
            </a:r>
            <a:r>
              <a:rPr lang="en-US" altLang="en-US" dirty="0"/>
              <a:t>, that you specify.</a:t>
            </a:r>
          </a:p>
        </p:txBody>
      </p:sp>
      <p:graphicFrame>
        <p:nvGraphicFramePr>
          <p:cNvPr id="534534" name="Object 6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649584"/>
              </p:ext>
            </p:extLst>
          </p:nvPr>
        </p:nvGraphicFramePr>
        <p:xfrm>
          <a:off x="2463979" y="2626466"/>
          <a:ext cx="270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4" name="Equation" r:id="rId3" imgW="2705100" imgH="596900" progId="Equation.DSMT4">
                  <p:embed/>
                </p:oleObj>
              </mc:Choice>
              <mc:Fallback>
                <p:oleObj name="Equation" r:id="rId3" imgW="2705100" imgH="596900" progId="Equation.DSMT4">
                  <p:embed/>
                  <p:pic>
                    <p:nvPicPr>
                      <p:cNvPr id="0" name="Object 6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979" y="2626466"/>
                        <a:ext cx="270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535" name="Object 7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882681"/>
              </p:ext>
            </p:extLst>
          </p:nvPr>
        </p:nvGraphicFramePr>
        <p:xfrm>
          <a:off x="2679879" y="4212008"/>
          <a:ext cx="2273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5" name="Equation" r:id="rId6" imgW="2273300" imgH="1054100" progId="Equation.DSMT4">
                  <p:embed/>
                </p:oleObj>
              </mc:Choice>
              <mc:Fallback>
                <p:oleObj name="Equation" r:id="rId6" imgW="2273300" imgH="1054100" progId="Equation.DSMT4">
                  <p:embed/>
                  <p:pic>
                    <p:nvPicPr>
                      <p:cNvPr id="0" name="Object 7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879" y="4212008"/>
                        <a:ext cx="2273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Confidence Interval for a Proportion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41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Graphing Calculator: Finding Confidence Intervals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90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18</a:t>
            </a:r>
          </a:p>
          <a:p>
            <a:r>
              <a:rPr lang="en-US" dirty="0" smtClean="0"/>
              <a:t>Complete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489 – 491 Ex: 4, 17, 19, 24</a:t>
            </a:r>
          </a:p>
        </p:txBody>
      </p:sp>
    </p:spTree>
    <p:extLst>
      <p:ext uri="{BB962C8B-B14F-4D97-AF65-F5344CB8AC3E}">
        <p14:creationId xmlns:p14="http://schemas.microsoft.com/office/powerpoint/2010/main" val="4229837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Error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/>
              <a:t>sampling </a:t>
            </a:r>
            <a:r>
              <a:rPr lang="en-US" altLang="en-US" dirty="0" smtClean="0"/>
              <a:t>distribution </a:t>
            </a:r>
            <a:r>
              <a:rPr lang="en-US" altLang="en-US" dirty="0"/>
              <a:t>we’ve looked </a:t>
            </a:r>
            <a:r>
              <a:rPr lang="en-US" altLang="en-US" dirty="0" smtClean="0"/>
              <a:t>at for proportions is Normal.</a:t>
            </a:r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/>
              <a:t>For </a:t>
            </a:r>
            <a:r>
              <a:rPr lang="en-US" altLang="en-US" dirty="0" smtClean="0"/>
              <a:t>proportions: </a:t>
            </a:r>
            <a:endParaRPr lang="en-US" altLang="en-US" dirty="0"/>
          </a:p>
          <a:p>
            <a:pPr marL="742950" lvl="1" indent="-285750"/>
            <a:endParaRPr lang="en-US" altLang="en-US" dirty="0"/>
          </a:p>
          <a:p>
            <a:pPr marL="742950" lvl="1" indent="-285750"/>
            <a:endParaRPr lang="en-US" altLang="en-US" dirty="0"/>
          </a:p>
        </p:txBody>
      </p:sp>
      <p:graphicFrame>
        <p:nvGraphicFramePr>
          <p:cNvPr id="540676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78912174"/>
              </p:ext>
            </p:extLst>
          </p:nvPr>
        </p:nvGraphicFramePr>
        <p:xfrm>
          <a:off x="2971800" y="3733800"/>
          <a:ext cx="22860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07" name="Equation" r:id="rId3" imgW="939600" imgH="444240" progId="Equation.DSMT4">
                  <p:embed/>
                </p:oleObj>
              </mc:Choice>
              <mc:Fallback>
                <p:oleObj name="Equation" r:id="rId3" imgW="9396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33800"/>
                        <a:ext cx="22860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Choosing Your Sample Size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220199" cy="58674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The question of how large a sample to take is an important step in planning any study.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Choose a Margin or Error (ME) and a Confidence Interval Level.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The formula requires    which we don’t have yet because we have not taken the sample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 </a:t>
            </a:r>
            <a:r>
              <a:rPr lang="en-US" altLang="en-US" dirty="0"/>
              <a:t>A good estimate for    , which will yield the largest </a:t>
            </a:r>
            <a:r>
              <a:rPr lang="en-US" altLang="en-US" dirty="0" smtClean="0"/>
              <a:t>value</a:t>
            </a:r>
            <a:r>
              <a:rPr lang="en-US" altLang="en-US" dirty="0"/>
              <a:t> </a:t>
            </a:r>
            <a:r>
              <a:rPr lang="en-US" altLang="en-US" dirty="0" smtClean="0"/>
              <a:t>for      </a:t>
            </a:r>
            <a:r>
              <a:rPr lang="en-US" altLang="en-US" dirty="0"/>
              <a:t>(and therefore for </a:t>
            </a:r>
            <a:r>
              <a:rPr lang="en-US" altLang="en-US" i="1" dirty="0"/>
              <a:t>n</a:t>
            </a:r>
            <a:r>
              <a:rPr lang="en-US" altLang="en-US" dirty="0"/>
              <a:t>) is 0.50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If we use this “worst case” value, we will most certainly be safe. </a:t>
            </a: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Solve the formula for </a:t>
            </a:r>
            <a:r>
              <a:rPr lang="en-US" altLang="en-US" i="1" dirty="0" smtClean="0"/>
              <a:t>n</a:t>
            </a:r>
            <a:r>
              <a:rPr lang="en-US" altLang="en-US" dirty="0"/>
              <a:t>:</a:t>
            </a:r>
          </a:p>
        </p:txBody>
      </p:sp>
      <p:graphicFrame>
        <p:nvGraphicFramePr>
          <p:cNvPr id="550917" name="Object 5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040460"/>
              </p:ext>
            </p:extLst>
          </p:nvPr>
        </p:nvGraphicFramePr>
        <p:xfrm>
          <a:off x="1879600" y="3670300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40" name="Equation" r:id="rId3" imgW="482600" imgH="444500" progId="Equation.DSMT4">
                  <p:embed/>
                </p:oleObj>
              </mc:Choice>
              <mc:Fallback>
                <p:oleObj name="Equation" r:id="rId3" imgW="482600" imgH="444500" progId="Equation.DSMT4">
                  <p:embed/>
                  <p:pic>
                    <p:nvPicPr>
                      <p:cNvPr id="0" name="Object 5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670300"/>
                        <a:ext cx="482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591862"/>
              </p:ext>
            </p:extLst>
          </p:nvPr>
        </p:nvGraphicFramePr>
        <p:xfrm>
          <a:off x="3733800" y="2362200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41" name="Equation" r:id="rId6" imgW="279400" imgH="444500" progId="Equation.DSMT4">
                  <p:embed/>
                </p:oleObj>
              </mc:Choice>
              <mc:Fallback>
                <p:oleObj name="Equation" r:id="rId6" imgW="2794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279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186709"/>
              </p:ext>
            </p:extLst>
          </p:nvPr>
        </p:nvGraphicFramePr>
        <p:xfrm>
          <a:off x="3657600" y="3267656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42" name="Equation" r:id="rId8" imgW="279400" imgH="444500" progId="Equation.DSMT4">
                  <p:embed/>
                </p:oleObj>
              </mc:Choice>
              <mc:Fallback>
                <p:oleObj name="Equation" r:id="rId8" imgW="2794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67656"/>
                        <a:ext cx="279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1" name="Object 9" descr="Pink tissue paper"/>
          <p:cNvGraphicFramePr>
            <a:graphicFrameLocks noChangeAspect="1"/>
          </p:cNvGraphicFramePr>
          <p:nvPr/>
        </p:nvGraphicFramePr>
        <p:xfrm>
          <a:off x="3403600" y="5499100"/>
          <a:ext cx="2235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43" name="Equation" r:id="rId9" imgW="2235200" imgH="1054100" progId="Equation.DSMT4">
                  <p:embed/>
                </p:oleObj>
              </mc:Choice>
              <mc:Fallback>
                <p:oleObj name="Equation" r:id="rId9" imgW="2235200" imgH="1054100" progId="Equation.DSMT4">
                  <p:embed/>
                  <p:pic>
                    <p:nvPicPr>
                      <p:cNvPr id="0" name="Object 9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5499100"/>
                        <a:ext cx="22352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4"/>
            <a:ext cx="8305800" cy="382586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9143999" cy="5486400"/>
              </a:xfrm>
            </p:spPr>
            <p:txBody>
              <a:bodyPr/>
              <a:lstStyle/>
              <a:p>
                <a:r>
                  <a:rPr lang="en-US" dirty="0" smtClean="0"/>
                  <a:t>Suppose a candidate is planning a poll and wants to estimate voter support within 3% with 95% confidence. </a:t>
                </a:r>
              </a:p>
              <a:p>
                <a:r>
                  <a:rPr lang="en-US" dirty="0" smtClean="0"/>
                  <a:t>How large of a sample does she need?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0.03=1.96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9143999" cy="5486400"/>
              </a:xfrm>
              <a:blipFill rotWithShape="0">
                <a:blip r:embed="rId4"/>
                <a:stretch>
                  <a:fillRect l="-267" t="-1222" r="-18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133600"/>
            <a:ext cx="2857500" cy="2143125"/>
          </a:xfrm>
          <a:prstGeom prst="rect">
            <a:avLst/>
          </a:prstGeom>
        </p:spPr>
      </p:pic>
      <p:graphicFrame>
        <p:nvGraphicFramePr>
          <p:cNvPr id="5" name="Object 9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374363"/>
              </p:ext>
            </p:extLst>
          </p:nvPr>
        </p:nvGraphicFramePr>
        <p:xfrm>
          <a:off x="304800" y="4305702"/>
          <a:ext cx="2235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89" name="Equation" r:id="rId6" imgW="2235200" imgH="1054100" progId="Equation.DSMT4">
                  <p:embed/>
                </p:oleObj>
              </mc:Choice>
              <mc:Fallback>
                <p:oleObj name="Equation" r:id="rId6" imgW="2235200" imgH="1054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05702"/>
                        <a:ext cx="22352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8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6600" y="4342057"/>
                <a:ext cx="3367332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0.03=1.96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(0.5)(0.5)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342057"/>
                <a:ext cx="3367332" cy="11835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04552" y="5590918"/>
                <a:ext cx="1763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=1067.1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552" y="5590918"/>
                <a:ext cx="1763496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6019800"/>
            <a:ext cx="6703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be safe, round up.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would need at least 1068 respondents.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44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Choosing a Sample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9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18</a:t>
            </a:r>
          </a:p>
          <a:p>
            <a:r>
              <a:rPr lang="en-US" dirty="0" smtClean="0"/>
              <a:t>Complete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491 – 492 Ex: 22, 26, 28, 30, 32</a:t>
            </a:r>
          </a:p>
          <a:p>
            <a:r>
              <a:rPr lang="en-US" dirty="0" smtClean="0"/>
              <a:t>Chapter 18 Quiz </a:t>
            </a:r>
            <a:r>
              <a:rPr lang="en-US" dirty="0" smtClean="0"/>
              <a:t>on Monday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184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3999" cy="5257800"/>
          </a:xfrm>
          <a:ln/>
        </p:spPr>
        <p:txBody>
          <a:bodyPr/>
          <a:lstStyle/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6666FF"/>
                </a:solidFill>
              </a:rPr>
              <a:t>Don’t </a:t>
            </a:r>
            <a:r>
              <a:rPr lang="en-US" altLang="en-US" dirty="0" smtClean="0">
                <a:solidFill>
                  <a:srgbClr val="6666FF"/>
                </a:solidFill>
              </a:rPr>
              <a:t>Misstate </a:t>
            </a:r>
            <a:r>
              <a:rPr lang="en-US" altLang="en-US" dirty="0">
                <a:solidFill>
                  <a:srgbClr val="6666FF"/>
                </a:solidFill>
              </a:rPr>
              <a:t>What the Interval Means:</a:t>
            </a:r>
          </a:p>
          <a:p>
            <a:pPr marL="342900" indent="-342900"/>
            <a:r>
              <a:rPr lang="en-US" altLang="en-US" dirty="0"/>
              <a:t>Don’t suggest that the parameter varies.</a:t>
            </a:r>
          </a:p>
          <a:p>
            <a:pPr marL="342900" indent="-342900"/>
            <a:r>
              <a:rPr lang="en-US" altLang="en-US" dirty="0"/>
              <a:t>Don’t claim that other samples will agree with yours.</a:t>
            </a:r>
          </a:p>
          <a:p>
            <a:pPr marL="342900" indent="-342900"/>
            <a:r>
              <a:rPr lang="en-US" altLang="en-US" dirty="0"/>
              <a:t>Don’t be certain about the parameter.</a:t>
            </a:r>
          </a:p>
          <a:p>
            <a:pPr marL="342900" indent="-342900"/>
            <a:r>
              <a:rPr lang="en-US" altLang="en-US" dirty="0"/>
              <a:t>Don’t forget: It’s about the parameter (not the statistic).</a:t>
            </a:r>
          </a:p>
          <a:p>
            <a:pPr marL="342900" indent="-342900"/>
            <a:r>
              <a:rPr lang="en-US" altLang="en-US" dirty="0"/>
              <a:t>Don’t claim to know too much.</a:t>
            </a:r>
          </a:p>
          <a:p>
            <a:pPr marL="342900" indent="-342900"/>
            <a:r>
              <a:rPr lang="en-US" altLang="en-US" dirty="0"/>
              <a:t>Do take responsibility (for the uncertainty).</a:t>
            </a:r>
          </a:p>
          <a:p>
            <a:pPr marL="342900" indent="-342900"/>
            <a:r>
              <a:rPr lang="en-US" altLang="en-US" dirty="0"/>
              <a:t>Do treat the whole interval equally.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6666FF"/>
                </a:solidFill>
              </a:rPr>
              <a:t>Margin of Error Too Large to Be Useful: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dirty="0"/>
              <a:t>We can’t be exact, but how precise do we need to be?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dirty="0"/>
              <a:t>One way to make the margin of error smaller is to reduce your level of confidence. (That may not be a useful solution.)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dirty="0"/>
              <a:t>You need to think about your margin of error when you design your study.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dirty="0"/>
              <a:t>To get a narrower interval without giving up confidence, you need to have less variability.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dirty="0"/>
              <a:t>You can do this with a larger sample…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 (cont.)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6666FF"/>
                </a:solidFill>
              </a:rPr>
              <a:t>Choosing Your Sample Size: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dirty="0"/>
              <a:t>In general, the sample size needed to produce a confidence interval with a given margin of error at a given confidence level is: 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      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where </a:t>
            </a:r>
            <a:r>
              <a:rPr lang="en-US" altLang="en-US" i="1" dirty="0"/>
              <a:t>z</a:t>
            </a:r>
            <a:r>
              <a:rPr lang="en-US" altLang="en-US" dirty="0"/>
              <a:t>* is the critical value for your confidence level.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en-US" dirty="0"/>
              <a:t>To be safe, round up the sample size you obtain.</a:t>
            </a:r>
          </a:p>
        </p:txBody>
      </p:sp>
      <p:graphicFrame>
        <p:nvGraphicFramePr>
          <p:cNvPr id="537605" name="Object 5"/>
          <p:cNvGraphicFramePr>
            <a:graphicFrameLocks noChangeAspect="1"/>
          </p:cNvGraphicFramePr>
          <p:nvPr/>
        </p:nvGraphicFramePr>
        <p:xfrm>
          <a:off x="3429000" y="3352800"/>
          <a:ext cx="201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83" name="Equation" r:id="rId3" imgW="2019300" imgH="1168400" progId="Equation.DSMT4">
                  <p:embed/>
                </p:oleObj>
              </mc:Choice>
              <mc:Fallback>
                <p:oleObj name="Equation" r:id="rId3" imgW="2019300" imgH="116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193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 (cont.)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6666FF"/>
                </a:solidFill>
              </a:rPr>
              <a:t>Violations of Assumptions:</a:t>
            </a:r>
          </a:p>
          <a:p>
            <a:pPr marL="342900" indent="-342900"/>
            <a:r>
              <a:rPr lang="en-US" altLang="en-US" dirty="0"/>
              <a:t>Watch out for biased samples—keep in mind what you learned in Chapter </a:t>
            </a:r>
            <a:r>
              <a:rPr lang="en-US" altLang="en-US" dirty="0" smtClean="0"/>
              <a:t>11.</a:t>
            </a:r>
            <a:endParaRPr lang="en-US" altLang="en-US" dirty="0"/>
          </a:p>
          <a:p>
            <a:pPr marL="342900" indent="-342900"/>
            <a:r>
              <a:rPr lang="en-US" altLang="en-US" dirty="0"/>
              <a:t>Think about independence.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Finally we have learned to use a sample to say something about the </a:t>
            </a:r>
            <a:r>
              <a:rPr lang="en-US" altLang="en-US" i="1" dirty="0"/>
              <a:t>world at large</a:t>
            </a:r>
            <a:r>
              <a:rPr lang="en-US" altLang="en-US" dirty="0"/>
              <a:t>.</a:t>
            </a:r>
          </a:p>
          <a:p>
            <a:pPr marL="342900" indent="-342900"/>
            <a:r>
              <a:rPr lang="en-US" altLang="en-US" dirty="0"/>
              <a:t>This process (statistical inference) is based on our understanding of sampling models, and will be our focus for the rest of the book.</a:t>
            </a:r>
          </a:p>
          <a:p>
            <a:pPr marL="342900" indent="-342900"/>
            <a:r>
              <a:rPr lang="en-US" altLang="en-US" dirty="0"/>
              <a:t>In this chapter we learned how to construct a confidence interval for a population proportion.</a:t>
            </a:r>
          </a:p>
          <a:p>
            <a:pPr marL="742950" lvl="1" indent="-285750"/>
            <a:r>
              <a:rPr lang="en-US" altLang="en-US" dirty="0"/>
              <a:t>Best estimate of the true population proportion is the one we observed in the sample.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/>
            <a:r>
              <a:rPr lang="en-US" altLang="en-US" dirty="0"/>
              <a:t>Best estimate of the true population proportion is the one we observed in the sample.</a:t>
            </a:r>
          </a:p>
          <a:p>
            <a:pPr marL="742950" lvl="1" indent="-285750"/>
            <a:r>
              <a:rPr lang="en-US" altLang="en-US" dirty="0"/>
              <a:t>Create our interval with a </a:t>
            </a:r>
            <a:r>
              <a:rPr lang="en-US" altLang="en-US" i="1" dirty="0"/>
              <a:t>margin of error</a:t>
            </a:r>
            <a:r>
              <a:rPr lang="en-US" altLang="en-US" dirty="0"/>
              <a:t>.</a:t>
            </a:r>
          </a:p>
          <a:p>
            <a:pPr marL="742950" lvl="1" indent="-285750"/>
            <a:r>
              <a:rPr lang="en-US" altLang="en-US" dirty="0"/>
              <a:t>Provides us with a level of confidence.</a:t>
            </a:r>
          </a:p>
          <a:p>
            <a:pPr marL="742950" lvl="1" indent="-285750"/>
            <a:r>
              <a:rPr lang="en-US" altLang="en-US" dirty="0"/>
              <a:t>Higher level of confidence, wider our interval.</a:t>
            </a:r>
          </a:p>
          <a:p>
            <a:pPr marL="742950" lvl="1" indent="-285750"/>
            <a:r>
              <a:rPr lang="en-US" altLang="en-US" dirty="0"/>
              <a:t>Larger sample size, narrower our interval.</a:t>
            </a:r>
          </a:p>
          <a:p>
            <a:pPr marL="742950" lvl="1" indent="-285750"/>
            <a:r>
              <a:rPr lang="en-US" altLang="en-US" dirty="0"/>
              <a:t>Calculate sample size for desired degree of precision and level of confidence.</a:t>
            </a:r>
          </a:p>
          <a:p>
            <a:pPr marL="742950" lvl="1" indent="-285750"/>
            <a:r>
              <a:rPr lang="en-US" altLang="en-US" dirty="0"/>
              <a:t>Check assumptions and condition.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Error (cont.)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sz="3200" dirty="0"/>
              <a:t>When we don’t know </a:t>
            </a:r>
            <a:r>
              <a:rPr lang="en-US" altLang="en-US" sz="3200" i="1" dirty="0"/>
              <a:t>p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we’re </a:t>
            </a:r>
            <a:r>
              <a:rPr lang="en-US" altLang="en-US" sz="3200" dirty="0"/>
              <a:t>stuck, right?</a:t>
            </a:r>
          </a:p>
          <a:p>
            <a:pPr marL="342900" indent="-342900"/>
            <a:r>
              <a:rPr lang="en-US" altLang="en-US" sz="3200" dirty="0"/>
              <a:t>Nope. We will use sample statistics to estimate </a:t>
            </a:r>
            <a:r>
              <a:rPr lang="en-US" altLang="en-US" sz="3200" dirty="0" smtClean="0"/>
              <a:t>the </a:t>
            </a:r>
            <a:r>
              <a:rPr lang="en-US" altLang="en-US" sz="3200" dirty="0"/>
              <a:t>population </a:t>
            </a:r>
            <a:r>
              <a:rPr lang="en-US" altLang="en-US" sz="3200" dirty="0" smtClean="0"/>
              <a:t>proportion.</a:t>
            </a:r>
            <a:endParaRPr lang="el-GR" altLang="en-US" sz="3200" i="1" dirty="0"/>
          </a:p>
          <a:p>
            <a:pPr marL="342900" indent="-342900"/>
            <a:r>
              <a:rPr lang="en-US" altLang="en-US" sz="3200" dirty="0"/>
              <a:t>Whenever we estimate the standard deviation of a sampling distribution, we call it a </a:t>
            </a:r>
            <a:r>
              <a:rPr lang="en-US" altLang="en-US" sz="3200" dirty="0">
                <a:solidFill>
                  <a:schemeClr val="hlink"/>
                </a:solidFill>
              </a:rPr>
              <a:t>standard error</a:t>
            </a:r>
            <a:r>
              <a:rPr lang="en-US" altLang="en-US" sz="3200" dirty="0"/>
              <a:t>.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We’ve learned to interpret a confidence interval by </a:t>
            </a:r>
            <a:r>
              <a:rPr lang="en-US" altLang="en-US" i="1" dirty="0"/>
              <a:t>Telling</a:t>
            </a:r>
            <a:r>
              <a:rPr lang="en-US" altLang="en-US" dirty="0"/>
              <a:t> what we believe is true in the entire population from which we took our random sample. Of course, we can’t be </a:t>
            </a:r>
            <a:r>
              <a:rPr lang="en-US" altLang="en-US" i="1" dirty="0"/>
              <a:t>certain</a:t>
            </a:r>
            <a:r>
              <a:rPr lang="en-US" altLang="en-US" dirty="0"/>
              <a:t>, but we can be confident.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Error (cont.)</a:t>
            </a: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For </a:t>
            </a:r>
            <a:r>
              <a:rPr lang="en-US" altLang="en-US" dirty="0"/>
              <a:t>a sample proportion, the standard error is 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/>
          </a:p>
        </p:txBody>
      </p:sp>
      <p:graphicFrame>
        <p:nvGraphicFramePr>
          <p:cNvPr id="542724" name="Object 102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7028661"/>
              </p:ext>
            </p:extLst>
          </p:nvPr>
        </p:nvGraphicFramePr>
        <p:xfrm>
          <a:off x="3276600" y="3375025"/>
          <a:ext cx="21336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5" name="Equation" r:id="rId3" imgW="927000" imgH="444240" progId="Equation.DSMT4">
                  <p:embed/>
                </p:oleObj>
              </mc:Choice>
              <mc:Fallback>
                <p:oleObj name="Equation" r:id="rId3" imgW="927000" imgH="44424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75025"/>
                        <a:ext cx="21336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Confidence Interval</a:t>
            </a:r>
          </a:p>
        </p:txBody>
      </p:sp>
      <p:sp>
        <p:nvSpPr>
          <p:cNvPr id="5171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94688" cy="4572000"/>
          </a:xfrm>
          <a:noFill/>
          <a:ln/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dirty="0"/>
              <a:t>Recall that the sampling distribution model of     is centered at </a:t>
            </a:r>
            <a:r>
              <a:rPr lang="en-US" altLang="en-US" i="1" dirty="0"/>
              <a:t>p</a:t>
            </a:r>
            <a:r>
              <a:rPr lang="en-US" altLang="en-US" dirty="0"/>
              <a:t>, with standard deviation          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Since we don’t know </a:t>
            </a:r>
            <a:r>
              <a:rPr lang="en-US" altLang="en-US" i="1" dirty="0"/>
              <a:t>p</a:t>
            </a:r>
            <a:r>
              <a:rPr lang="en-US" altLang="en-US" dirty="0"/>
              <a:t>, we can’t find the true standard deviation of the sampling distribution model, so we need to find the standard error:  </a:t>
            </a:r>
          </a:p>
        </p:txBody>
      </p:sp>
      <p:graphicFrame>
        <p:nvGraphicFramePr>
          <p:cNvPr id="517130" name="Object 10"/>
          <p:cNvGraphicFramePr>
            <a:graphicFrameLocks noChangeAspect="1"/>
          </p:cNvGraphicFramePr>
          <p:nvPr/>
        </p:nvGraphicFramePr>
        <p:xfrm>
          <a:off x="8007350" y="1987550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15" name="Equation" r:id="rId3" imgW="291960" imgH="419040" progId="Equation.DSMT4">
                  <p:embed/>
                </p:oleObj>
              </mc:Choice>
              <mc:Fallback>
                <p:oleObj name="Equation" r:id="rId3" imgW="2919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350" y="1987550"/>
                        <a:ext cx="29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1" name="Object 11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26566"/>
              </p:ext>
            </p:extLst>
          </p:nvPr>
        </p:nvGraphicFramePr>
        <p:xfrm>
          <a:off x="7010400" y="2286000"/>
          <a:ext cx="76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16" name="Equation" r:id="rId5" imgW="762000" imgH="939800" progId="Equation.DSMT4">
                  <p:embed/>
                </p:oleObj>
              </mc:Choice>
              <mc:Fallback>
                <p:oleObj name="Equation" r:id="rId5" imgW="762000" imgH="939800" progId="Equation.DSMT4">
                  <p:embed/>
                  <p:pic>
                    <p:nvPicPr>
                      <p:cNvPr id="0" name="Object 11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0"/>
                        <a:ext cx="762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32" name="Rectangle 12" descr="Pink tissue paper"/>
          <p:cNvSpPr>
            <a:spLocks noChangeArrowheads="1"/>
          </p:cNvSpPr>
          <p:nvPr/>
        </p:nvSpPr>
        <p:spPr bwMode="auto">
          <a:xfrm>
            <a:off x="3673475" y="5119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/>
          </a:p>
        </p:txBody>
      </p:sp>
      <p:graphicFrame>
        <p:nvGraphicFramePr>
          <p:cNvPr id="517133" name="Object 13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99884"/>
              </p:ext>
            </p:extLst>
          </p:nvPr>
        </p:nvGraphicFramePr>
        <p:xfrm>
          <a:off x="3282950" y="5130800"/>
          <a:ext cx="2552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17" name="Equation" r:id="rId8" imgW="2552700" imgH="1193800" progId="Equation.DSMT4">
                  <p:embed/>
                </p:oleObj>
              </mc:Choice>
              <mc:Fallback>
                <p:oleObj name="Equation" r:id="rId8" imgW="2552700" imgH="1193800" progId="Equation.DSMT4">
                  <p:embed/>
                  <p:pic>
                    <p:nvPicPr>
                      <p:cNvPr id="0" name="Object 13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5130800"/>
                        <a:ext cx="25527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7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7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Confidence Interval (cont.)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By the 68-95-99.7% Rule, we know</a:t>
            </a:r>
          </a:p>
          <a:p>
            <a:pPr marL="742950" lvl="1" indent="-285750"/>
            <a:r>
              <a:rPr lang="en-US" altLang="en-US" dirty="0"/>
              <a:t>about 68% of all samples will have    ’s within 1 </a:t>
            </a:r>
            <a:r>
              <a:rPr lang="en-US" altLang="en-US" i="1" dirty="0"/>
              <a:t>SE</a:t>
            </a:r>
            <a:r>
              <a:rPr lang="en-US" altLang="en-US" dirty="0"/>
              <a:t> of </a:t>
            </a:r>
            <a:r>
              <a:rPr lang="en-US" altLang="en-US" i="1" dirty="0"/>
              <a:t>p</a:t>
            </a:r>
          </a:p>
          <a:p>
            <a:pPr marL="742950" lvl="1" indent="-285750"/>
            <a:r>
              <a:rPr lang="en-US" altLang="en-US" dirty="0"/>
              <a:t>about 95% of all samples will have    ’s within 2 </a:t>
            </a:r>
            <a:r>
              <a:rPr lang="en-US" altLang="en-US" i="1" dirty="0"/>
              <a:t>SE</a:t>
            </a:r>
            <a:r>
              <a:rPr lang="en-US" altLang="en-US" dirty="0"/>
              <a:t>s of </a:t>
            </a:r>
            <a:r>
              <a:rPr lang="en-US" altLang="en-US" i="1" dirty="0"/>
              <a:t>p</a:t>
            </a:r>
          </a:p>
          <a:p>
            <a:pPr marL="742950" lvl="1" indent="-285750"/>
            <a:r>
              <a:rPr lang="en-US" altLang="en-US" dirty="0"/>
              <a:t>about 99.7% of all samples will have    ’s within 3 </a:t>
            </a:r>
            <a:r>
              <a:rPr lang="en-US" altLang="en-US" i="1" dirty="0"/>
              <a:t>SE</a:t>
            </a:r>
            <a:r>
              <a:rPr lang="en-US" altLang="en-US" dirty="0"/>
              <a:t>s of </a:t>
            </a:r>
            <a:r>
              <a:rPr lang="en-US" altLang="en-US" i="1" dirty="0"/>
              <a:t>p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We can look at this from    ’s point of view…</a:t>
            </a:r>
          </a:p>
        </p:txBody>
      </p:sp>
      <p:graphicFrame>
        <p:nvGraphicFramePr>
          <p:cNvPr id="518148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919913" y="3124200"/>
          <a:ext cx="2936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60" name="Equation" r:id="rId3" imgW="291960" imgH="419040" progId="Equation.DSMT4">
                  <p:embed/>
                </p:oleObj>
              </mc:Choice>
              <mc:Fallback>
                <p:oleObj name="Equation" r:id="rId3" imgW="2919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3124200"/>
                        <a:ext cx="2936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49" name="Object 5"/>
          <p:cNvGraphicFramePr>
            <a:graphicFrameLocks noChangeAspect="1"/>
          </p:cNvGraphicFramePr>
          <p:nvPr/>
        </p:nvGraphicFramePr>
        <p:xfrm>
          <a:off x="6919913" y="2171700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61" name="Equation" r:id="rId5" imgW="291960" imgH="419040" progId="Equation.DSMT4">
                  <p:embed/>
                </p:oleObj>
              </mc:Choice>
              <mc:Fallback>
                <p:oleObj name="Equation" r:id="rId5" imgW="2919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2171700"/>
                        <a:ext cx="29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0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876800" y="5486400"/>
          <a:ext cx="2952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62" name="Equation" r:id="rId6" imgW="291960" imgH="419040" progId="Equation.DSMT4">
                  <p:embed/>
                </p:oleObj>
              </mc:Choice>
              <mc:Fallback>
                <p:oleObj name="Equation" r:id="rId6" imgW="2919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86400"/>
                        <a:ext cx="2952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1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213600" y="4038600"/>
          <a:ext cx="2936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63" name="Equation" r:id="rId7" imgW="291960" imgH="419040" progId="Equation.DSMT4">
                  <p:embed/>
                </p:oleObj>
              </mc:Choice>
              <mc:Fallback>
                <p:oleObj name="Equation" r:id="rId7" imgW="29196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4038600"/>
                        <a:ext cx="2936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Confidence Interval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Consider the 95% level: </a:t>
            </a:r>
          </a:p>
          <a:p>
            <a:pPr marL="742950" lvl="1" indent="-285750"/>
            <a:r>
              <a:rPr lang="en-US" altLang="en-US" dirty="0"/>
              <a:t>There’s a 95% chance that </a:t>
            </a:r>
            <a:r>
              <a:rPr lang="en-US" altLang="en-US" i="1" dirty="0"/>
              <a:t>p</a:t>
            </a:r>
            <a:r>
              <a:rPr lang="en-US" altLang="en-US" dirty="0"/>
              <a:t> is no more than 2 </a:t>
            </a:r>
            <a:r>
              <a:rPr lang="en-US" altLang="en-US" i="1" dirty="0"/>
              <a:t>SE</a:t>
            </a:r>
            <a:r>
              <a:rPr lang="en-US" altLang="en-US" dirty="0"/>
              <a:t>s away from    . </a:t>
            </a:r>
          </a:p>
          <a:p>
            <a:pPr marL="742950" lvl="1" indent="-285750"/>
            <a:r>
              <a:rPr lang="en-US" altLang="en-US" dirty="0"/>
              <a:t>So, if we reach out 2 </a:t>
            </a:r>
            <a:r>
              <a:rPr lang="en-US" altLang="en-US" i="1" dirty="0"/>
              <a:t>SE</a:t>
            </a:r>
            <a:r>
              <a:rPr lang="en-US" altLang="en-US" dirty="0"/>
              <a:t>s, we are 95% sure that </a:t>
            </a:r>
            <a:r>
              <a:rPr lang="en-US" altLang="en-US" i="1" dirty="0"/>
              <a:t>p</a:t>
            </a:r>
            <a:r>
              <a:rPr lang="en-US" altLang="en-US" dirty="0"/>
              <a:t> will be in that interval. </a:t>
            </a:r>
            <a:endParaRPr lang="en-US" altLang="en-US" dirty="0" smtClean="0"/>
          </a:p>
          <a:p>
            <a:pPr marL="742950" lvl="1" indent="-285750"/>
            <a:r>
              <a:rPr lang="en-US" altLang="en-US" dirty="0" smtClean="0"/>
              <a:t>In </a:t>
            </a:r>
            <a:r>
              <a:rPr lang="en-US" altLang="en-US" dirty="0"/>
              <a:t>other words, if we reach out 2 </a:t>
            </a:r>
            <a:r>
              <a:rPr lang="en-US" altLang="en-US" i="1" dirty="0"/>
              <a:t>SE</a:t>
            </a:r>
            <a:r>
              <a:rPr lang="en-US" altLang="en-US" dirty="0"/>
              <a:t>s in either direction of    , we can be 95% confident that this interval contains the true proportion.</a:t>
            </a:r>
          </a:p>
          <a:p>
            <a:pPr marL="342900" indent="-342900"/>
            <a:r>
              <a:rPr lang="en-US" altLang="en-US" dirty="0"/>
              <a:t>This is called a 95% </a:t>
            </a:r>
            <a:r>
              <a:rPr lang="en-US" altLang="en-US" dirty="0">
                <a:solidFill>
                  <a:schemeClr val="hlink"/>
                </a:solidFill>
              </a:rPr>
              <a:t>confidence interval</a:t>
            </a:r>
            <a:r>
              <a:rPr lang="en-US" altLang="en-US" dirty="0"/>
              <a:t>. </a:t>
            </a:r>
          </a:p>
        </p:txBody>
      </p:sp>
      <p:graphicFrame>
        <p:nvGraphicFramePr>
          <p:cNvPr id="51917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60800" y="2590800"/>
          <a:ext cx="2936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28" name="Equation" r:id="rId3" imgW="291960" imgH="419040" progId="Equation.DSMT4">
                  <p:embed/>
                </p:oleObj>
              </mc:Choice>
              <mc:Fallback>
                <p:oleObj name="Equation" r:id="rId3" imgW="2919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590800"/>
                        <a:ext cx="2936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3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30138501"/>
              </p:ext>
            </p:extLst>
          </p:nvPr>
        </p:nvGraphicFramePr>
        <p:xfrm>
          <a:off x="3200400" y="4495800"/>
          <a:ext cx="293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29" name="Equation" r:id="rId5" imgW="291960" imgH="419040" progId="Equation.DSMT4">
                  <p:embed/>
                </p:oleObj>
              </mc:Choice>
              <mc:Fallback>
                <p:oleObj name="Equation" r:id="rId5" imgW="2919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2936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altLang="en-US" dirty="0"/>
              <a:t>A Confidence Interval (cont.)</a:t>
            </a:r>
          </a:p>
        </p:txBody>
      </p:sp>
      <p:pic>
        <p:nvPicPr>
          <p:cNvPr id="520195" name="Picture 3" descr="19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9597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196" name="Picture 4" descr="19-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513006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1726</Words>
  <Application>Microsoft Office PowerPoint</Application>
  <PresentationFormat>Letter Paper (8.5x11 in)</PresentationFormat>
  <Paragraphs>197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1_Blends</vt:lpstr>
      <vt:lpstr>Equation</vt:lpstr>
      <vt:lpstr>Chapter 18</vt:lpstr>
      <vt:lpstr>PowerPoint Presentation</vt:lpstr>
      <vt:lpstr>Standard Error</vt:lpstr>
      <vt:lpstr>Standard Error (cont.)</vt:lpstr>
      <vt:lpstr>Standard Error (cont.)</vt:lpstr>
      <vt:lpstr>A Confidence Interval</vt:lpstr>
      <vt:lpstr>A Confidence Interval (cont.)</vt:lpstr>
      <vt:lpstr>A Confidence Interval (cont.)</vt:lpstr>
      <vt:lpstr>A Confidence Interval (cont.)</vt:lpstr>
      <vt:lpstr>What Does “95% Confidence” Really Mean?</vt:lpstr>
      <vt:lpstr>What Does “95% Confidence” Really Mean? (cont.)</vt:lpstr>
      <vt:lpstr>What Does “95% Confidence” Really Mean? (cont.)</vt:lpstr>
      <vt:lpstr>Classwork:</vt:lpstr>
      <vt:lpstr>Margin of Error: Certainty vs. Precision</vt:lpstr>
      <vt:lpstr>Margin of Error: Certainty vs. Precision (cont.)</vt:lpstr>
      <vt:lpstr>Margin of Error: Certainty vs. Precision (cont.)</vt:lpstr>
      <vt:lpstr>Margin of Error: Certainty vs. Precision (cont.)</vt:lpstr>
      <vt:lpstr>Classwork: </vt:lpstr>
      <vt:lpstr>Critical Values</vt:lpstr>
      <vt:lpstr>Critical Values (cont.)</vt:lpstr>
      <vt:lpstr>Classwork: </vt:lpstr>
      <vt:lpstr>Homework:</vt:lpstr>
      <vt:lpstr>Assumptions and Conditions</vt:lpstr>
      <vt:lpstr>Assumptions and Conditions (cont.)</vt:lpstr>
      <vt:lpstr>Assumptions and Conditions (cont.)</vt:lpstr>
      <vt:lpstr>One-Proportion z-Interval</vt:lpstr>
      <vt:lpstr>Classwork:</vt:lpstr>
      <vt:lpstr>Classwork:</vt:lpstr>
      <vt:lpstr>Homework:</vt:lpstr>
      <vt:lpstr>Choosing Your Sample Size</vt:lpstr>
      <vt:lpstr>Example:</vt:lpstr>
      <vt:lpstr>Classwork:</vt:lpstr>
      <vt:lpstr>Homework:</vt:lpstr>
      <vt:lpstr>What Can Go Wrong?</vt:lpstr>
      <vt:lpstr>What Can Go Wrong? (cont.)</vt:lpstr>
      <vt:lpstr>What Can Go Wrong? (cont.)</vt:lpstr>
      <vt:lpstr>What Can Go Wrong? (cont.)</vt:lpstr>
      <vt:lpstr>What have we learned?</vt:lpstr>
      <vt:lpstr>What have we learned?</vt:lpstr>
      <vt:lpstr>What have we learned?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dc:subject>Confidence Intervals for Proportions</dc:subject>
  <dc:creator>David Bock</dc:creator>
  <cp:lastModifiedBy>OXPS</cp:lastModifiedBy>
  <cp:revision>74</cp:revision>
  <cp:lastPrinted>2001-11-04T00:51:13Z</cp:lastPrinted>
  <dcterms:created xsi:type="dcterms:W3CDTF">2005-02-25T19:46:41Z</dcterms:created>
  <dcterms:modified xsi:type="dcterms:W3CDTF">2016-02-09T17:38:42Z</dcterms:modified>
</cp:coreProperties>
</file>