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3"/>
  </p:notesMasterIdLst>
  <p:handoutMasterIdLst>
    <p:handoutMasterId r:id="rId44"/>
  </p:handoutMasterIdLst>
  <p:sldIdLst>
    <p:sldId id="259" r:id="rId2"/>
    <p:sldId id="260" r:id="rId3"/>
    <p:sldId id="298" r:id="rId4"/>
    <p:sldId id="299" r:id="rId5"/>
    <p:sldId id="261" r:id="rId6"/>
    <p:sldId id="294" r:id="rId7"/>
    <p:sldId id="262" r:id="rId8"/>
    <p:sldId id="301" r:id="rId9"/>
    <p:sldId id="303" r:id="rId10"/>
    <p:sldId id="263" r:id="rId11"/>
    <p:sldId id="264" r:id="rId12"/>
    <p:sldId id="268" r:id="rId13"/>
    <p:sldId id="304" r:id="rId14"/>
    <p:sldId id="305" r:id="rId15"/>
    <p:sldId id="271" r:id="rId16"/>
    <p:sldId id="308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306" r:id="rId28"/>
    <p:sldId id="310" r:id="rId29"/>
    <p:sldId id="309" r:id="rId30"/>
    <p:sldId id="283" r:id="rId31"/>
    <p:sldId id="284" r:id="rId32"/>
    <p:sldId id="311" r:id="rId33"/>
    <p:sldId id="312" r:id="rId34"/>
    <p:sldId id="289" r:id="rId35"/>
    <p:sldId id="290" r:id="rId36"/>
    <p:sldId id="291" r:id="rId37"/>
    <p:sldId id="295" r:id="rId38"/>
    <p:sldId id="292" r:id="rId39"/>
    <p:sldId id="293" r:id="rId40"/>
    <p:sldId id="297" r:id="rId41"/>
    <p:sldId id="314" r:id="rId42"/>
  </p:sldIdLst>
  <p:sldSz cx="9144000" cy="6858000" type="letter"/>
  <p:notesSz cx="7010400" cy="923607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160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345"/>
    <a:srgbClr val="EF9C51"/>
    <a:srgbClr val="D8ECF8"/>
    <a:srgbClr val="FDDCA1"/>
    <a:srgbClr val="B8F6FE"/>
    <a:srgbClr val="CCECFF"/>
    <a:srgbClr val="8CC6EB"/>
    <a:srgbClr val="193A61"/>
    <a:srgbClr val="E8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6966" autoAdjust="0"/>
    <p:restoredTop sz="94747" autoAdjust="0"/>
  </p:normalViewPr>
  <p:slideViewPr>
    <p:cSldViewPr snapToObjects="1">
      <p:cViewPr varScale="1">
        <p:scale>
          <a:sx n="92" d="100"/>
          <a:sy n="92" d="100"/>
        </p:scale>
        <p:origin x="-882" y="-102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4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ECD2B8D-B4AB-454E-8C52-077BC20304B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59166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04BC9CC0-387F-4258-B8C0-9ED2173F702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40347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ChangeArrowheads="1"/>
          </p:cNvSpPr>
          <p:nvPr userDrawn="1"/>
        </p:nvSpPr>
        <p:spPr bwMode="auto">
          <a:xfrm>
            <a:off x="0" y="2147888"/>
            <a:ext cx="9144000" cy="480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CC6E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096000"/>
            <a:ext cx="5638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en-US"/>
              <a:t>Copyright © 2010, 2007, 2004 Pearson Education, Inc.</a:t>
            </a:r>
          </a:p>
        </p:txBody>
      </p:sp>
      <p:sp>
        <p:nvSpPr>
          <p:cNvPr id="556036" name="Rectangle 4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685800"/>
            <a:ext cx="7391400" cy="16764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56037" name="Rectangle 5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2438400"/>
            <a:ext cx="4572000" cy="22098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60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56038" name="Line 6"/>
          <p:cNvSpPr>
            <a:spLocks noChangeShapeType="1"/>
          </p:cNvSpPr>
          <p:nvPr userDrawn="1"/>
        </p:nvSpPr>
        <p:spPr bwMode="auto">
          <a:xfrm>
            <a:off x="0" y="6626225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6039" name="Picture 7" descr="Official_Pearson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143000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6040" name="Picture 8" descr="smw3e_book_cover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47888"/>
            <a:ext cx="196850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9066AE84-5692-4A9D-9FC3-C152BEC8AAE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4951745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E6A950FB-12B1-4B5A-9E0C-B8C707B63DE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075418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7C6B3F2C-6E09-4064-A25E-1BFBDD5FDC4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8297499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27DEEA38-CF6B-4826-B84B-6D9602671A4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5911207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9D557E1E-C94D-40A7-A31B-40ADDDFBBFF0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9332743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7F6D6078-9291-47B3-BD5D-F4B7074B9070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1487840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7214A59F-0900-4123-A929-B11B1B7644F8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7420534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806E8CD8-CF34-4DB2-8591-5D8A087F7A1F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9321647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CA2F695D-E61F-47F2-9B3E-4D7C5E41BAB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392901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20 - </a:t>
            </a:r>
            <a:fld id="{9026CAE2-6DA5-4FCC-B14D-F50B15BF76D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1600142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20 - </a:t>
            </a:r>
            <a:fld id="{BD0F935C-B949-45DE-9C2C-6081AE012712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55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5013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2010, 2007, 2004 Pearson Education, Inc.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gray">
          <a:xfrm rot="10800000">
            <a:off x="0" y="-1588"/>
            <a:ext cx="209550" cy="685641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kumimoji="1" lang="en-US" altLang="en-US" sz="3200">
              <a:latin typeface="Tahoma" panose="020B0604030504040204" pitchFamily="34" charset="0"/>
            </a:endParaRPr>
          </a:p>
        </p:txBody>
      </p:sp>
      <p:grpSp>
        <p:nvGrpSpPr>
          <p:cNvPr id="555015" name="Group 7"/>
          <p:cNvGrpSpPr>
            <a:grpSpLocks/>
          </p:cNvGrpSpPr>
          <p:nvPr/>
        </p:nvGrpSpPr>
        <p:grpSpPr bwMode="auto">
          <a:xfrm>
            <a:off x="0" y="73025"/>
            <a:ext cx="9144000" cy="79375"/>
            <a:chOff x="0" y="-1"/>
            <a:chExt cx="5760" cy="50"/>
          </a:xfrm>
        </p:grpSpPr>
        <p:sp>
          <p:nvSpPr>
            <p:cNvPr id="555016" name="Line 8"/>
            <p:cNvSpPr>
              <a:spLocks noChangeShapeType="1"/>
            </p:cNvSpPr>
            <p:nvPr/>
          </p:nvSpPr>
          <p:spPr bwMode="auto">
            <a:xfrm>
              <a:off x="0" y="-1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17" name="Line 9"/>
            <p:cNvSpPr>
              <a:spLocks noChangeShapeType="1"/>
            </p:cNvSpPr>
            <p:nvPr/>
          </p:nvSpPr>
          <p:spPr bwMode="auto">
            <a:xfrm>
              <a:off x="0" y="48"/>
              <a:ext cx="576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92100" indent="-2921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fontAlgn="base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84225" indent="-215900" algn="l" rtl="0" fontAlgn="base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14413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065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990600" y="838200"/>
            <a:ext cx="7391400" cy="609600"/>
          </a:xfrm>
        </p:spPr>
        <p:txBody>
          <a:bodyPr/>
          <a:lstStyle/>
          <a:p>
            <a:pPr algn="ctr"/>
            <a:r>
              <a:rPr lang="en-US" altLang="en-US" dirty="0"/>
              <a:t>Chapter </a:t>
            </a:r>
            <a:r>
              <a:rPr lang="en-US" altLang="en-US" dirty="0" smtClean="0"/>
              <a:t>19</a:t>
            </a:r>
            <a:endParaRPr lang="en-US" altLang="en-US" dirty="0"/>
          </a:p>
        </p:txBody>
      </p:sp>
      <p:sp>
        <p:nvSpPr>
          <p:cNvPr id="516099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0" y="1905000"/>
            <a:ext cx="9144000" cy="2743200"/>
          </a:xfrm>
        </p:spPr>
        <p:txBody>
          <a:bodyPr/>
          <a:lstStyle/>
          <a:p>
            <a:pPr algn="ctr"/>
            <a:r>
              <a:rPr lang="en-US" altLang="en-US" dirty="0"/>
              <a:t>Testing Hypotheses About Proportions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804639"/>
            <a:ext cx="2535482" cy="371046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P-Values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9143999" cy="3657600"/>
          </a:xfrm>
          <a:ln/>
        </p:spPr>
        <p:txBody>
          <a:bodyPr/>
          <a:lstStyle/>
          <a:p>
            <a:pPr marL="342900" indent="-342900"/>
            <a:r>
              <a:rPr lang="en-US" altLang="en-US" dirty="0"/>
              <a:t>W</a:t>
            </a:r>
            <a:r>
              <a:rPr lang="en-US" altLang="en-US" dirty="0" smtClean="0"/>
              <a:t>e </a:t>
            </a:r>
            <a:r>
              <a:rPr lang="en-US" altLang="en-US" dirty="0"/>
              <a:t>can </a:t>
            </a:r>
            <a:r>
              <a:rPr lang="en-US" altLang="en-US" dirty="0" smtClean="0"/>
              <a:t>now quantify </a:t>
            </a:r>
            <a:r>
              <a:rPr lang="en-US" altLang="en-US" dirty="0"/>
              <a:t>our level of doubt.</a:t>
            </a:r>
          </a:p>
          <a:p>
            <a:pPr marL="742950" lvl="1" indent="-285750"/>
            <a:r>
              <a:rPr lang="en-US" altLang="en-US" dirty="0" smtClean="0"/>
              <a:t>We can calculate the </a:t>
            </a:r>
            <a:r>
              <a:rPr lang="en-US" altLang="en-US" dirty="0"/>
              <a:t>probability that the event we’ve witnessed could happen.</a:t>
            </a:r>
          </a:p>
          <a:p>
            <a:pPr marL="742950" lvl="1" indent="-285750"/>
            <a:r>
              <a:rPr lang="en-US" altLang="en-US" dirty="0"/>
              <a:t>This probability is called a </a:t>
            </a:r>
            <a:r>
              <a:rPr lang="en-US" altLang="en-US" dirty="0" smtClean="0">
                <a:solidFill>
                  <a:schemeClr val="hlink"/>
                </a:solidFill>
              </a:rPr>
              <a:t>P-value</a:t>
            </a:r>
            <a:r>
              <a:rPr lang="en-US" altLang="en-US" dirty="0"/>
              <a:t> </a:t>
            </a:r>
            <a:r>
              <a:rPr lang="en-US" altLang="en-US" dirty="0" smtClean="0"/>
              <a:t>- It quantifies </a:t>
            </a:r>
            <a:r>
              <a:rPr lang="en-US" altLang="en-US" dirty="0"/>
              <a:t>exactly how surprised we are to see our results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458787"/>
          </a:xfrm>
        </p:spPr>
        <p:txBody>
          <a:bodyPr/>
          <a:lstStyle/>
          <a:p>
            <a:r>
              <a:rPr lang="en-US" altLang="en-US" dirty="0"/>
              <a:t>P-Values (cont.)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3999" cy="55626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 smtClean="0"/>
              <a:t>When the P-value </a:t>
            </a:r>
            <a:r>
              <a:rPr lang="en-US" altLang="en-US" dirty="0"/>
              <a:t>is </a:t>
            </a:r>
            <a:r>
              <a:rPr lang="en-US" altLang="en-US" dirty="0" smtClean="0"/>
              <a:t>high, we </a:t>
            </a:r>
            <a:r>
              <a:rPr lang="en-US" altLang="en-US" dirty="0"/>
              <a:t>are unable to reject the null hypothesis.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In that case, we have to “retain” the null </a:t>
            </a:r>
            <a:r>
              <a:rPr lang="en-US" altLang="en-US" dirty="0" smtClean="0"/>
              <a:t>hypothesis.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 smtClean="0"/>
              <a:t>We </a:t>
            </a:r>
            <a:r>
              <a:rPr lang="en-US" altLang="en-US" dirty="0"/>
              <a:t>can’t claim to have proved it; instead we “</a:t>
            </a:r>
            <a:r>
              <a:rPr lang="en-US" altLang="en-US" i="1" dirty="0">
                <a:solidFill>
                  <a:srgbClr val="FF6600"/>
                </a:solidFill>
              </a:rPr>
              <a:t>fail to reject the null </a:t>
            </a:r>
            <a:r>
              <a:rPr lang="en-US" altLang="en-US" i="1" dirty="0" smtClean="0">
                <a:solidFill>
                  <a:srgbClr val="FF6600"/>
                </a:solidFill>
              </a:rPr>
              <a:t>hypothesis.</a:t>
            </a:r>
            <a:r>
              <a:rPr lang="en-US" altLang="en-US" dirty="0" smtClean="0"/>
              <a:t>”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 smtClean="0"/>
              <a:t>If </a:t>
            </a:r>
            <a:r>
              <a:rPr lang="en-US" altLang="en-US" dirty="0"/>
              <a:t>the P-value is low enough, we’ll “</a:t>
            </a:r>
            <a:r>
              <a:rPr lang="en-US" altLang="en-US" i="1" dirty="0">
                <a:solidFill>
                  <a:srgbClr val="FF6600"/>
                </a:solidFill>
              </a:rPr>
              <a:t>reject the null hypothesis</a:t>
            </a:r>
            <a:r>
              <a:rPr lang="en-US" altLang="en-US" dirty="0"/>
              <a:t>,” since what we observed would be very </a:t>
            </a:r>
            <a:r>
              <a:rPr lang="en-US" altLang="en-US" dirty="0" smtClean="0"/>
              <a:t>unlikely if the null hypothesis were true.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-496094"/>
            <a:ext cx="8305800" cy="992187"/>
          </a:xfrm>
        </p:spPr>
        <p:txBody>
          <a:bodyPr/>
          <a:lstStyle/>
          <a:p>
            <a:r>
              <a:rPr lang="en-US" altLang="en-US" sz="3200" dirty="0"/>
              <a:t>What to Do with an “Innocent” Defendant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96093"/>
            <a:ext cx="9143999" cy="5676107"/>
          </a:xfrm>
        </p:spPr>
        <p:txBody>
          <a:bodyPr/>
          <a:lstStyle/>
          <a:p>
            <a:pPr marL="342900" indent="-342900"/>
            <a:r>
              <a:rPr lang="en-US" altLang="en-US" dirty="0"/>
              <a:t>If the evidence is not strong enough to </a:t>
            </a:r>
            <a:r>
              <a:rPr lang="en-US" altLang="en-US" dirty="0" smtClean="0"/>
              <a:t>reject innocence, </a:t>
            </a:r>
            <a:r>
              <a:rPr lang="en-US" altLang="en-US" dirty="0"/>
              <a:t>the jury returns with a verdict of “not guilty</a:t>
            </a:r>
            <a:r>
              <a:rPr lang="en-US" altLang="en-US" dirty="0" smtClean="0"/>
              <a:t>.”</a:t>
            </a:r>
          </a:p>
          <a:p>
            <a:pPr marL="342900" indent="-342900"/>
            <a:endParaRPr lang="en-US" altLang="en-US" dirty="0"/>
          </a:p>
          <a:p>
            <a:pPr marL="342900" indent="-342900"/>
            <a:endParaRPr lang="en-US" altLang="en-US" dirty="0" smtClean="0"/>
          </a:p>
          <a:p>
            <a:pPr marL="342900" indent="-342900"/>
            <a:endParaRPr lang="en-US" altLang="en-US" dirty="0"/>
          </a:p>
          <a:p>
            <a:pPr marL="342900" indent="-342900"/>
            <a:endParaRPr lang="en-US" altLang="en-US" dirty="0" smtClean="0"/>
          </a:p>
          <a:p>
            <a:pPr marL="342900" indent="-342900"/>
            <a:endParaRPr lang="en-US" altLang="en-US" dirty="0" smtClean="0"/>
          </a:p>
          <a:p>
            <a:pPr marL="342900" indent="-342900"/>
            <a:endParaRPr lang="en-US" altLang="en-US" dirty="0"/>
          </a:p>
          <a:p>
            <a:pPr marL="742950" lvl="1" indent="-285750"/>
            <a:r>
              <a:rPr lang="en-US" altLang="en-US" dirty="0"/>
              <a:t>The jury does not say that the defendant is innocent.</a:t>
            </a:r>
          </a:p>
          <a:p>
            <a:pPr marL="742950" lvl="1" indent="-285750"/>
            <a:r>
              <a:rPr lang="en-US" altLang="en-US" dirty="0"/>
              <a:t>All it says is that there is not enough evidence to </a:t>
            </a:r>
            <a:r>
              <a:rPr lang="en-US" altLang="en-US" dirty="0" smtClean="0"/>
              <a:t>convict (to </a:t>
            </a:r>
            <a:r>
              <a:rPr lang="en-US" altLang="en-US" dirty="0"/>
              <a:t>reject </a:t>
            </a:r>
            <a:r>
              <a:rPr lang="en-US" altLang="en-US" dirty="0" smtClean="0"/>
              <a:t>innocence).</a:t>
            </a:r>
            <a:endParaRPr lang="en-US" altLang="en-US" dirty="0"/>
          </a:p>
          <a:p>
            <a:pPr marL="742950" lvl="1" indent="-285750"/>
            <a:r>
              <a:rPr lang="en-US" altLang="en-US" dirty="0"/>
              <a:t>The defendant may, in fact, be innocent, but the jury has no way to be sure.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96" y="1676400"/>
            <a:ext cx="2857500" cy="25241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Checking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272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19</a:t>
            </a:r>
          </a:p>
          <a:p>
            <a:r>
              <a:rPr lang="en-US" dirty="0" smtClean="0"/>
              <a:t>Complete Chapter 19 Guided Reading</a:t>
            </a:r>
          </a:p>
          <a:p>
            <a:r>
              <a:rPr lang="en-US" dirty="0" err="1" smtClean="0"/>
              <a:t>Pg</a:t>
            </a:r>
            <a:r>
              <a:rPr lang="en-US" dirty="0" smtClean="0"/>
              <a:t> 511 </a:t>
            </a:r>
            <a:r>
              <a:rPr lang="en-US" smtClean="0"/>
              <a:t>– 512;  </a:t>
            </a:r>
            <a:r>
              <a:rPr lang="en-US" dirty="0" smtClean="0"/>
              <a:t>Ex: 1, 4, 5, 8,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777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/>
              <a:t>The Reasoning of Hypothesis Testing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609600" indent="-609600"/>
            <a:r>
              <a:rPr lang="en-US" altLang="en-US" dirty="0"/>
              <a:t>There are four basic parts to a hypothesis test:</a:t>
            </a:r>
          </a:p>
          <a:p>
            <a:pPr marL="1371600" lvl="2" indent="-457200">
              <a:buClr>
                <a:srgbClr val="FF6600"/>
              </a:buClr>
              <a:buSzPct val="85000"/>
              <a:buFontTx/>
              <a:buAutoNum type="arabicPeriod"/>
            </a:pPr>
            <a:r>
              <a:rPr lang="en-US" altLang="en-US" sz="2800" dirty="0">
                <a:solidFill>
                  <a:srgbClr val="6666FF"/>
                </a:solidFill>
              </a:rPr>
              <a:t>Hypotheses</a:t>
            </a:r>
          </a:p>
          <a:p>
            <a:pPr marL="1371600" lvl="2" indent="-457200">
              <a:buClr>
                <a:srgbClr val="FF6600"/>
              </a:buClr>
              <a:buSzPct val="85000"/>
              <a:buFontTx/>
              <a:buAutoNum type="arabicPeriod"/>
            </a:pPr>
            <a:r>
              <a:rPr lang="en-US" altLang="en-US" sz="2800" dirty="0">
                <a:solidFill>
                  <a:srgbClr val="6666FF"/>
                </a:solidFill>
              </a:rPr>
              <a:t>Model</a:t>
            </a:r>
          </a:p>
          <a:p>
            <a:pPr marL="1371600" lvl="2" indent="-457200">
              <a:buClr>
                <a:srgbClr val="FF6600"/>
              </a:buClr>
              <a:buSzPct val="85000"/>
              <a:buFontTx/>
              <a:buAutoNum type="arabicPeriod"/>
            </a:pPr>
            <a:r>
              <a:rPr lang="en-US" altLang="en-US" sz="2800" dirty="0">
                <a:solidFill>
                  <a:srgbClr val="6666FF"/>
                </a:solidFill>
              </a:rPr>
              <a:t>Mechanics</a:t>
            </a:r>
          </a:p>
          <a:p>
            <a:pPr marL="1371600" lvl="2" indent="-457200">
              <a:buClr>
                <a:srgbClr val="FF6600"/>
              </a:buClr>
              <a:buSzPct val="85000"/>
              <a:buFontTx/>
              <a:buAutoNum type="arabicPeriod"/>
            </a:pPr>
            <a:r>
              <a:rPr lang="en-US" altLang="en-US" sz="2800" dirty="0">
                <a:solidFill>
                  <a:srgbClr val="6666FF"/>
                </a:solidFill>
              </a:rPr>
              <a:t>Conclusion</a:t>
            </a:r>
          </a:p>
          <a:p>
            <a:pPr marL="609600" indent="-609600"/>
            <a:r>
              <a:rPr lang="en-US" altLang="en-US" dirty="0"/>
              <a:t>Let’s look at these parts in detail…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Reasoning of Hypothesis </a:t>
            </a:r>
            <a:r>
              <a:rPr lang="en-US" dirty="0" smtClean="0"/>
              <a:t>Testing</a:t>
            </a:r>
          </a:p>
          <a:p>
            <a:r>
              <a:rPr lang="en-US" dirty="0" smtClean="0"/>
              <a:t>(Goes with the notes)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121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200"/>
              <a:t>The Reasoning of Hypothesis Testing (cont.)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0000"/>
              </a:buClr>
              <a:buSzTx/>
              <a:buFontTx/>
              <a:buAutoNum type="arabicPeriod"/>
            </a:pPr>
            <a:r>
              <a:rPr lang="en-US" altLang="en-US" dirty="0" smtClean="0">
                <a:solidFill>
                  <a:srgbClr val="6666FF"/>
                </a:solidFill>
              </a:rPr>
              <a:t>Hypotheses</a:t>
            </a:r>
          </a:p>
          <a:p>
            <a:pPr marL="0" indent="0">
              <a:lnSpc>
                <a:spcPct val="90000"/>
              </a:lnSpc>
              <a:buClr>
                <a:srgbClr val="FF0000"/>
              </a:buClr>
              <a:buSzTx/>
              <a:buNone/>
            </a:pPr>
            <a:r>
              <a:rPr lang="en-US" altLang="en-US" dirty="0" smtClean="0">
                <a:solidFill>
                  <a:srgbClr val="6666FF"/>
                </a:solidFill>
              </a:rPr>
              <a:t>You need to first state the following…</a:t>
            </a:r>
          </a:p>
          <a:p>
            <a:pPr marL="0" indent="0">
              <a:lnSpc>
                <a:spcPct val="90000"/>
              </a:lnSpc>
              <a:buClr>
                <a:srgbClr val="FF0000"/>
              </a:buClr>
              <a:buSzTx/>
              <a:buNone/>
            </a:pPr>
            <a:endParaRPr lang="en-US" altLang="en-US" dirty="0">
              <a:solidFill>
                <a:srgbClr val="6666FF"/>
              </a:solidFill>
            </a:endParaRPr>
          </a:p>
          <a:p>
            <a:pPr marL="990600" lvl="1" indent="-533400">
              <a:lnSpc>
                <a:spcPct val="90000"/>
              </a:lnSpc>
              <a:buClr>
                <a:srgbClr val="FF6600"/>
              </a:buClr>
            </a:pPr>
            <a:r>
              <a:rPr lang="en-US" altLang="en-US" dirty="0">
                <a:solidFill>
                  <a:schemeClr val="hlink"/>
                </a:solidFill>
              </a:rPr>
              <a:t>The null hypothesis: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1371600" lvl="2" indent="-457200" algn="ctr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dirty="0" smtClean="0"/>
              <a:t>H</a:t>
            </a:r>
            <a:r>
              <a:rPr lang="en-US" altLang="en-US" baseline="-25000" dirty="0" smtClean="0"/>
              <a:t>0</a:t>
            </a:r>
            <a:r>
              <a:rPr lang="en-US" altLang="en-US" dirty="0"/>
              <a:t>: </a:t>
            </a:r>
            <a:r>
              <a:rPr lang="en-US" altLang="en-US" i="1" dirty="0"/>
              <a:t>parameter = hypothesized value</a:t>
            </a:r>
            <a:r>
              <a:rPr lang="en-US" altLang="en-US" dirty="0" smtClean="0"/>
              <a:t>.</a:t>
            </a:r>
          </a:p>
          <a:p>
            <a:pPr marL="1371600" lvl="2" indent="-457200" algn="ctr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en-US" dirty="0"/>
          </a:p>
          <a:p>
            <a:pPr marL="990600" lvl="1" indent="-533400">
              <a:lnSpc>
                <a:spcPct val="90000"/>
              </a:lnSpc>
              <a:buClr>
                <a:srgbClr val="FF6600"/>
              </a:buClr>
            </a:pPr>
            <a:r>
              <a:rPr lang="en-US" altLang="en-US" dirty="0">
                <a:solidFill>
                  <a:schemeClr val="hlink"/>
                </a:solidFill>
              </a:rPr>
              <a:t>The alternative hypothesis:</a:t>
            </a:r>
            <a:r>
              <a:rPr lang="en-US" altLang="en-US" dirty="0"/>
              <a:t> The alternative hypothesis, 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a</a:t>
            </a:r>
            <a:r>
              <a:rPr lang="en-US" altLang="en-US" dirty="0" smtClean="0"/>
              <a:t>, are </a:t>
            </a:r>
            <a:r>
              <a:rPr lang="en-US" altLang="en-US" dirty="0"/>
              <a:t>the values </a:t>
            </a:r>
            <a:r>
              <a:rPr lang="en-US" altLang="en-US" dirty="0" smtClean="0"/>
              <a:t>we </a:t>
            </a:r>
            <a:r>
              <a:rPr lang="en-US" altLang="en-US" dirty="0"/>
              <a:t>consider </a:t>
            </a:r>
            <a:r>
              <a:rPr lang="en-US" altLang="en-US" dirty="0" smtClean="0"/>
              <a:t>possible </a:t>
            </a:r>
            <a:r>
              <a:rPr lang="en-US" altLang="en-US" dirty="0"/>
              <a:t>when we reject the null.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2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9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29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r>
              <a:rPr lang="en-US" altLang="en-US" sz="3200" dirty="0"/>
              <a:t>The Reasoning of Hypothesis Testing (cont.)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5791200"/>
          </a:xfrm>
          <a:ln/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rgbClr val="FF0000"/>
              </a:buClr>
              <a:buSzTx/>
              <a:buFontTx/>
              <a:buAutoNum type="arabicPeriod" startAt="2"/>
            </a:pPr>
            <a:r>
              <a:rPr lang="en-US" altLang="en-US" dirty="0" smtClean="0">
                <a:solidFill>
                  <a:srgbClr val="6666FF"/>
                </a:solidFill>
              </a:rPr>
              <a:t>Model</a:t>
            </a:r>
          </a:p>
          <a:p>
            <a:pPr marL="609600" indent="-609600">
              <a:lnSpc>
                <a:spcPct val="80000"/>
              </a:lnSpc>
              <a:buClr>
                <a:srgbClr val="FF0000"/>
              </a:buClr>
              <a:buSzTx/>
              <a:buFontTx/>
              <a:buAutoNum type="arabicPeriod" startAt="2"/>
            </a:pPr>
            <a:endParaRPr lang="en-US" altLang="en-US" dirty="0">
              <a:solidFill>
                <a:srgbClr val="6666FF"/>
              </a:solidFill>
            </a:endParaRPr>
          </a:p>
          <a:p>
            <a:pPr marL="990600" lvl="1" indent="-533400">
              <a:lnSpc>
                <a:spcPct val="80000"/>
              </a:lnSpc>
              <a:buClr>
                <a:srgbClr val="FF6600"/>
              </a:buClr>
            </a:pPr>
            <a:r>
              <a:rPr lang="en-US" altLang="en-US" sz="2400" dirty="0"/>
              <a:t>To plan a statistical hypothesis test, specify the </a:t>
            </a:r>
            <a:r>
              <a:rPr lang="en-US" altLang="en-US" sz="2400" i="1" dirty="0"/>
              <a:t>model</a:t>
            </a:r>
            <a:r>
              <a:rPr lang="en-US" altLang="en-US" sz="2400" dirty="0"/>
              <a:t> you will use to test the null hypothesis and the parameter of interest</a:t>
            </a:r>
            <a:r>
              <a:rPr lang="en-US" altLang="en-US" sz="2400" dirty="0" smtClean="0"/>
              <a:t>.</a:t>
            </a:r>
          </a:p>
          <a:p>
            <a:pPr marL="990600" lvl="1" indent="-533400">
              <a:lnSpc>
                <a:spcPct val="80000"/>
              </a:lnSpc>
              <a:buClr>
                <a:srgbClr val="FF6600"/>
              </a:buClr>
            </a:pPr>
            <a:endParaRPr lang="en-US" altLang="en-US" sz="2400" dirty="0"/>
          </a:p>
          <a:p>
            <a:pPr marL="990600" lvl="1" indent="-533400">
              <a:lnSpc>
                <a:spcPct val="80000"/>
              </a:lnSpc>
              <a:buClr>
                <a:srgbClr val="FF6600"/>
              </a:buClr>
            </a:pPr>
            <a:r>
              <a:rPr lang="en-US" altLang="en-US" sz="2400" dirty="0"/>
              <a:t>All models require assumptions, so state the assumptions and check any corresponding conditions</a:t>
            </a:r>
            <a:r>
              <a:rPr lang="en-US" altLang="en-US" sz="2400" dirty="0" smtClean="0"/>
              <a:t>.</a:t>
            </a:r>
          </a:p>
          <a:p>
            <a:pPr marL="990600" lvl="1" indent="-533400">
              <a:lnSpc>
                <a:spcPct val="80000"/>
              </a:lnSpc>
              <a:buClr>
                <a:srgbClr val="FF6600"/>
              </a:buClr>
            </a:pPr>
            <a:endParaRPr lang="en-US" altLang="en-US" sz="2400" dirty="0"/>
          </a:p>
          <a:p>
            <a:pPr marL="990600" lvl="1" indent="-533400">
              <a:lnSpc>
                <a:spcPct val="80000"/>
              </a:lnSpc>
              <a:buClr>
                <a:srgbClr val="FF6600"/>
              </a:buClr>
            </a:pPr>
            <a:r>
              <a:rPr lang="en-US" altLang="en-US" sz="2400" dirty="0"/>
              <a:t>Your model step should end with a statement </a:t>
            </a:r>
            <a:r>
              <a:rPr lang="en-US" altLang="en-US" sz="2400" dirty="0" smtClean="0"/>
              <a:t>such as:</a:t>
            </a:r>
            <a:endParaRPr lang="en-US" altLang="en-US" sz="2400" dirty="0"/>
          </a:p>
          <a:p>
            <a:pPr marL="1371600" lvl="2" indent="-457200">
              <a:lnSpc>
                <a:spcPct val="80000"/>
              </a:lnSpc>
              <a:buClr>
                <a:srgbClr val="FF6600"/>
              </a:buClr>
            </a:pPr>
            <a:r>
              <a:rPr lang="en-US" altLang="en-US" i="1" dirty="0"/>
              <a:t>Because the conditions are satisfied, I can model the sampling distribution of the proportion with a Normal model.</a:t>
            </a:r>
          </a:p>
          <a:p>
            <a:pPr marL="1371600" lvl="2" indent="-457200">
              <a:lnSpc>
                <a:spcPct val="80000"/>
              </a:lnSpc>
              <a:buClr>
                <a:srgbClr val="FF6600"/>
              </a:buClr>
            </a:pPr>
            <a:r>
              <a:rPr lang="en-US" altLang="en-US" dirty="0"/>
              <a:t>Watch out, though. It might be the case that your model step ends with “</a:t>
            </a:r>
            <a:r>
              <a:rPr lang="en-US" altLang="en-US" i="1" dirty="0"/>
              <a:t>Because the conditions are not satisfied, I can’t proceed with the test.</a:t>
            </a:r>
            <a:r>
              <a:rPr lang="en-US" altLang="en-US" dirty="0"/>
              <a:t>” If that’s the case, stop and reconsider.</a:t>
            </a:r>
            <a:endParaRPr lang="en-US" alt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0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30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200"/>
              <a:t>The Reasoning of Hypothesis Testing (cont.)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rgbClr val="FF0000"/>
              </a:buClr>
              <a:buSzTx/>
              <a:buFontTx/>
              <a:buAutoNum type="arabicPeriod" startAt="2"/>
            </a:pPr>
            <a:r>
              <a:rPr lang="en-US" altLang="en-US" dirty="0" smtClean="0">
                <a:solidFill>
                  <a:srgbClr val="6666FF"/>
                </a:solidFill>
              </a:rPr>
              <a:t>Model</a:t>
            </a:r>
          </a:p>
          <a:p>
            <a:pPr marL="0" indent="0">
              <a:lnSpc>
                <a:spcPct val="80000"/>
              </a:lnSpc>
              <a:buClr>
                <a:srgbClr val="FF0000"/>
              </a:buClr>
              <a:buSzTx/>
              <a:buNone/>
            </a:pPr>
            <a:endParaRPr lang="en-US" altLang="en-US" dirty="0">
              <a:solidFill>
                <a:srgbClr val="6666FF"/>
              </a:solidFill>
            </a:endParaRPr>
          </a:p>
          <a:p>
            <a:pPr marL="990600" lvl="1" indent="-533400">
              <a:lnSpc>
                <a:spcPct val="80000"/>
              </a:lnSpc>
              <a:buClr>
                <a:srgbClr val="FF6600"/>
              </a:buClr>
            </a:pPr>
            <a:r>
              <a:rPr lang="en-US" altLang="en-US" dirty="0"/>
              <a:t>Each test we discuss in the book has a name that you should include in your report</a:t>
            </a:r>
            <a:r>
              <a:rPr lang="en-US" altLang="en-US" dirty="0" smtClean="0"/>
              <a:t>.</a:t>
            </a:r>
          </a:p>
          <a:p>
            <a:pPr marL="990600" lvl="1" indent="-533400">
              <a:lnSpc>
                <a:spcPct val="80000"/>
              </a:lnSpc>
              <a:buClr>
                <a:srgbClr val="FF6600"/>
              </a:buClr>
            </a:pPr>
            <a:endParaRPr lang="en-US" altLang="en-US" dirty="0"/>
          </a:p>
          <a:p>
            <a:pPr marL="990600" lvl="1" indent="-533400">
              <a:lnSpc>
                <a:spcPct val="80000"/>
              </a:lnSpc>
              <a:buClr>
                <a:srgbClr val="FF6600"/>
              </a:buClr>
            </a:pPr>
            <a:r>
              <a:rPr lang="en-US" altLang="en-US" dirty="0"/>
              <a:t>The test about proportions is called a </a:t>
            </a:r>
            <a:r>
              <a:rPr lang="en-US" altLang="en-US" dirty="0" smtClean="0"/>
              <a:t>                            </a:t>
            </a:r>
            <a:r>
              <a:rPr lang="en-US" altLang="en-US" dirty="0" smtClean="0">
                <a:solidFill>
                  <a:schemeClr val="hlink"/>
                </a:solidFill>
              </a:rPr>
              <a:t>one-proportion </a:t>
            </a:r>
            <a:r>
              <a:rPr lang="en-US" altLang="en-US" i="1" dirty="0">
                <a:solidFill>
                  <a:schemeClr val="hlink"/>
                </a:solidFill>
              </a:rPr>
              <a:t>z</a:t>
            </a:r>
            <a:r>
              <a:rPr lang="en-US" altLang="en-US" dirty="0">
                <a:solidFill>
                  <a:schemeClr val="hlink"/>
                </a:solidFill>
              </a:rPr>
              <a:t>-test.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05800" cy="685800"/>
          </a:xfrm>
        </p:spPr>
        <p:txBody>
          <a:bodyPr/>
          <a:lstStyle/>
          <a:p>
            <a:r>
              <a:rPr lang="en-US" altLang="en-US" dirty="0"/>
              <a:t>Hypotheses</a:t>
            </a:r>
          </a:p>
        </p:txBody>
      </p:sp>
      <p:sp>
        <p:nvSpPr>
          <p:cNvPr id="517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3999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Hypotheses are </a:t>
            </a:r>
            <a:r>
              <a:rPr lang="en-US" altLang="en-US" dirty="0" smtClean="0"/>
              <a:t>models </a:t>
            </a:r>
            <a:r>
              <a:rPr lang="en-US" altLang="en-US" dirty="0"/>
              <a:t>that we adopt temporarily</a:t>
            </a:r>
            <a:r>
              <a:rPr lang="en-US" alt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Our starting hypothesis </a:t>
            </a:r>
            <a:r>
              <a:rPr lang="en-US" altLang="en-US" dirty="0" smtClean="0"/>
              <a:t>to be tested is </a:t>
            </a:r>
            <a:r>
              <a:rPr lang="en-US" altLang="en-US" dirty="0"/>
              <a:t>called the </a:t>
            </a:r>
            <a:r>
              <a:rPr lang="en-US" altLang="en-US" dirty="0">
                <a:solidFill>
                  <a:schemeClr val="hlink"/>
                </a:solidFill>
              </a:rPr>
              <a:t>null hypothesis</a:t>
            </a:r>
            <a:r>
              <a:rPr lang="en-US" altLang="en-US" dirty="0"/>
              <a:t>. 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null </a:t>
            </a:r>
            <a:r>
              <a:rPr lang="en-US" altLang="en-US" dirty="0" smtClean="0"/>
              <a:t>hypothesis, denoted </a:t>
            </a:r>
            <a:r>
              <a:rPr lang="en-US" altLang="en-US" dirty="0"/>
              <a:t>by </a:t>
            </a:r>
            <a:r>
              <a:rPr lang="en-US" altLang="en-US" dirty="0">
                <a:solidFill>
                  <a:schemeClr val="hlink"/>
                </a:solidFill>
              </a:rPr>
              <a:t>H</a:t>
            </a:r>
            <a:r>
              <a:rPr lang="en-US" altLang="en-US" baseline="-25000" dirty="0">
                <a:solidFill>
                  <a:schemeClr val="hlink"/>
                </a:solidFill>
              </a:rPr>
              <a:t>0</a:t>
            </a:r>
            <a:r>
              <a:rPr lang="en-US" altLang="en-US" dirty="0"/>
              <a:t>, specifies a </a:t>
            </a:r>
            <a:r>
              <a:rPr lang="en-US" altLang="en-US" dirty="0" smtClean="0"/>
              <a:t>population </a:t>
            </a:r>
            <a:r>
              <a:rPr lang="en-US" altLang="en-US" dirty="0"/>
              <a:t>parameter of interest and </a:t>
            </a:r>
            <a:r>
              <a:rPr lang="en-US" altLang="en-US" dirty="0" smtClean="0"/>
              <a:t>suggests </a:t>
            </a:r>
            <a:r>
              <a:rPr lang="en-US" altLang="en-US" dirty="0"/>
              <a:t>a value for that parameter</a:t>
            </a:r>
            <a:r>
              <a:rPr lang="en-US" alt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We usually write down the null hypothesis in the form H</a:t>
            </a:r>
            <a:r>
              <a:rPr lang="en-US" altLang="en-US" baseline="-25000" dirty="0"/>
              <a:t>0</a:t>
            </a:r>
            <a:r>
              <a:rPr lang="en-US" altLang="en-US" dirty="0"/>
              <a:t>: </a:t>
            </a:r>
            <a:r>
              <a:rPr lang="en-US" altLang="en-US" i="1" dirty="0"/>
              <a:t>parameter</a:t>
            </a:r>
            <a:r>
              <a:rPr lang="en-US" altLang="en-US" dirty="0"/>
              <a:t> = </a:t>
            </a:r>
            <a:r>
              <a:rPr lang="en-US" altLang="en-US" i="1" dirty="0"/>
              <a:t>hypothesized</a:t>
            </a:r>
            <a:r>
              <a:rPr lang="en-US" altLang="en-US" dirty="0"/>
              <a:t> </a:t>
            </a:r>
            <a:r>
              <a:rPr lang="en-US" altLang="en-US" i="1" dirty="0"/>
              <a:t>value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7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7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7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992188"/>
          </a:xfrm>
        </p:spPr>
        <p:txBody>
          <a:bodyPr/>
          <a:lstStyle/>
          <a:p>
            <a:r>
              <a:rPr lang="en-US" altLang="en-US"/>
              <a:t>One-Proportion </a:t>
            </a:r>
            <a:r>
              <a:rPr lang="en-US" altLang="en-US" i="1"/>
              <a:t>z</a:t>
            </a:r>
            <a:r>
              <a:rPr lang="en-US" altLang="en-US"/>
              <a:t>-Test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6988"/>
            <a:ext cx="9143999" cy="5256212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altLang="en-US" dirty="0"/>
              <a:t>The conditions for the one-proportion </a:t>
            </a:r>
            <a:r>
              <a:rPr lang="en-US" altLang="en-US" i="1" dirty="0"/>
              <a:t>z</a:t>
            </a:r>
            <a:r>
              <a:rPr lang="en-US" altLang="en-US" dirty="0"/>
              <a:t>-test are the same as for the one proportion </a:t>
            </a:r>
            <a:r>
              <a:rPr lang="en-US" altLang="en-US" i="1" dirty="0"/>
              <a:t>z</a:t>
            </a:r>
            <a:r>
              <a:rPr lang="en-US" altLang="en-US" dirty="0"/>
              <a:t>-interval. </a:t>
            </a:r>
            <a:endParaRPr lang="en-US" altLang="en-US" dirty="0" smtClean="0"/>
          </a:p>
          <a:p>
            <a:pPr marL="342900" indent="-342900">
              <a:lnSpc>
                <a:spcPct val="80000"/>
              </a:lnSpc>
            </a:pPr>
            <a:r>
              <a:rPr lang="en-US" altLang="en-US" dirty="0" smtClean="0"/>
              <a:t>We</a:t>
            </a:r>
            <a:r>
              <a:rPr lang="en-US" altLang="en-US" dirty="0"/>
              <a:t> </a:t>
            </a:r>
            <a:r>
              <a:rPr lang="en-US" altLang="en-US" dirty="0" smtClean="0"/>
              <a:t>test </a:t>
            </a:r>
            <a:r>
              <a:rPr lang="en-US" altLang="en-US" dirty="0"/>
              <a:t>the hypothesis  </a:t>
            </a:r>
            <a:r>
              <a:rPr lang="en-US" altLang="en-US" dirty="0">
                <a:solidFill>
                  <a:schemeClr val="hlink"/>
                </a:solidFill>
              </a:rPr>
              <a:t>H</a:t>
            </a:r>
            <a:r>
              <a:rPr lang="en-US" altLang="en-US" baseline="-25000" dirty="0">
                <a:solidFill>
                  <a:schemeClr val="hlink"/>
                </a:solidFill>
              </a:rPr>
              <a:t>0</a:t>
            </a:r>
            <a:r>
              <a:rPr lang="en-US" altLang="en-US" dirty="0">
                <a:solidFill>
                  <a:schemeClr val="hlink"/>
                </a:solidFill>
              </a:rPr>
              <a:t>: </a:t>
            </a:r>
            <a:r>
              <a:rPr lang="en-US" altLang="en-US" i="1" dirty="0">
                <a:solidFill>
                  <a:schemeClr val="hlink"/>
                </a:solidFill>
              </a:rPr>
              <a:t>p</a:t>
            </a:r>
            <a:r>
              <a:rPr lang="en-US" altLang="en-US" dirty="0">
                <a:solidFill>
                  <a:schemeClr val="hlink"/>
                </a:solidFill>
              </a:rPr>
              <a:t> = </a:t>
            </a:r>
            <a:r>
              <a:rPr lang="en-US" altLang="en-US" i="1" dirty="0">
                <a:solidFill>
                  <a:schemeClr val="hlink"/>
                </a:solidFill>
              </a:rPr>
              <a:t>p</a:t>
            </a:r>
            <a:r>
              <a:rPr lang="en-US" altLang="en-US" baseline="-25000" dirty="0">
                <a:solidFill>
                  <a:schemeClr val="hlink"/>
                </a:solidFill>
              </a:rPr>
              <a:t>0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	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using the statistic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marL="342900" indent="-342900">
              <a:lnSpc>
                <a:spcPct val="80000"/>
              </a:lnSpc>
            </a:pPr>
            <a:endParaRPr lang="en-US" altLang="en-US" dirty="0"/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where</a:t>
            </a:r>
          </a:p>
          <a:p>
            <a:pPr marL="342900" indent="-342900">
              <a:lnSpc>
                <a:spcPct val="80000"/>
              </a:lnSpc>
            </a:pPr>
            <a:endParaRPr lang="en-US" altLang="en-US" dirty="0"/>
          </a:p>
        </p:txBody>
      </p:sp>
      <p:graphicFrame>
        <p:nvGraphicFramePr>
          <p:cNvPr id="532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084311"/>
              </p:ext>
            </p:extLst>
          </p:nvPr>
        </p:nvGraphicFramePr>
        <p:xfrm>
          <a:off x="4038600" y="2743200"/>
          <a:ext cx="20193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60" name="Equation" r:id="rId3" imgW="2019300" imgH="1143000" progId="Equation.DSMT4">
                  <p:embed/>
                </p:oleObj>
              </mc:Choice>
              <mc:Fallback>
                <p:oleObj name="Equation" r:id="rId3" imgW="2019300" imgH="1143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3200"/>
                        <a:ext cx="20193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321265"/>
              </p:ext>
            </p:extLst>
          </p:nvPr>
        </p:nvGraphicFramePr>
        <p:xfrm>
          <a:off x="1625600" y="3962400"/>
          <a:ext cx="23368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61" name="Equation" r:id="rId5" imgW="2336800" imgH="939800" progId="Equation.DSMT4">
                  <p:embed/>
                </p:oleObj>
              </mc:Choice>
              <mc:Fallback>
                <p:oleObj name="Equation" r:id="rId5" imgW="2336800" imgH="939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3962400"/>
                        <a:ext cx="23368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3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32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3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/>
          <a:lstStyle/>
          <a:p>
            <a:r>
              <a:rPr lang="en-US" altLang="en-US" sz="3200" dirty="0"/>
              <a:t>The Reasoning of Hypothesis Testing (cont.)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3999" cy="4572000"/>
          </a:xfrm>
          <a:ln/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0000"/>
              </a:buClr>
              <a:buSzTx/>
              <a:buFontTx/>
              <a:buAutoNum type="arabicPeriod" startAt="3"/>
            </a:pPr>
            <a:r>
              <a:rPr lang="en-US" altLang="en-US" dirty="0" smtClean="0">
                <a:solidFill>
                  <a:srgbClr val="6666FF"/>
                </a:solidFill>
              </a:rPr>
              <a:t>Mechanics</a:t>
            </a: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SzTx/>
              <a:buFontTx/>
              <a:buAutoNum type="arabicPeriod" startAt="3"/>
            </a:pPr>
            <a:endParaRPr lang="en-US" altLang="en-US" dirty="0">
              <a:solidFill>
                <a:srgbClr val="6666FF"/>
              </a:solidFill>
            </a:endParaRPr>
          </a:p>
          <a:p>
            <a:pPr marL="990600" lvl="1" indent="-533400">
              <a:lnSpc>
                <a:spcPct val="90000"/>
              </a:lnSpc>
              <a:buClr>
                <a:srgbClr val="FF6600"/>
              </a:buClr>
            </a:pPr>
            <a:r>
              <a:rPr lang="en-US" altLang="en-US" dirty="0"/>
              <a:t>Under “mechanics” we place </a:t>
            </a:r>
            <a:r>
              <a:rPr lang="en-US" altLang="en-US" dirty="0" smtClean="0"/>
              <a:t>the calculation </a:t>
            </a:r>
            <a:r>
              <a:rPr lang="en-US" altLang="en-US" dirty="0"/>
              <a:t>of our test statistic from the data</a:t>
            </a:r>
            <a:r>
              <a:rPr lang="en-US" altLang="en-US" dirty="0" smtClean="0"/>
              <a:t>.</a:t>
            </a:r>
          </a:p>
          <a:p>
            <a:pPr marL="990600" lvl="1" indent="-533400">
              <a:lnSpc>
                <a:spcPct val="90000"/>
              </a:lnSpc>
              <a:buClr>
                <a:srgbClr val="FF6600"/>
              </a:buClr>
            </a:pPr>
            <a:endParaRPr lang="en-US" altLang="en-US" dirty="0"/>
          </a:p>
          <a:p>
            <a:pPr marL="990600" lvl="1" indent="-533400">
              <a:lnSpc>
                <a:spcPct val="90000"/>
              </a:lnSpc>
              <a:buClr>
                <a:srgbClr val="FF6600"/>
              </a:buClr>
            </a:pPr>
            <a:r>
              <a:rPr lang="en-US" altLang="en-US" dirty="0"/>
              <a:t>Different tests will have different formulas and different test statistics.</a:t>
            </a:r>
          </a:p>
          <a:p>
            <a:pPr marL="990600" lvl="1" indent="-533400">
              <a:lnSpc>
                <a:spcPct val="90000"/>
              </a:lnSpc>
              <a:buClr>
                <a:srgbClr val="FF6600"/>
              </a:buClr>
            </a:pP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200" dirty="0"/>
              <a:t>The Reasoning of Hypothesis Testing (cont.)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3999" cy="5486400"/>
          </a:xfrm>
          <a:ln/>
        </p:spPr>
        <p:txBody>
          <a:bodyPr/>
          <a:lstStyle/>
          <a:p>
            <a:pPr marL="609600" indent="-609600">
              <a:buClr>
                <a:srgbClr val="FF0000"/>
              </a:buClr>
              <a:buSzTx/>
              <a:buFontTx/>
              <a:buAutoNum type="arabicPeriod" startAt="3"/>
            </a:pPr>
            <a:r>
              <a:rPr lang="en-US" altLang="en-US" dirty="0" smtClean="0">
                <a:solidFill>
                  <a:srgbClr val="6666FF"/>
                </a:solidFill>
              </a:rPr>
              <a:t>Mechanics</a:t>
            </a:r>
          </a:p>
          <a:p>
            <a:pPr marL="609600" indent="-609600">
              <a:buClr>
                <a:srgbClr val="FF0000"/>
              </a:buClr>
              <a:buSzTx/>
              <a:buFontTx/>
              <a:buAutoNum type="arabicPeriod" startAt="3"/>
            </a:pPr>
            <a:endParaRPr lang="en-US" altLang="en-US" dirty="0">
              <a:solidFill>
                <a:srgbClr val="6666FF"/>
              </a:solidFill>
            </a:endParaRPr>
          </a:p>
          <a:p>
            <a:pPr marL="990600" lvl="1" indent="-533400">
              <a:buClr>
                <a:srgbClr val="FF6600"/>
              </a:buClr>
            </a:pPr>
            <a:r>
              <a:rPr lang="en-US" altLang="en-US" dirty="0"/>
              <a:t>The ultimate goal of the calculation is to obtain a </a:t>
            </a:r>
            <a:r>
              <a:rPr lang="en-US" altLang="en-US" dirty="0">
                <a:solidFill>
                  <a:schemeClr val="hlink"/>
                </a:solidFill>
              </a:rPr>
              <a:t>P-value</a:t>
            </a:r>
            <a:r>
              <a:rPr lang="en-US" altLang="en-US" dirty="0" smtClean="0"/>
              <a:t>.</a:t>
            </a:r>
          </a:p>
          <a:p>
            <a:pPr marL="990600" lvl="1" indent="-533400">
              <a:buClr>
                <a:srgbClr val="FF6600"/>
              </a:buClr>
            </a:pPr>
            <a:endParaRPr lang="en-US" altLang="en-US" dirty="0"/>
          </a:p>
          <a:p>
            <a:pPr marL="1371600" lvl="2" indent="-457200">
              <a:buClr>
                <a:srgbClr val="FF6600"/>
              </a:buClr>
            </a:pPr>
            <a:r>
              <a:rPr lang="en-US" altLang="en-US" dirty="0"/>
              <a:t>The P-value is the probability that the observed statistic value (or an even more extreme value) could occur if the null model were correct</a:t>
            </a:r>
            <a:r>
              <a:rPr lang="en-US" altLang="en-US" dirty="0" smtClean="0"/>
              <a:t>.</a:t>
            </a:r>
          </a:p>
          <a:p>
            <a:pPr marL="1371600" lvl="2" indent="-457200">
              <a:buClr>
                <a:srgbClr val="FF6600"/>
              </a:buClr>
            </a:pPr>
            <a:endParaRPr lang="en-US" altLang="en-US" dirty="0"/>
          </a:p>
          <a:p>
            <a:pPr marL="1371600" lvl="2" indent="-457200">
              <a:buClr>
                <a:srgbClr val="FF6600"/>
              </a:buClr>
            </a:pPr>
            <a:r>
              <a:rPr lang="en-US" altLang="en-US" dirty="0"/>
              <a:t>If the P-value is small enough, we’ll reject the null hypothesis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200"/>
              <a:t>The Reasoning of Hypothesis Testing (cont.)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09600" indent="-609600">
              <a:buClr>
                <a:srgbClr val="FF0000"/>
              </a:buClr>
              <a:buSzTx/>
              <a:buFontTx/>
              <a:buAutoNum type="arabicPeriod" startAt="4"/>
            </a:pPr>
            <a:r>
              <a:rPr lang="en-US" altLang="en-US" dirty="0">
                <a:solidFill>
                  <a:srgbClr val="6666FF"/>
                </a:solidFill>
              </a:rPr>
              <a:t>Conclusion</a:t>
            </a:r>
          </a:p>
          <a:p>
            <a:pPr marL="990600" lvl="1" indent="-533400">
              <a:buClr>
                <a:srgbClr val="FF6600"/>
              </a:buClr>
            </a:pPr>
            <a:r>
              <a:rPr lang="en-US" altLang="en-US" dirty="0"/>
              <a:t>The conclusion in a hypothesis test is always a statement about the null hypothesis. </a:t>
            </a:r>
          </a:p>
          <a:p>
            <a:pPr marL="990600" lvl="1" indent="-533400">
              <a:buClr>
                <a:srgbClr val="FF6600"/>
              </a:buClr>
            </a:pPr>
            <a:r>
              <a:rPr lang="en-US" altLang="en-US" dirty="0"/>
              <a:t>The conclusion must state either that we reject or that we fail to reject the null hypothesis.</a:t>
            </a:r>
          </a:p>
          <a:p>
            <a:pPr marL="990600" lvl="1" indent="-533400">
              <a:buClr>
                <a:srgbClr val="FF6600"/>
              </a:buClr>
            </a:pPr>
            <a:r>
              <a:rPr lang="en-US" altLang="en-US" dirty="0"/>
              <a:t>And, as always, the conclusion should be stated in context.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Alternative Alternatives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342900" indent="-342900"/>
            <a:r>
              <a:rPr lang="en-US" altLang="en-US" sz="3200" dirty="0"/>
              <a:t>There are three possible alternative hypotheses:</a:t>
            </a:r>
          </a:p>
          <a:p>
            <a:pPr marL="1143000" lvl="2" indent="-228600"/>
            <a:r>
              <a:rPr lang="en-US" altLang="en-US" sz="2800" dirty="0"/>
              <a:t>H</a:t>
            </a:r>
            <a:r>
              <a:rPr lang="en-US" altLang="en-US" sz="2800" baseline="-25000" dirty="0"/>
              <a:t>A</a:t>
            </a:r>
            <a:r>
              <a:rPr lang="en-US" altLang="en-US" sz="2800" dirty="0"/>
              <a:t>: </a:t>
            </a:r>
            <a:r>
              <a:rPr lang="en-US" altLang="en-US" sz="2800" i="1" dirty="0"/>
              <a:t>parameter &lt; hypothesized value</a:t>
            </a:r>
          </a:p>
          <a:p>
            <a:pPr marL="1143000" lvl="2" indent="-228600"/>
            <a:r>
              <a:rPr lang="en-US" altLang="en-US" sz="2800" dirty="0"/>
              <a:t>H</a:t>
            </a:r>
            <a:r>
              <a:rPr lang="en-US" altLang="en-US" sz="2800" baseline="-25000" dirty="0"/>
              <a:t>A</a:t>
            </a:r>
            <a:r>
              <a:rPr lang="en-US" altLang="en-US" sz="2800" dirty="0"/>
              <a:t>: </a:t>
            </a:r>
            <a:r>
              <a:rPr lang="en-US" altLang="en-US" sz="2800" i="1" dirty="0"/>
              <a:t>parameter ≠ hypothesized value</a:t>
            </a:r>
          </a:p>
          <a:p>
            <a:pPr marL="1143000" lvl="2" indent="-228600"/>
            <a:r>
              <a:rPr lang="en-US" altLang="en-US" sz="2800" dirty="0"/>
              <a:t>H</a:t>
            </a:r>
            <a:r>
              <a:rPr lang="en-US" altLang="en-US" sz="2800" baseline="-25000" dirty="0"/>
              <a:t>A</a:t>
            </a:r>
            <a:r>
              <a:rPr lang="en-US" altLang="en-US" sz="2800" dirty="0"/>
              <a:t>: </a:t>
            </a:r>
            <a:r>
              <a:rPr lang="en-US" altLang="en-US" sz="2800" i="1" dirty="0"/>
              <a:t>parameter &gt; hypothesized value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306387"/>
          </a:xfrm>
        </p:spPr>
        <p:txBody>
          <a:bodyPr/>
          <a:lstStyle/>
          <a:p>
            <a:r>
              <a:rPr lang="en-US" altLang="en-US" dirty="0"/>
              <a:t>Alternative Alternatives (cont.)</a:t>
            </a:r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3999" cy="5562600"/>
          </a:xfrm>
          <a:ln/>
        </p:spPr>
        <p:txBody>
          <a:bodyPr/>
          <a:lstStyle/>
          <a:p>
            <a:pPr marL="342900" indent="-342900"/>
            <a:r>
              <a:rPr lang="en-US" altLang="en-US" sz="2400" dirty="0" smtClean="0">
                <a:solidFill>
                  <a:schemeClr val="hlink"/>
                </a:solidFill>
              </a:rPr>
              <a:t>H</a:t>
            </a:r>
            <a:r>
              <a:rPr lang="en-US" altLang="en-US" sz="2400" baseline="-25000" dirty="0" smtClean="0">
                <a:solidFill>
                  <a:schemeClr val="hlink"/>
                </a:solidFill>
              </a:rPr>
              <a:t>a</a:t>
            </a:r>
            <a:r>
              <a:rPr lang="en-US" altLang="en-US" sz="2400" dirty="0" smtClean="0">
                <a:solidFill>
                  <a:schemeClr val="hlink"/>
                </a:solidFill>
              </a:rPr>
              <a:t>: </a:t>
            </a:r>
            <a:r>
              <a:rPr lang="en-US" altLang="en-US" sz="2400" i="1" dirty="0">
                <a:solidFill>
                  <a:schemeClr val="hlink"/>
                </a:solidFill>
              </a:rPr>
              <a:t>parameter ≠ value</a:t>
            </a:r>
            <a:r>
              <a:rPr lang="en-US" altLang="en-US" sz="2400" dirty="0"/>
              <a:t> is known as a </a:t>
            </a:r>
            <a:r>
              <a:rPr lang="en-US" altLang="en-US" sz="2400" dirty="0">
                <a:solidFill>
                  <a:schemeClr val="hlink"/>
                </a:solidFill>
              </a:rPr>
              <a:t>two-sided alternative</a:t>
            </a:r>
            <a:r>
              <a:rPr lang="en-US" altLang="en-US" sz="2400" dirty="0"/>
              <a:t> because we are equally interested in deviations on either side of the null hypothesis value. </a:t>
            </a:r>
            <a:endParaRPr lang="en-US" altLang="en-US" sz="2400" dirty="0" smtClean="0"/>
          </a:p>
          <a:p>
            <a:pPr marL="342900" indent="-342900"/>
            <a:endParaRPr lang="en-US" altLang="en-US" sz="2400" dirty="0"/>
          </a:p>
          <a:p>
            <a:pPr marL="342900" indent="-342900"/>
            <a:r>
              <a:rPr lang="en-US" altLang="en-US" sz="2400" dirty="0"/>
              <a:t>For two-sided alternatives, the P-value is the probability of deviating in </a:t>
            </a:r>
            <a:r>
              <a:rPr lang="en-US" altLang="en-US" sz="2400" i="1" dirty="0"/>
              <a:t>either</a:t>
            </a:r>
            <a:r>
              <a:rPr lang="en-US" altLang="en-US" sz="2400" dirty="0"/>
              <a:t> direction from the null hypothesis value.</a:t>
            </a:r>
            <a:endParaRPr lang="en-US" altLang="en-US" sz="2400" i="1" dirty="0"/>
          </a:p>
        </p:txBody>
      </p:sp>
      <p:pic>
        <p:nvPicPr>
          <p:cNvPr id="538629" name="Picture 5" descr="Figure_page4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59576"/>
            <a:ext cx="8991600" cy="324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8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8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3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687387"/>
          </a:xfrm>
        </p:spPr>
        <p:txBody>
          <a:bodyPr/>
          <a:lstStyle/>
          <a:p>
            <a:r>
              <a:rPr lang="en-US" altLang="en-US" dirty="0"/>
              <a:t>Alternative Alternatives (cont.)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8768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sz="2400" dirty="0"/>
              <a:t>The other two alternative hypotheses are called </a:t>
            </a:r>
            <a:r>
              <a:rPr lang="en-US" altLang="en-US" sz="2400" dirty="0">
                <a:solidFill>
                  <a:schemeClr val="hlink"/>
                </a:solidFill>
              </a:rPr>
              <a:t>one-sided alternatives</a:t>
            </a:r>
            <a:r>
              <a:rPr lang="en-US" altLang="en-US" sz="2400" dirty="0"/>
              <a:t>. 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2400" dirty="0"/>
              <a:t>A one-sided alternative focuses on deviations from the null hypothesis value in only one direction. 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2400" dirty="0"/>
              <a:t>Thus, the P-value for one-sided alternatives is the probability of deviating </a:t>
            </a:r>
            <a:r>
              <a:rPr lang="en-US" altLang="en-US" sz="2400" i="1" dirty="0"/>
              <a:t>only in the direction of the alternative</a:t>
            </a:r>
            <a:r>
              <a:rPr lang="en-US" altLang="en-US" sz="2400" dirty="0"/>
              <a:t> away from the null hypothesis value.</a:t>
            </a:r>
            <a:endParaRPr lang="en-US" altLang="en-US" sz="2400" i="1" dirty="0"/>
          </a:p>
        </p:txBody>
      </p:sp>
      <p:pic>
        <p:nvPicPr>
          <p:cNvPr id="539653" name="Picture 5" descr="Figure2_page4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7966075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3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by Step Example: Testing a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027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72000"/>
          </a:xfrm>
        </p:spPr>
        <p:txBody>
          <a:bodyPr/>
          <a:lstStyle/>
          <a:p>
            <a:pPr algn="ctr"/>
            <a:r>
              <a:rPr lang="en-US" dirty="0" smtClean="0"/>
              <a:t>Read Chapter 19</a:t>
            </a:r>
          </a:p>
          <a:p>
            <a:pPr algn="ctr"/>
            <a:r>
              <a:rPr lang="en-US" dirty="0" smtClean="0"/>
              <a:t>Complete Chapter 19 Guided Reading</a:t>
            </a:r>
          </a:p>
          <a:p>
            <a:pPr algn="ctr"/>
            <a:r>
              <a:rPr lang="en-US" dirty="0" err="1" smtClean="0"/>
              <a:t>Pg</a:t>
            </a:r>
            <a:r>
              <a:rPr lang="en-US" dirty="0" smtClean="0"/>
              <a:t> 512 – 513 Ex: 11 and 14 </a:t>
            </a:r>
          </a:p>
          <a:p>
            <a:pPr marL="0" indent="0" algn="ctr">
              <a:buNone/>
            </a:pPr>
            <a:r>
              <a:rPr lang="en-US" dirty="0" smtClean="0"/>
              <a:t>(Answer these homework questions </a:t>
            </a:r>
            <a:r>
              <a:rPr lang="en-US" b="1" u="sng" dirty="0" smtClean="0"/>
              <a:t>IN DEPTH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381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Graphing Calculator: </a:t>
            </a:r>
            <a:r>
              <a:rPr lang="en-US" dirty="0"/>
              <a:t>T</a:t>
            </a:r>
            <a:r>
              <a:rPr lang="en-US" dirty="0" smtClean="0"/>
              <a:t>esting a Hypotheses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11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05800" cy="685800"/>
          </a:xfrm>
        </p:spPr>
        <p:txBody>
          <a:bodyPr/>
          <a:lstStyle/>
          <a:p>
            <a:r>
              <a:rPr lang="en-US" altLang="en-US" dirty="0"/>
              <a:t>Hypotheses</a:t>
            </a:r>
          </a:p>
        </p:txBody>
      </p:sp>
      <p:sp>
        <p:nvSpPr>
          <p:cNvPr id="517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3999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alternative hypothesis, </a:t>
            </a:r>
            <a:r>
              <a:rPr lang="en-US" altLang="en-US" dirty="0" smtClean="0"/>
              <a:t>denoted </a:t>
            </a:r>
            <a:r>
              <a:rPr lang="en-US" altLang="en-US" dirty="0"/>
              <a:t>by </a:t>
            </a:r>
            <a:r>
              <a:rPr lang="en-US" altLang="en-US" dirty="0" smtClean="0">
                <a:solidFill>
                  <a:schemeClr val="hlink"/>
                </a:solidFill>
              </a:rPr>
              <a:t>H</a:t>
            </a:r>
            <a:r>
              <a:rPr lang="en-US" altLang="en-US" baseline="-25000" dirty="0" smtClean="0">
                <a:solidFill>
                  <a:schemeClr val="hlink"/>
                </a:solidFill>
              </a:rPr>
              <a:t>a</a:t>
            </a:r>
            <a:r>
              <a:rPr lang="en-US" altLang="en-US" dirty="0" smtClean="0"/>
              <a:t>, are the </a:t>
            </a:r>
            <a:r>
              <a:rPr lang="en-US" altLang="en-US" dirty="0"/>
              <a:t>values of the parameter that we consider </a:t>
            </a:r>
            <a:r>
              <a:rPr lang="en-US" altLang="en-US" dirty="0" smtClean="0"/>
              <a:t>possible </a:t>
            </a:r>
            <a:r>
              <a:rPr lang="en-US" altLang="en-US" dirty="0"/>
              <a:t>if we reject the null hypothesis.</a:t>
            </a:r>
          </a:p>
        </p:txBody>
      </p:sp>
    </p:spTree>
    <p:extLst>
      <p:ext uri="{BB962C8B-B14F-4D97-AF65-F5344CB8AC3E}">
        <p14:creationId xmlns:p14="http://schemas.microsoft.com/office/powerpoint/2010/main" val="2494805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200"/>
              <a:t>P-Values and Decisions:</a:t>
            </a:r>
            <a:br>
              <a:rPr lang="en-US" altLang="en-US" sz="3200"/>
            </a:br>
            <a:r>
              <a:rPr lang="en-US" altLang="en-US" sz="3200"/>
              <a:t>What to Tell About a Hypothesis Test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5029200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altLang="en-US" dirty="0"/>
              <a:t>How small should the P-value be in order for you to reject the null hypothesis? </a:t>
            </a:r>
          </a:p>
          <a:p>
            <a:pPr marL="342900" indent="-342900">
              <a:lnSpc>
                <a:spcPct val="80000"/>
              </a:lnSpc>
            </a:pPr>
            <a:r>
              <a:rPr lang="en-US" altLang="en-US" dirty="0"/>
              <a:t>It turns out that our decision </a:t>
            </a:r>
            <a:r>
              <a:rPr lang="en-US" altLang="en-US" dirty="0" smtClean="0"/>
              <a:t>is </a:t>
            </a:r>
            <a:r>
              <a:rPr lang="en-US" altLang="en-US" dirty="0"/>
              <a:t>context-dependent.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dirty="0"/>
              <a:t>When we’re screening for a disease and want to be sure we treat all those who are sick, we may be willing to reject the null hypothesis of no disease with a fairly large P-value (0.10).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dirty="0"/>
              <a:t>A longstanding hypothesis, believed by many to be true, needs stronger evidence (and a correspondingly small P-value) to reject it.</a:t>
            </a:r>
          </a:p>
          <a:p>
            <a:pPr marL="342900" indent="-342900">
              <a:lnSpc>
                <a:spcPct val="80000"/>
              </a:lnSpc>
            </a:pPr>
            <a:r>
              <a:rPr lang="en-US" altLang="en-US" dirty="0"/>
              <a:t>Another factor in choosing a P-value is the importance of the issue being tested.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0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P-Values and Decisions (cont.)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953000"/>
          </a:xfrm>
          <a:ln/>
        </p:spPr>
        <p:txBody>
          <a:bodyPr/>
          <a:lstStyle/>
          <a:p>
            <a:pPr marL="342900" indent="-342900"/>
            <a:r>
              <a:rPr lang="en-US" altLang="en-US" dirty="0"/>
              <a:t>Your conclusion about any null hypothesis should be accompanied by the P-value of the test. </a:t>
            </a:r>
          </a:p>
          <a:p>
            <a:pPr marL="742950" lvl="1" indent="-285750"/>
            <a:r>
              <a:rPr lang="en-US" altLang="en-US" dirty="0"/>
              <a:t>If possible, it should also include a confidence interval for the parameter of interest.</a:t>
            </a:r>
          </a:p>
          <a:p>
            <a:pPr marL="342900" indent="-342900"/>
            <a:r>
              <a:rPr lang="en-US" altLang="en-US" dirty="0"/>
              <a:t>Don’t just declare the null hypothesis rejected or not rejected.</a:t>
            </a:r>
          </a:p>
          <a:p>
            <a:pPr marL="742950" lvl="1" indent="-285750"/>
            <a:r>
              <a:rPr lang="en-US" altLang="en-US" dirty="0"/>
              <a:t>Report the P-value to show the strength of the evidence against the hypothesis. </a:t>
            </a:r>
          </a:p>
          <a:p>
            <a:pPr marL="742950" lvl="1" indent="-285750"/>
            <a:r>
              <a:rPr lang="en-US" altLang="en-US" dirty="0"/>
              <a:t>This will let each reader decide whether or not to reject the null hypothesis.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Checking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181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Step-by-Step Example: Tests and Intervals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298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Go Wrong?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/>
            <a:r>
              <a:rPr lang="en-US" altLang="en-US" dirty="0"/>
              <a:t>Hypothesis tests are so widely used—and so widely misused—that the issues involved are addressed in their own chapter (Chapter </a:t>
            </a:r>
            <a:r>
              <a:rPr lang="en-US" altLang="en-US" dirty="0" smtClean="0"/>
              <a:t>20). </a:t>
            </a:r>
          </a:p>
          <a:p>
            <a:pPr marL="342900" indent="-342900"/>
            <a:endParaRPr lang="en-US" altLang="en-US" dirty="0"/>
          </a:p>
          <a:p>
            <a:pPr marL="342900" indent="-342900"/>
            <a:r>
              <a:rPr lang="en-US" altLang="en-US" dirty="0"/>
              <a:t>There are a few issues that we can talk about already, though: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6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Go Wrong? (cont.)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600200"/>
            <a:ext cx="9144001" cy="4572000"/>
          </a:xfrm>
          <a:ln/>
        </p:spPr>
        <p:txBody>
          <a:bodyPr/>
          <a:lstStyle/>
          <a:p>
            <a:pPr marL="342900" indent="-342900"/>
            <a:r>
              <a:rPr lang="en-US" altLang="en-US" dirty="0"/>
              <a:t>Don’t base your null hypothesis on what you see in the data.</a:t>
            </a:r>
          </a:p>
          <a:p>
            <a:pPr marL="742950" lvl="1" indent="-285750"/>
            <a:r>
              <a:rPr lang="en-US" altLang="en-US" i="1" dirty="0"/>
              <a:t>Think</a:t>
            </a:r>
            <a:r>
              <a:rPr lang="en-US" altLang="en-US" dirty="0"/>
              <a:t> about the situation you are investigating and develop your null hypothesis appropriately.</a:t>
            </a:r>
          </a:p>
          <a:p>
            <a:pPr marL="342900" indent="-342900"/>
            <a:r>
              <a:rPr lang="en-US" altLang="en-US" dirty="0"/>
              <a:t>Don’t base your alternative hypothesis on the data, either.</a:t>
            </a:r>
          </a:p>
          <a:p>
            <a:pPr marL="742950" lvl="1" indent="-285750"/>
            <a:r>
              <a:rPr lang="en-US" altLang="en-US" dirty="0"/>
              <a:t>Again, you need to </a:t>
            </a:r>
            <a:r>
              <a:rPr lang="en-US" altLang="en-US" i="1" dirty="0"/>
              <a:t>Think</a:t>
            </a:r>
            <a:r>
              <a:rPr lang="en-US" altLang="en-US" dirty="0"/>
              <a:t> about the situation.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7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Go Wrong? (cont.)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  <a:ln/>
        </p:spPr>
        <p:txBody>
          <a:bodyPr/>
          <a:lstStyle/>
          <a:p>
            <a:pPr marL="342900" indent="-342900"/>
            <a:r>
              <a:rPr lang="en-US" altLang="en-US" dirty="0"/>
              <a:t>Don’t make your null hypothesis what you want to show to be true.</a:t>
            </a:r>
          </a:p>
          <a:p>
            <a:pPr marL="742950" lvl="1" indent="-285750"/>
            <a:r>
              <a:rPr lang="en-US" altLang="en-US" dirty="0"/>
              <a:t>You can reject the null hypothesis, but you can never “accept” or “prove” the null.</a:t>
            </a:r>
          </a:p>
          <a:p>
            <a:pPr marL="342900" indent="-342900"/>
            <a:r>
              <a:rPr lang="en-US" altLang="en-US" dirty="0"/>
              <a:t>Don’t forget to check the conditions.</a:t>
            </a:r>
          </a:p>
          <a:p>
            <a:pPr marL="742950" lvl="1" indent="-285750"/>
            <a:r>
              <a:rPr lang="en-US" altLang="en-US" dirty="0"/>
              <a:t>We need randomization, independence, and a sample that is large enough to justify the use of the Normal model.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Go Wrong? (cont.)</a:t>
            </a:r>
          </a:p>
        </p:txBody>
      </p:sp>
      <p:sp>
        <p:nvSpPr>
          <p:cNvPr id="553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" y="1600200"/>
            <a:ext cx="9144001" cy="4572000"/>
          </a:xfrm>
        </p:spPr>
        <p:txBody>
          <a:bodyPr/>
          <a:lstStyle/>
          <a:p>
            <a:r>
              <a:rPr lang="en-US" altLang="en-US" sz="2900" dirty="0"/>
              <a:t>Don’t </a:t>
            </a:r>
            <a:r>
              <a:rPr lang="en-US" altLang="en-US" sz="2900" i="1" dirty="0"/>
              <a:t>accept </a:t>
            </a:r>
            <a:r>
              <a:rPr lang="en-US" altLang="en-US" sz="2900" dirty="0"/>
              <a:t>the null hypothesis. </a:t>
            </a:r>
          </a:p>
          <a:p>
            <a:r>
              <a:rPr lang="en-US" altLang="en-US" sz="2900" dirty="0"/>
              <a:t>If you fail to reject the null hypothesis, don’t think a bigger sample would be more likely to lead to rejection.</a:t>
            </a:r>
          </a:p>
          <a:p>
            <a:pPr lvl="1"/>
            <a:r>
              <a:rPr lang="en-US" altLang="en-US" sz="2900" dirty="0"/>
              <a:t>Each sample is different, and a larger sample won’t necessarily duplicate your current observations.</a:t>
            </a:r>
          </a:p>
          <a:p>
            <a:endParaRPr lang="en-US" altLang="en-US" sz="29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5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have we learned?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9530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We can use what we see in a random sample to test a particular hypothesis about the world.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Hypothesis testing complements our use of confidence intervals.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Testing a hypothesis involves proposing a model, and seeing whether the data we observe are consistent with that model or so unusual that we must reject it.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We do this by finding a P-value—the probability that data like ours could have occurred if the model is correct.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have we learned? (cont.)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 marL="228600" indent="-228600"/>
            <a:r>
              <a:rPr lang="en-US" altLang="en-US" dirty="0"/>
              <a:t>We’ve learned:</a:t>
            </a:r>
          </a:p>
          <a:p>
            <a:pPr marL="628650" lvl="1" indent="-285750"/>
            <a:r>
              <a:rPr lang="en-US" altLang="en-US" dirty="0"/>
              <a:t>Start with a null hypothesis.</a:t>
            </a:r>
          </a:p>
          <a:p>
            <a:pPr marL="628650" lvl="1" indent="-285750"/>
            <a:r>
              <a:rPr lang="en-US" altLang="en-US" dirty="0"/>
              <a:t>Alternative hypothesis can be one- or two-sided.</a:t>
            </a:r>
          </a:p>
          <a:p>
            <a:pPr marL="628650" lvl="1" indent="-285750"/>
            <a:r>
              <a:rPr lang="en-US" altLang="en-US" dirty="0"/>
              <a:t>Check assumptions and conditions.</a:t>
            </a:r>
          </a:p>
          <a:p>
            <a:pPr marL="628650" lvl="1" indent="-285750"/>
            <a:r>
              <a:rPr lang="en-US" altLang="en-US" dirty="0"/>
              <a:t>Data are out of line with H</a:t>
            </a:r>
            <a:r>
              <a:rPr lang="en-US" altLang="en-US" baseline="-25000" dirty="0"/>
              <a:t>0</a:t>
            </a:r>
            <a:r>
              <a:rPr lang="en-US" altLang="en-US" dirty="0"/>
              <a:t>, small P-value, reject the null hypothesis.</a:t>
            </a:r>
          </a:p>
          <a:p>
            <a:pPr marL="628650" lvl="1" indent="-285750"/>
            <a:r>
              <a:rPr lang="en-US" altLang="en-US" dirty="0"/>
              <a:t>Data are consistent with H</a:t>
            </a:r>
            <a:r>
              <a:rPr lang="en-US" altLang="en-US" baseline="-25000" dirty="0"/>
              <a:t>0</a:t>
            </a:r>
            <a:r>
              <a:rPr lang="en-US" altLang="en-US" dirty="0"/>
              <a:t>, large P-value, don’t reject the null hypothesis.</a:t>
            </a:r>
          </a:p>
          <a:p>
            <a:pPr marL="628650" lvl="1" indent="-285750"/>
            <a:r>
              <a:rPr lang="en-US" altLang="en-US" dirty="0"/>
              <a:t>State the conclusion in the context of the original question.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5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5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0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5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Hypotheses about Proportions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09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have we learned? (cont.)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3999" cy="457200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We know that confidence intervals and hypothesis tests go hand in hand in helping us think about models.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A hypothesis test makes a yes/no decision about the plausibility of a parameter value.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A confidence interval shows us the range of plausible values for the parameter.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Read Chapter 19</a:t>
            </a:r>
          </a:p>
          <a:p>
            <a:pPr algn="ctr"/>
            <a:r>
              <a:rPr lang="en-US" dirty="0"/>
              <a:t>Complete Chapter 19 Guided Reading</a:t>
            </a:r>
          </a:p>
          <a:p>
            <a:pPr algn="ctr"/>
            <a:r>
              <a:rPr lang="en-US" dirty="0" err="1"/>
              <a:t>Pg</a:t>
            </a:r>
            <a:r>
              <a:rPr lang="en-US" dirty="0"/>
              <a:t> </a:t>
            </a:r>
            <a:r>
              <a:rPr lang="en-US" dirty="0" smtClean="0"/>
              <a:t>513 – 515 Ex: 16, 28, 30 </a:t>
            </a:r>
            <a:r>
              <a:rPr lang="en-US" b="1" u="sng" dirty="0" smtClean="0"/>
              <a:t>(IN DEPTH)</a:t>
            </a:r>
            <a:endParaRPr lang="en-US" b="1" u="sng" dirty="0"/>
          </a:p>
          <a:p>
            <a:pPr algn="ctr"/>
            <a:r>
              <a:rPr lang="en-US" dirty="0" smtClean="0"/>
              <a:t>Chapter 19 Test Tomorrow!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665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05800" cy="992188"/>
          </a:xfrm>
        </p:spPr>
        <p:txBody>
          <a:bodyPr/>
          <a:lstStyle/>
          <a:p>
            <a:r>
              <a:rPr lang="en-US" altLang="en-US" dirty="0" smtClean="0"/>
              <a:t>Hypotheses</a:t>
            </a:r>
            <a:endParaRPr lang="en-US" altLang="en-US" dirty="0"/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4513" y="1371600"/>
            <a:ext cx="8294687" cy="5257800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dirty="0" smtClean="0"/>
              <a:t>We </a:t>
            </a:r>
            <a:r>
              <a:rPr lang="en-US" altLang="en-US" dirty="0"/>
              <a:t>might have, for example, H</a:t>
            </a:r>
            <a:r>
              <a:rPr lang="en-US" altLang="en-US" baseline="-25000" dirty="0"/>
              <a:t>0</a:t>
            </a:r>
            <a:r>
              <a:rPr lang="en-US" altLang="en-US" dirty="0"/>
              <a:t>: </a:t>
            </a:r>
            <a:r>
              <a:rPr lang="en-US" altLang="en-US" i="1" dirty="0"/>
              <a:t>p</a:t>
            </a:r>
            <a:r>
              <a:rPr lang="en-US" altLang="en-US" dirty="0"/>
              <a:t> = 0.20, as in </a:t>
            </a:r>
            <a:r>
              <a:rPr lang="en-US" altLang="en-US" dirty="0" smtClean="0"/>
              <a:t>the example we did.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We want to compare our data to what we would expect given that H</a:t>
            </a:r>
            <a:r>
              <a:rPr lang="en-US" altLang="en-US" baseline="-25000" dirty="0"/>
              <a:t>0</a:t>
            </a:r>
            <a:r>
              <a:rPr lang="en-US" altLang="en-US" dirty="0"/>
              <a:t> is true. </a:t>
            </a:r>
          </a:p>
          <a:p>
            <a:pPr lvl="1">
              <a:lnSpc>
                <a:spcPct val="80000"/>
              </a:lnSpc>
            </a:pPr>
            <a:endParaRPr lang="en-US" altLang="en-US" dirty="0" smtClean="0"/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We </a:t>
            </a:r>
            <a:r>
              <a:rPr lang="en-US" altLang="en-US" dirty="0"/>
              <a:t>can do this by finding out how many standard deviations away from the proposed value we are. 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We </a:t>
            </a:r>
            <a:r>
              <a:rPr lang="en-US" altLang="en-US" dirty="0"/>
              <a:t>then ask how likely it is to get results like we did if the null hypothesis were true.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8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8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8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8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03213"/>
            <a:ext cx="9143999" cy="992187"/>
          </a:xfrm>
        </p:spPr>
        <p:txBody>
          <a:bodyPr/>
          <a:lstStyle/>
          <a:p>
            <a:pPr algn="ctr"/>
            <a:r>
              <a:rPr lang="en-US" altLang="en-US" dirty="0"/>
              <a:t>A Trial as a Hypothesis Test 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295400"/>
            <a:ext cx="9144000" cy="4876800"/>
          </a:xfrm>
          <a:ln/>
        </p:spPr>
        <p:txBody>
          <a:bodyPr/>
          <a:lstStyle/>
          <a:p>
            <a:pPr marL="342900" indent="-342900"/>
            <a:r>
              <a:rPr lang="en-US" altLang="en-US" dirty="0"/>
              <a:t>Think about the logic of jury trials: </a:t>
            </a:r>
            <a:endParaRPr lang="en-US" altLang="en-US" dirty="0" smtClean="0"/>
          </a:p>
          <a:p>
            <a:pPr marL="342900" indent="-342900"/>
            <a:endParaRPr lang="en-US" altLang="en-US" dirty="0"/>
          </a:p>
          <a:p>
            <a:pPr marL="342900" indent="-342900"/>
            <a:endParaRPr lang="en-US" altLang="en-US" dirty="0" smtClean="0"/>
          </a:p>
          <a:p>
            <a:pPr marL="342900" indent="-342900"/>
            <a:endParaRPr lang="en-US" altLang="en-US" dirty="0"/>
          </a:p>
          <a:p>
            <a:pPr marL="342900" indent="-342900"/>
            <a:endParaRPr lang="en-US" altLang="en-US" dirty="0"/>
          </a:p>
          <a:p>
            <a:pPr marL="742950" lvl="1" indent="-285750"/>
            <a:r>
              <a:rPr lang="en-US" altLang="en-US" dirty="0"/>
              <a:t>To prove someone is guilty, we start by </a:t>
            </a:r>
            <a:r>
              <a:rPr lang="en-US" altLang="en-US" i="1" dirty="0"/>
              <a:t>assuming</a:t>
            </a:r>
            <a:r>
              <a:rPr lang="en-US" altLang="en-US" dirty="0"/>
              <a:t> they are innocent. </a:t>
            </a:r>
          </a:p>
          <a:p>
            <a:pPr marL="742950" lvl="1" indent="-285750"/>
            <a:r>
              <a:rPr lang="en-US" altLang="en-US" dirty="0"/>
              <a:t>We retain that hypothesis until the facts make it unlikely beyond a reasonable doubt. </a:t>
            </a:r>
          </a:p>
          <a:p>
            <a:pPr marL="742950" lvl="1" indent="-285750"/>
            <a:r>
              <a:rPr lang="en-US" altLang="en-US" dirty="0"/>
              <a:t>Then, and only then, we reject the hypothesis of innocence and declare the person guilty.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866900"/>
            <a:ext cx="2857500" cy="18669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2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52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52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305800" cy="611187"/>
          </a:xfrm>
        </p:spPr>
        <p:txBody>
          <a:bodyPr/>
          <a:lstStyle/>
          <a:p>
            <a:r>
              <a:rPr lang="en-US" altLang="en-US" dirty="0"/>
              <a:t>A Trial as a Hypothesis Test (cont.)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3999" cy="5257800"/>
          </a:xfrm>
          <a:ln/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The same logic used in jury trials is </a:t>
            </a:r>
            <a:r>
              <a:rPr lang="en-US" altLang="en-US" dirty="0" smtClean="0"/>
              <a:t>used for hypothesis tests:</a:t>
            </a:r>
          </a:p>
          <a:p>
            <a:pPr marL="342900" indent="-342900">
              <a:lnSpc>
                <a:spcPct val="90000"/>
              </a:lnSpc>
            </a:pPr>
            <a:endParaRPr lang="en-US" altLang="en-US" dirty="0"/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We begin by assuming that a hypothesis is true. 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 dirty="0" smtClean="0"/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 smtClean="0"/>
              <a:t>Next, </a:t>
            </a:r>
            <a:r>
              <a:rPr lang="en-US" altLang="en-US" dirty="0"/>
              <a:t>we </a:t>
            </a:r>
            <a:r>
              <a:rPr lang="en-US" altLang="en-US" dirty="0" smtClean="0"/>
              <a:t>see if </a:t>
            </a:r>
            <a:r>
              <a:rPr lang="en-US" altLang="en-US" dirty="0"/>
              <a:t>the data are consistent with the hypothesis. 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 dirty="0" smtClean="0"/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 smtClean="0"/>
              <a:t>If </a:t>
            </a:r>
            <a:r>
              <a:rPr lang="en-US" altLang="en-US" dirty="0"/>
              <a:t>they are, </a:t>
            </a:r>
            <a:r>
              <a:rPr lang="en-US" altLang="en-US" dirty="0" smtClean="0"/>
              <a:t>we retain </a:t>
            </a:r>
            <a:r>
              <a:rPr lang="en-US" altLang="en-US" dirty="0"/>
              <a:t>the hypothesis we started with. </a:t>
            </a:r>
            <a:endParaRPr lang="en-US" altLang="en-US" dirty="0" smtClean="0"/>
          </a:p>
          <a:p>
            <a:pPr marL="742950" lvl="1" indent="-285750">
              <a:lnSpc>
                <a:spcPct val="90000"/>
              </a:lnSpc>
            </a:pPr>
            <a:endParaRPr lang="en-US" altLang="en-US" dirty="0"/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 smtClean="0"/>
              <a:t>If </a:t>
            </a:r>
            <a:r>
              <a:rPr lang="en-US" altLang="en-US" dirty="0"/>
              <a:t>they are not, then like a jury, we ask whether they are unlikely beyond a reasonable doubt.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03213"/>
            <a:ext cx="9143999" cy="992187"/>
          </a:xfrm>
        </p:spPr>
        <p:txBody>
          <a:bodyPr/>
          <a:lstStyle/>
          <a:p>
            <a:pPr algn="ctr"/>
            <a:r>
              <a:rPr lang="en-US" altLang="en-US" dirty="0"/>
              <a:t>A Trial as a Hypothesis Test 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295400"/>
            <a:ext cx="9144000" cy="487680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Like the jury, you need to ask yourself, “Could these data happen by chance if the null hypotheses were true?”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If they were unlikely to have occurred, then there is evidence to reject the null hypothesis.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124200"/>
            <a:ext cx="3228242" cy="200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78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303213"/>
            <a:ext cx="9143999" cy="992187"/>
          </a:xfrm>
        </p:spPr>
        <p:txBody>
          <a:bodyPr/>
          <a:lstStyle/>
          <a:p>
            <a:pPr algn="ctr"/>
            <a:r>
              <a:rPr lang="en-US" altLang="en-US" dirty="0"/>
              <a:t>A Trial as a Hypothesis Test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296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" y="1828800"/>
                <a:ext cx="9144000" cy="4343400"/>
              </a:xfrm>
              <a:ln/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dirty="0" smtClean="0"/>
                  <a:t>But how unlikely is unlikely?</a:t>
                </a:r>
              </a:p>
              <a:p>
                <a:pPr marL="0" indent="0">
                  <a:buNone/>
                </a:pPr>
                <a:endParaRPr lang="en-US" altLang="en-US" dirty="0" smtClean="0"/>
              </a:p>
              <a:p>
                <a:pPr marL="0" indent="0">
                  <a:buNone/>
                </a:pPr>
                <a:r>
                  <a:rPr lang="en-US" altLang="en-US" dirty="0" smtClean="0"/>
                  <a:t>Some people set standards like 0.05 or 0.01. </a:t>
                </a:r>
              </a:p>
              <a:p>
                <a:pPr marL="0" indent="0">
                  <a:buNone/>
                </a:pPr>
                <a:endParaRPr lang="en-US" altLang="en-US" dirty="0" smtClean="0"/>
              </a:p>
              <a:p>
                <a:pPr marL="0" indent="0">
                  <a:buNone/>
                </a:pPr>
                <a:r>
                  <a:rPr lang="en-US" altLang="en-US" dirty="0" smtClean="0"/>
                  <a:t>But if YOU have to make the decision.</a:t>
                </a:r>
              </a:p>
              <a:p>
                <a:pPr marL="0" indent="0">
                  <a:buNone/>
                </a:pPr>
                <a:endParaRPr lang="en-US" altLang="en-US" dirty="0"/>
              </a:p>
              <a:p>
                <a:pPr marL="0" indent="0">
                  <a:buNone/>
                </a:pPr>
                <a:r>
                  <a:rPr lang="en-US" altLang="en-US" dirty="0" smtClean="0"/>
                  <a:t>These values are called your alpha values, denoted </a:t>
                </a:r>
                <a14:m>
                  <m:oMath xmlns:m="http://schemas.openxmlformats.org/officeDocument/2006/math">
                    <m:r>
                      <a:rPr lang="en-US" altLang="en-US" b="1" i="1" smtClean="0">
                        <a:solidFill>
                          <a:srgbClr val="FB6345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en-US" altLang="en-US" b="1" dirty="0" smtClean="0">
                    <a:solidFill>
                      <a:srgbClr val="FB6345"/>
                    </a:solidFill>
                  </a:rPr>
                  <a:t>.</a:t>
                </a:r>
                <a:endParaRPr lang="en-US" altLang="en-US" b="1" dirty="0" smtClean="0"/>
              </a:p>
            </p:txBody>
          </p:sp>
        </mc:Choice>
        <mc:Fallback xmlns="">
          <p:sp>
            <p:nvSpPr>
              <p:cNvPr id="55296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" y="1828800"/>
                <a:ext cx="9144000" cy="4343400"/>
              </a:xfrm>
              <a:blipFill rotWithShape="1">
                <a:blip r:embed="rId2"/>
                <a:stretch>
                  <a:fillRect l="-1333" t="-1403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251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1_Blen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1902</Words>
  <Application>Microsoft Office PowerPoint</Application>
  <PresentationFormat>Letter Paper (8.5x11 in)</PresentationFormat>
  <Paragraphs>223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1_Blends</vt:lpstr>
      <vt:lpstr>Equation</vt:lpstr>
      <vt:lpstr>Chapter 19</vt:lpstr>
      <vt:lpstr>Hypotheses</vt:lpstr>
      <vt:lpstr>Hypotheses</vt:lpstr>
      <vt:lpstr>Classwork:</vt:lpstr>
      <vt:lpstr>Hypotheses</vt:lpstr>
      <vt:lpstr>A Trial as a Hypothesis Test </vt:lpstr>
      <vt:lpstr>A Trial as a Hypothesis Test (cont.)</vt:lpstr>
      <vt:lpstr>A Trial as a Hypothesis Test </vt:lpstr>
      <vt:lpstr>A Trial as a Hypothesis Test </vt:lpstr>
      <vt:lpstr>P-Values</vt:lpstr>
      <vt:lpstr>P-Values (cont.)</vt:lpstr>
      <vt:lpstr>What to Do with an “Innocent” Defendant</vt:lpstr>
      <vt:lpstr>Classwork:</vt:lpstr>
      <vt:lpstr>Homework:</vt:lpstr>
      <vt:lpstr>The Reasoning of Hypothesis Testing</vt:lpstr>
      <vt:lpstr>Classwork:</vt:lpstr>
      <vt:lpstr>The Reasoning of Hypothesis Testing (cont.)</vt:lpstr>
      <vt:lpstr>The Reasoning of Hypothesis Testing (cont.)</vt:lpstr>
      <vt:lpstr>The Reasoning of Hypothesis Testing (cont.)</vt:lpstr>
      <vt:lpstr>One-Proportion z-Test</vt:lpstr>
      <vt:lpstr>The Reasoning of Hypothesis Testing (cont.)</vt:lpstr>
      <vt:lpstr>The Reasoning of Hypothesis Testing (cont.)</vt:lpstr>
      <vt:lpstr>The Reasoning of Hypothesis Testing (cont.)</vt:lpstr>
      <vt:lpstr>Alternative Alternatives</vt:lpstr>
      <vt:lpstr>Alternative Alternatives (cont.)</vt:lpstr>
      <vt:lpstr>Alternative Alternatives (cont.)</vt:lpstr>
      <vt:lpstr>Classwork:</vt:lpstr>
      <vt:lpstr>Homework:</vt:lpstr>
      <vt:lpstr>Classwork:</vt:lpstr>
      <vt:lpstr>P-Values and Decisions: What to Tell About a Hypothesis Test</vt:lpstr>
      <vt:lpstr>P-Values and Decisions (cont.)</vt:lpstr>
      <vt:lpstr>Classwork:</vt:lpstr>
      <vt:lpstr>Classwork:</vt:lpstr>
      <vt:lpstr>What Can Go Wrong?</vt:lpstr>
      <vt:lpstr>What Can Go Wrong? (cont.)</vt:lpstr>
      <vt:lpstr>What Can Go Wrong? (cont.)</vt:lpstr>
      <vt:lpstr>What Can Go Wrong? (cont.)</vt:lpstr>
      <vt:lpstr>What have we learned?</vt:lpstr>
      <vt:lpstr>What have we learned? (cont.)</vt:lpstr>
      <vt:lpstr>What have we learned? (cont.)</vt:lpstr>
      <vt:lpstr>Homework:</vt:lpstr>
    </vt:vector>
  </TitlesOfParts>
  <Company>Copyright © 2010, 2007, 2004 Pearson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</dc:title>
  <dc:subject>Testing Hypotheses About Proportions</dc:subject>
  <dc:creator>David Bock</dc:creator>
  <cp:lastModifiedBy>OXPS</cp:lastModifiedBy>
  <cp:revision>80</cp:revision>
  <cp:lastPrinted>2016-02-17T17:37:36Z</cp:lastPrinted>
  <dcterms:created xsi:type="dcterms:W3CDTF">2005-02-25T19:46:41Z</dcterms:created>
  <dcterms:modified xsi:type="dcterms:W3CDTF">2016-02-19T12:22:24Z</dcterms:modified>
</cp:coreProperties>
</file>