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56"/>
  </p:notesMasterIdLst>
  <p:handoutMasterIdLst>
    <p:handoutMasterId r:id="rId57"/>
  </p:handoutMasterIdLst>
  <p:sldIdLst>
    <p:sldId id="259" r:id="rId2"/>
    <p:sldId id="260" r:id="rId3"/>
    <p:sldId id="300" r:id="rId4"/>
    <p:sldId id="263" r:id="rId5"/>
    <p:sldId id="294" r:id="rId6"/>
    <p:sldId id="302" r:id="rId7"/>
    <p:sldId id="303" r:id="rId8"/>
    <p:sldId id="301" r:id="rId9"/>
    <p:sldId id="304" r:id="rId10"/>
    <p:sldId id="309" r:id="rId11"/>
    <p:sldId id="310" r:id="rId12"/>
    <p:sldId id="307" r:id="rId13"/>
    <p:sldId id="308" r:id="rId14"/>
    <p:sldId id="311" r:id="rId15"/>
    <p:sldId id="264" r:id="rId16"/>
    <p:sldId id="265" r:id="rId17"/>
    <p:sldId id="266" r:id="rId18"/>
    <p:sldId id="267" r:id="rId19"/>
    <p:sldId id="269" r:id="rId20"/>
    <p:sldId id="270" r:id="rId21"/>
    <p:sldId id="276" r:id="rId22"/>
    <p:sldId id="277" r:id="rId23"/>
    <p:sldId id="278" r:id="rId24"/>
    <p:sldId id="305" r:id="rId25"/>
    <p:sldId id="296" r:id="rId26"/>
    <p:sldId id="297" r:id="rId27"/>
    <p:sldId id="314" r:id="rId28"/>
    <p:sldId id="316" r:id="rId29"/>
    <p:sldId id="279" r:id="rId30"/>
    <p:sldId id="315" r:id="rId31"/>
    <p:sldId id="317" r:id="rId32"/>
    <p:sldId id="280" r:id="rId33"/>
    <p:sldId id="281" r:id="rId34"/>
    <p:sldId id="282" r:id="rId35"/>
    <p:sldId id="283" r:id="rId36"/>
    <p:sldId id="319" r:id="rId37"/>
    <p:sldId id="320" r:id="rId38"/>
    <p:sldId id="284" r:id="rId39"/>
    <p:sldId id="285" r:id="rId40"/>
    <p:sldId id="321" r:id="rId41"/>
    <p:sldId id="323" r:id="rId42"/>
    <p:sldId id="324" r:id="rId43"/>
    <p:sldId id="325" r:id="rId44"/>
    <p:sldId id="286" r:id="rId45"/>
    <p:sldId id="287" r:id="rId46"/>
    <p:sldId id="288" r:id="rId47"/>
    <p:sldId id="289" r:id="rId48"/>
    <p:sldId id="290" r:id="rId49"/>
    <p:sldId id="322" r:id="rId50"/>
    <p:sldId id="291" r:id="rId51"/>
    <p:sldId id="292" r:id="rId52"/>
    <p:sldId id="293" r:id="rId53"/>
    <p:sldId id="299" r:id="rId54"/>
    <p:sldId id="326" r:id="rId55"/>
  </p:sldIdLst>
  <p:sldSz cx="9144000" cy="6858000" type="letter"/>
  <p:notesSz cx="6858000" cy="9144000"/>
  <p:defaultTextStyle>
    <a:defPPr>
      <a:defRPr lang="en-CA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160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ECF8"/>
    <a:srgbClr val="FDDCA1"/>
    <a:srgbClr val="B8F6FE"/>
    <a:srgbClr val="CCECFF"/>
    <a:srgbClr val="EF9C51"/>
    <a:srgbClr val="8CC6EB"/>
    <a:srgbClr val="193A61"/>
    <a:srgbClr val="E8F3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horzBarState="maximized">
    <p:restoredLeft sz="16966" autoAdjust="0"/>
    <p:restoredTop sz="94747" autoAdjust="0"/>
  </p:normalViewPr>
  <p:slideViewPr>
    <p:cSldViewPr snapToObjects="1">
      <p:cViewPr varScale="1">
        <p:scale>
          <a:sx n="74" d="100"/>
          <a:sy n="74" d="100"/>
        </p:scale>
        <p:origin x="1206" y="72"/>
      </p:cViewPr>
      <p:guideLst>
        <p:guide orient="horz" pos="3120"/>
        <p:guide pos="16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184"/>
    </p:cViewPr>
  </p:sorterViewPr>
  <p:notesViewPr>
    <p:cSldViewPr snapToObjects="1">
      <p:cViewPr>
        <p:scale>
          <a:sx n="100" d="100"/>
          <a:sy n="100" d="100"/>
        </p:scale>
        <p:origin x="-780" y="21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anose="020B0604030504040204" pitchFamily="34" charset="0"/>
              </a:defRPr>
            </a:lvl1pPr>
          </a:lstStyle>
          <a:p>
            <a:endParaRPr lang="en-CA" altLang="en-US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anose="020B0604030504040204" pitchFamily="34" charset="0"/>
              </a:defRPr>
            </a:lvl1pPr>
          </a:lstStyle>
          <a:p>
            <a:endParaRPr lang="en-CA" altLang="en-US"/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anose="020B0604030504040204" pitchFamily="34" charset="0"/>
              </a:defRPr>
            </a:lvl1pPr>
          </a:lstStyle>
          <a:p>
            <a:endParaRPr lang="en-CA" altLang="en-US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anose="020B0604030504040204" pitchFamily="34" charset="0"/>
              </a:defRPr>
            </a:lvl1pPr>
          </a:lstStyle>
          <a:p>
            <a:fld id="{57C5058E-F693-4A88-A827-72EFB638DC76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9134018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anose="020B0604030504040204" pitchFamily="34" charset="0"/>
              </a:defRPr>
            </a:lvl1pPr>
          </a:lstStyle>
          <a:p>
            <a:endParaRPr lang="en-CA" altLang="en-US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anose="020B0604030504040204" pitchFamily="34" charset="0"/>
              </a:defRPr>
            </a:lvl1pPr>
          </a:lstStyle>
          <a:p>
            <a:endParaRPr lang="en-CA" altLang="en-US"/>
          </a:p>
        </p:txBody>
      </p:sp>
      <p:sp>
        <p:nvSpPr>
          <p:cNvPr id="614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 smtClean="0"/>
              <a:t>Click to edit Master text styles</a:t>
            </a:r>
          </a:p>
          <a:p>
            <a:pPr lvl="1"/>
            <a:r>
              <a:rPr lang="en-CA" altLang="en-US" smtClean="0"/>
              <a:t>Second level</a:t>
            </a:r>
          </a:p>
          <a:p>
            <a:pPr lvl="2"/>
            <a:r>
              <a:rPr lang="en-CA" altLang="en-US" smtClean="0"/>
              <a:t>Third level</a:t>
            </a:r>
          </a:p>
          <a:p>
            <a:pPr lvl="3"/>
            <a:r>
              <a:rPr lang="en-CA" altLang="en-US" smtClean="0"/>
              <a:t>Fourth level</a:t>
            </a:r>
          </a:p>
          <a:p>
            <a:pPr lvl="4"/>
            <a:r>
              <a:rPr lang="en-CA" altLang="en-US" smtClean="0"/>
              <a:t>Fifth level</a:t>
            </a: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anose="020B0604030504040204" pitchFamily="34" charset="0"/>
              </a:defRPr>
            </a:lvl1pPr>
          </a:lstStyle>
          <a:p>
            <a:endParaRPr lang="en-CA" altLang="en-US"/>
          </a:p>
        </p:txBody>
      </p:sp>
      <p:sp>
        <p:nvSpPr>
          <p:cNvPr id="614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anose="020B0604030504040204" pitchFamily="34" charset="0"/>
              </a:defRPr>
            </a:lvl1pPr>
          </a:lstStyle>
          <a:p>
            <a:fld id="{85EE1374-6AC3-4E3C-B197-9EE32AF96ACE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1572226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6E4A31-3E4B-482C-9AA8-C39CA9503241}" type="slidenum">
              <a:rPr lang="en-CA" altLang="en-US"/>
              <a:pPr/>
              <a:t>1</a:t>
            </a:fld>
            <a:endParaRPr lang="en-CA" altLang="en-US"/>
          </a:p>
        </p:txBody>
      </p:sp>
      <p:sp>
        <p:nvSpPr>
          <p:cNvPr id="559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9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01812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775972-939B-48FA-962F-155734E6383B}" type="slidenum">
              <a:rPr lang="en-CA" altLang="en-US"/>
              <a:pPr/>
              <a:t>18</a:t>
            </a:fld>
            <a:endParaRPr lang="en-CA" altLang="en-US"/>
          </a:p>
        </p:txBody>
      </p:sp>
      <p:sp>
        <p:nvSpPr>
          <p:cNvPr id="567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7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86651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8C6D05-2879-4B9D-BCA3-F7E3155FB13A}" type="slidenum">
              <a:rPr lang="en-CA" altLang="en-US"/>
              <a:pPr/>
              <a:t>19</a:t>
            </a:fld>
            <a:endParaRPr lang="en-CA" altLang="en-US"/>
          </a:p>
        </p:txBody>
      </p:sp>
      <p:sp>
        <p:nvSpPr>
          <p:cNvPr id="569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9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24895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AE9F5E-B491-466D-92D0-EC8E955F2688}" type="slidenum">
              <a:rPr lang="en-CA" altLang="en-US"/>
              <a:pPr/>
              <a:t>20</a:t>
            </a:fld>
            <a:endParaRPr lang="en-CA" altLang="en-US"/>
          </a:p>
        </p:txBody>
      </p:sp>
      <p:sp>
        <p:nvSpPr>
          <p:cNvPr id="570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0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67072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4C3A40-13F1-4C85-9071-EE6D9005BEE8}" type="slidenum">
              <a:rPr lang="en-CA" altLang="en-US"/>
              <a:pPr/>
              <a:t>21</a:t>
            </a:fld>
            <a:endParaRPr lang="en-CA" altLang="en-US"/>
          </a:p>
        </p:txBody>
      </p:sp>
      <p:sp>
        <p:nvSpPr>
          <p:cNvPr id="572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2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59465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4D5F45-7D5E-4068-8D02-91F87F445598}" type="slidenum">
              <a:rPr lang="en-CA" altLang="en-US"/>
              <a:pPr/>
              <a:t>22</a:t>
            </a:fld>
            <a:endParaRPr lang="en-CA" altLang="en-US"/>
          </a:p>
        </p:txBody>
      </p:sp>
      <p:sp>
        <p:nvSpPr>
          <p:cNvPr id="573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56524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2A46B6-FC93-4001-AC4A-99A3D392E7A2}" type="slidenum">
              <a:rPr lang="en-CA" altLang="en-US"/>
              <a:pPr/>
              <a:t>23</a:t>
            </a:fld>
            <a:endParaRPr lang="en-CA" altLang="en-US"/>
          </a:p>
        </p:txBody>
      </p:sp>
      <p:sp>
        <p:nvSpPr>
          <p:cNvPr id="574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4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03603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1B3DF0-9C83-43F2-B92A-AFFC5B309EC1}" type="slidenum">
              <a:rPr lang="en-CA" altLang="en-US"/>
              <a:pPr/>
              <a:t>25</a:t>
            </a:fld>
            <a:endParaRPr lang="en-CA" altLang="en-US"/>
          </a:p>
        </p:txBody>
      </p:sp>
      <p:sp>
        <p:nvSpPr>
          <p:cNvPr id="575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5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99035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85643D-E493-41BC-B060-6D677A49EFB1}" type="slidenum">
              <a:rPr lang="en-CA" altLang="en-US"/>
              <a:pPr/>
              <a:t>26</a:t>
            </a:fld>
            <a:endParaRPr lang="en-CA" altLang="en-US"/>
          </a:p>
        </p:txBody>
      </p:sp>
      <p:sp>
        <p:nvSpPr>
          <p:cNvPr id="576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6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38395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EC9AB0-7441-4ADE-B441-5ED1E6B67436}" type="slidenum">
              <a:rPr lang="en-CA" altLang="en-US"/>
              <a:pPr/>
              <a:t>29</a:t>
            </a:fld>
            <a:endParaRPr lang="en-CA" altLang="en-US"/>
          </a:p>
        </p:txBody>
      </p:sp>
      <p:sp>
        <p:nvSpPr>
          <p:cNvPr id="577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7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10506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A5D219-3392-4EB8-8365-3632C833F4A9}" type="slidenum">
              <a:rPr lang="en-CA" altLang="en-US"/>
              <a:pPr/>
              <a:t>32</a:t>
            </a:fld>
            <a:endParaRPr lang="en-CA" altLang="en-US"/>
          </a:p>
        </p:txBody>
      </p:sp>
      <p:sp>
        <p:nvSpPr>
          <p:cNvPr id="578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8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17089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107350-2A73-492C-B503-47D9E29F0969}" type="slidenum">
              <a:rPr lang="en-CA" altLang="en-US"/>
              <a:pPr/>
              <a:t>2</a:t>
            </a:fld>
            <a:endParaRPr lang="en-CA" altLang="en-US"/>
          </a:p>
        </p:txBody>
      </p:sp>
      <p:sp>
        <p:nvSpPr>
          <p:cNvPr id="560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0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46137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C43076-B48F-43C9-97F5-1602A830B28C}" type="slidenum">
              <a:rPr lang="en-CA" altLang="en-US"/>
              <a:pPr/>
              <a:t>33</a:t>
            </a:fld>
            <a:endParaRPr lang="en-CA" altLang="en-US"/>
          </a:p>
        </p:txBody>
      </p:sp>
      <p:sp>
        <p:nvSpPr>
          <p:cNvPr id="579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9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0769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C2DA2C-ED8A-4D18-8028-8AAFAA861F6C}" type="slidenum">
              <a:rPr lang="en-CA" altLang="en-US"/>
              <a:pPr/>
              <a:t>34</a:t>
            </a:fld>
            <a:endParaRPr lang="en-CA" altLang="en-US"/>
          </a:p>
        </p:txBody>
      </p:sp>
      <p:sp>
        <p:nvSpPr>
          <p:cNvPr id="580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0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105566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FEAD48-1FB3-41C9-898B-B93316893379}" type="slidenum">
              <a:rPr lang="en-CA" altLang="en-US"/>
              <a:pPr/>
              <a:t>35</a:t>
            </a:fld>
            <a:endParaRPr lang="en-CA" altLang="en-US"/>
          </a:p>
        </p:txBody>
      </p:sp>
      <p:sp>
        <p:nvSpPr>
          <p:cNvPr id="581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1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251428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C43076-B48F-43C9-97F5-1602A830B28C}" type="slidenum">
              <a:rPr lang="en-CA" altLang="en-US"/>
              <a:pPr/>
              <a:t>36</a:t>
            </a:fld>
            <a:endParaRPr lang="en-CA" altLang="en-US"/>
          </a:p>
        </p:txBody>
      </p:sp>
      <p:sp>
        <p:nvSpPr>
          <p:cNvPr id="579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9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924096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79EBA8-98C8-4CAC-8E4B-43EEA3D9F47E}" type="slidenum">
              <a:rPr lang="en-CA" altLang="en-US"/>
              <a:pPr/>
              <a:t>38</a:t>
            </a:fld>
            <a:endParaRPr lang="en-CA" altLang="en-US"/>
          </a:p>
        </p:txBody>
      </p:sp>
      <p:sp>
        <p:nvSpPr>
          <p:cNvPr id="582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2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525076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9F0EF9-320C-4636-AC47-92845EAB13A1}" type="slidenum">
              <a:rPr lang="en-CA" altLang="en-US"/>
              <a:pPr/>
              <a:t>39</a:t>
            </a:fld>
            <a:endParaRPr lang="en-CA" altLang="en-US"/>
          </a:p>
        </p:txBody>
      </p:sp>
      <p:sp>
        <p:nvSpPr>
          <p:cNvPr id="583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268447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9F0EF9-320C-4636-AC47-92845EAB13A1}" type="slidenum">
              <a:rPr lang="en-CA" altLang="en-US"/>
              <a:pPr/>
              <a:t>41</a:t>
            </a:fld>
            <a:endParaRPr lang="en-CA" altLang="en-US"/>
          </a:p>
        </p:txBody>
      </p:sp>
      <p:sp>
        <p:nvSpPr>
          <p:cNvPr id="583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58278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F6BEBC-6990-4D6B-A7FE-D115CF14F439}" type="slidenum">
              <a:rPr lang="en-CA" altLang="en-US"/>
              <a:pPr/>
              <a:t>44</a:t>
            </a:fld>
            <a:endParaRPr lang="en-CA" altLang="en-US"/>
          </a:p>
        </p:txBody>
      </p:sp>
      <p:sp>
        <p:nvSpPr>
          <p:cNvPr id="584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4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484671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8C263B-A63C-43F1-A1E9-186406978FBF}" type="slidenum">
              <a:rPr lang="en-CA" altLang="en-US"/>
              <a:pPr/>
              <a:t>45</a:t>
            </a:fld>
            <a:endParaRPr lang="en-CA" alt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918557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D1FB99-FC8E-4554-9AD2-8F3E176C43AB}" type="slidenum">
              <a:rPr lang="en-CA" altLang="en-US"/>
              <a:pPr/>
              <a:t>46</a:t>
            </a:fld>
            <a:endParaRPr lang="en-CA" altLang="en-US"/>
          </a:p>
        </p:txBody>
      </p:sp>
      <p:sp>
        <p:nvSpPr>
          <p:cNvPr id="586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6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41025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B915EB-E270-4E7E-A84E-AA8A85B5444A}" type="slidenum">
              <a:rPr lang="en-CA" altLang="en-US"/>
              <a:pPr/>
              <a:t>4</a:t>
            </a:fld>
            <a:endParaRPr lang="en-CA" altLang="en-US"/>
          </a:p>
        </p:txBody>
      </p:sp>
      <p:sp>
        <p:nvSpPr>
          <p:cNvPr id="563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172121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91A4BC-A42E-4005-93B2-57CB25A5FB5B}" type="slidenum">
              <a:rPr lang="en-CA" altLang="en-US"/>
              <a:pPr/>
              <a:t>47</a:t>
            </a:fld>
            <a:endParaRPr lang="en-CA" altLang="en-US"/>
          </a:p>
        </p:txBody>
      </p:sp>
      <p:sp>
        <p:nvSpPr>
          <p:cNvPr id="587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7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622020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BC2000-7496-46CC-A59D-CFB06CFDADCC}" type="slidenum">
              <a:rPr lang="en-CA" altLang="en-US"/>
              <a:pPr/>
              <a:t>48</a:t>
            </a:fld>
            <a:endParaRPr lang="en-CA" altLang="en-US"/>
          </a:p>
        </p:txBody>
      </p:sp>
      <p:sp>
        <p:nvSpPr>
          <p:cNvPr id="588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8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605791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AF2338-C2CD-48D1-9879-8C8C337BABBA}" type="slidenum">
              <a:rPr lang="en-CA" altLang="en-US"/>
              <a:pPr/>
              <a:t>50</a:t>
            </a:fld>
            <a:endParaRPr lang="en-CA" altLang="en-US"/>
          </a:p>
        </p:txBody>
      </p:sp>
      <p:sp>
        <p:nvSpPr>
          <p:cNvPr id="589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9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332063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4F7AEE-F915-4DB5-B4E0-F7359F3E32EA}" type="slidenum">
              <a:rPr lang="en-CA" altLang="en-US"/>
              <a:pPr/>
              <a:t>51</a:t>
            </a:fld>
            <a:endParaRPr lang="en-CA" altLang="en-US"/>
          </a:p>
        </p:txBody>
      </p:sp>
      <p:sp>
        <p:nvSpPr>
          <p:cNvPr id="590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0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524535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1FD602-266F-4666-90A7-6BFD566FA9E1}" type="slidenum">
              <a:rPr lang="en-CA" altLang="en-US"/>
              <a:pPr/>
              <a:t>52</a:t>
            </a:fld>
            <a:endParaRPr lang="en-CA" altLang="en-US"/>
          </a:p>
        </p:txBody>
      </p:sp>
      <p:sp>
        <p:nvSpPr>
          <p:cNvPr id="591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1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026997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267D29-15D8-4109-B0E2-7AB5F654E6F7}" type="slidenum">
              <a:rPr lang="en-CA" altLang="en-US"/>
              <a:pPr/>
              <a:t>53</a:t>
            </a:fld>
            <a:endParaRPr lang="en-CA" altLang="en-US"/>
          </a:p>
        </p:txBody>
      </p:sp>
      <p:sp>
        <p:nvSpPr>
          <p:cNvPr id="596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6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66353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4CCF08-9C34-4909-A473-1B234AAA1BF9}" type="slidenum">
              <a:rPr lang="en-CA" altLang="en-US"/>
              <a:pPr/>
              <a:t>5</a:t>
            </a:fld>
            <a:endParaRPr lang="en-CA" altLang="en-US"/>
          </a:p>
        </p:txBody>
      </p:sp>
      <p:sp>
        <p:nvSpPr>
          <p:cNvPr id="55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37652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4CCF08-9C34-4909-A473-1B234AAA1BF9}" type="slidenum">
              <a:rPr lang="en-CA" altLang="en-US"/>
              <a:pPr/>
              <a:t>6</a:t>
            </a:fld>
            <a:endParaRPr lang="en-CA" altLang="en-US"/>
          </a:p>
        </p:txBody>
      </p:sp>
      <p:sp>
        <p:nvSpPr>
          <p:cNvPr id="55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37652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4CCF08-9C34-4909-A473-1B234AAA1BF9}" type="slidenum">
              <a:rPr lang="en-CA" altLang="en-US"/>
              <a:pPr/>
              <a:t>7</a:t>
            </a:fld>
            <a:endParaRPr lang="en-CA" altLang="en-US"/>
          </a:p>
        </p:txBody>
      </p:sp>
      <p:sp>
        <p:nvSpPr>
          <p:cNvPr id="55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37652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8CED5D-EC9D-4A1F-9FFB-361D9A543445}" type="slidenum">
              <a:rPr lang="en-CA" altLang="en-US"/>
              <a:pPr/>
              <a:t>15</a:t>
            </a:fld>
            <a:endParaRPr lang="en-CA" altLang="en-US"/>
          </a:p>
        </p:txBody>
      </p:sp>
      <p:sp>
        <p:nvSpPr>
          <p:cNvPr id="564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4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27019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B7B1EC-62F7-430B-B948-B168748A63E6}" type="slidenum">
              <a:rPr lang="en-CA" altLang="en-US"/>
              <a:pPr/>
              <a:t>16</a:t>
            </a:fld>
            <a:endParaRPr lang="en-CA" altLang="en-US"/>
          </a:p>
        </p:txBody>
      </p:sp>
      <p:sp>
        <p:nvSpPr>
          <p:cNvPr id="565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5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37711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818EC1-6911-4ADA-AD1F-CE0C9100E5B5}" type="slidenum">
              <a:rPr lang="en-CA" altLang="en-US"/>
              <a:pPr/>
              <a:t>17</a:t>
            </a:fld>
            <a:endParaRPr lang="en-CA" altLang="en-US"/>
          </a:p>
        </p:txBody>
      </p:sp>
      <p:sp>
        <p:nvSpPr>
          <p:cNvPr id="566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6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88115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946" name="Rectangle 2"/>
          <p:cNvSpPr>
            <a:spLocks noChangeArrowheads="1"/>
          </p:cNvSpPr>
          <p:nvPr userDrawn="1"/>
        </p:nvSpPr>
        <p:spPr bwMode="auto">
          <a:xfrm>
            <a:off x="0" y="2147888"/>
            <a:ext cx="9144000" cy="48006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8CC6EB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947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52600" y="6096000"/>
            <a:ext cx="5638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r>
              <a:rPr lang="en-US" altLang="en-US"/>
              <a:t>Copyright © 2010, 2007, 2004 Pearson Education, Inc.</a:t>
            </a:r>
          </a:p>
        </p:txBody>
      </p:sp>
      <p:sp>
        <p:nvSpPr>
          <p:cNvPr id="594948" name="Rectangle 4" descr="Pink tissue paper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685800"/>
            <a:ext cx="7391400" cy="1676400"/>
          </a:xfrm>
          <a:extLst>
            <a:ext uri="{909E8E84-426E-40DD-AFC4-6F175D3DCCD1}">
              <a14:hiddenFill xmlns:a14="http://schemas.microsoft.com/office/drawing/2010/main">
                <a:blipFill dpi="0" rotWithShape="0">
                  <a:blip r:embed="rId2"/>
                  <a:srcRect/>
                  <a:tile tx="0" ty="0" sx="100000" sy="100000" flip="none" algn="tl"/>
                </a:blipFill>
              </a14:hiddenFill>
            </a:ext>
          </a:extLst>
        </p:spPr>
        <p:txBody>
          <a:bodyPr wrap="none" anchor="ctr"/>
          <a:lstStyle>
            <a:lvl1pPr>
              <a:defRPr sz="66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594949" name="Rectangle 5" descr="Pink tissue paper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2438400"/>
            <a:ext cx="4572000" cy="2209800"/>
          </a:xfrm>
          <a:extLst>
            <a:ext uri="{909E8E84-426E-40DD-AFC4-6F175D3DCCD1}">
              <a14:hiddenFill xmlns:a14="http://schemas.microsoft.com/office/drawing/2010/main">
                <a:blipFill dpi="0" rotWithShape="0">
                  <a:blip r:embed="rId2"/>
                  <a:srcRect/>
                  <a:tile tx="0" ty="0" sx="100000" sy="100000" flip="none" algn="tl"/>
                </a:blipFill>
              </a14:hiddenFill>
            </a:ext>
          </a:extLst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3600">
                <a:solidFill>
                  <a:schemeClr val="hlink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594950" name="Line 6"/>
          <p:cNvSpPr>
            <a:spLocks noChangeShapeType="1"/>
          </p:cNvSpPr>
          <p:nvPr userDrawn="1"/>
        </p:nvSpPr>
        <p:spPr bwMode="auto">
          <a:xfrm>
            <a:off x="0" y="6626225"/>
            <a:ext cx="91440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94951" name="Picture 7" descr="Official_Pearson_Logo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096000"/>
            <a:ext cx="1143000" cy="430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4952" name="Picture 8" descr="smw3e_book_cover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147888"/>
            <a:ext cx="1968500" cy="259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21 - </a:t>
            </a:r>
            <a:fld id="{190BADCC-4E2D-49AF-AE5E-43704BD72BAA}" type="slidenum">
              <a:rPr lang="en-US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310416754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303213"/>
            <a:ext cx="2076450" cy="58689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303213"/>
            <a:ext cx="6076950" cy="58689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21 - </a:t>
            </a:r>
            <a:fld id="{B577F4EA-7BFC-4AC2-A9A9-564D5B2F777F}" type="slidenum">
              <a:rPr lang="en-US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611063971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3213"/>
            <a:ext cx="8305800" cy="9921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44513" y="1600200"/>
            <a:ext cx="407035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7263" y="1600200"/>
            <a:ext cx="4071937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050088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Slide 21 - </a:t>
            </a:r>
            <a:fld id="{1DC60388-A91F-450A-BD0D-EB28808DC2F6}" type="slidenum">
              <a:rPr lang="en-US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615837619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21 - </a:t>
            </a:r>
            <a:fld id="{55D8EEF9-63D0-4CCB-94C8-D7583CAE3DA5}" type="slidenum">
              <a:rPr lang="en-US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607961581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21 - </a:t>
            </a:r>
            <a:fld id="{E47CAAC7-6A79-4085-A853-E56D21BCF9A1}" type="slidenum">
              <a:rPr lang="en-US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4041726597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4513" y="1600200"/>
            <a:ext cx="407035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7263" y="1600200"/>
            <a:ext cx="4071937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21 - </a:t>
            </a:r>
            <a:fld id="{CCB4B8B8-2609-485E-B6A9-A8684F033D08}" type="slidenum">
              <a:rPr lang="en-US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960778020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21 - </a:t>
            </a:r>
            <a:fld id="{C108E7F8-1EB1-4342-B0B5-0A09297AE58B}" type="slidenum">
              <a:rPr lang="en-US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79485249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21 - </a:t>
            </a:r>
            <a:fld id="{AFCE870A-18C2-46DC-ACB8-A1351D566DB5}" type="slidenum">
              <a:rPr lang="en-US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099689381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21 - </a:t>
            </a:r>
            <a:fld id="{7A78710C-6467-48A6-9F42-7F8D43ED754A}" type="slidenum">
              <a:rPr lang="en-US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015784457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21 - </a:t>
            </a:r>
            <a:fld id="{E3D50922-15B4-45C0-A759-8575438C8B12}" type="slidenum">
              <a:rPr lang="en-US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613993474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21 - </a:t>
            </a:r>
            <a:fld id="{69AAC785-180D-4783-B0D4-2428F862FE67}" type="slidenum">
              <a:rPr lang="en-US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676742529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303213"/>
            <a:ext cx="8305800" cy="992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9392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50088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CC3300"/>
                </a:solidFill>
              </a:defRPr>
            </a:lvl1pPr>
          </a:lstStyle>
          <a:p>
            <a:r>
              <a:rPr lang="en-US" altLang="en-US"/>
              <a:t>Slide 21 - </a:t>
            </a:r>
            <a:fld id="{41F2DB6C-6B36-4A26-935C-BD02E9F94E5D}" type="slidenum">
              <a:rPr lang="en-US" altLang="en-US"/>
              <a:pPr/>
              <a:t>‹#›</a:t>
            </a:fld>
            <a:endParaRPr lang="en-CA" altLang="en-US"/>
          </a:p>
        </p:txBody>
      </p:sp>
      <p:sp>
        <p:nvSpPr>
          <p:cNvPr id="59392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4513" y="1600200"/>
            <a:ext cx="8294687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93925" name="Rectangle 5"/>
          <p:cNvSpPr>
            <a:spLocks noChangeArrowheads="1"/>
          </p:cNvSpPr>
          <p:nvPr/>
        </p:nvSpPr>
        <p:spPr bwMode="auto">
          <a:xfrm>
            <a:off x="838200" y="6397625"/>
            <a:ext cx="449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r>
              <a:rPr lang="en-US" altLang="en-US" sz="900"/>
              <a:t>Copyright © 2010, 2007, 2004 Pearson Education, Inc.</a:t>
            </a:r>
          </a:p>
        </p:txBody>
      </p:sp>
      <p:sp>
        <p:nvSpPr>
          <p:cNvPr id="593926" name="Rectangle 6"/>
          <p:cNvSpPr>
            <a:spLocks noChangeArrowheads="1"/>
          </p:cNvSpPr>
          <p:nvPr/>
        </p:nvSpPr>
        <p:spPr bwMode="gray">
          <a:xfrm rot="10800000">
            <a:off x="0" y="-1588"/>
            <a:ext cx="209550" cy="6856413"/>
          </a:xfrm>
          <a:prstGeom prst="rect">
            <a:avLst/>
          </a:prstGeom>
          <a:gradFill rotWithShape="0">
            <a:gsLst>
              <a:gs pos="0">
                <a:schemeClr val="tx2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99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/>
            <a:endParaRPr kumimoji="1" lang="en-US" altLang="en-US" sz="3200">
              <a:latin typeface="Tahoma" panose="020B0604030504040204" pitchFamily="34" charset="0"/>
            </a:endParaRPr>
          </a:p>
        </p:txBody>
      </p:sp>
      <p:grpSp>
        <p:nvGrpSpPr>
          <p:cNvPr id="593927" name="Group 7"/>
          <p:cNvGrpSpPr>
            <a:grpSpLocks/>
          </p:cNvGrpSpPr>
          <p:nvPr/>
        </p:nvGrpSpPr>
        <p:grpSpPr bwMode="auto">
          <a:xfrm>
            <a:off x="0" y="73025"/>
            <a:ext cx="9144000" cy="79375"/>
            <a:chOff x="0" y="-1"/>
            <a:chExt cx="5760" cy="50"/>
          </a:xfrm>
        </p:grpSpPr>
        <p:sp>
          <p:nvSpPr>
            <p:cNvPr id="593928" name="Line 8"/>
            <p:cNvSpPr>
              <a:spLocks noChangeShapeType="1"/>
            </p:cNvSpPr>
            <p:nvPr/>
          </p:nvSpPr>
          <p:spPr bwMode="auto">
            <a:xfrm>
              <a:off x="0" y="-1"/>
              <a:ext cx="5760" cy="1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3929" name="Line 9"/>
            <p:cNvSpPr>
              <a:spLocks noChangeShapeType="1"/>
            </p:cNvSpPr>
            <p:nvPr/>
          </p:nvSpPr>
          <p:spPr bwMode="auto">
            <a:xfrm>
              <a:off x="0" y="48"/>
              <a:ext cx="5760" cy="1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</p:sldLayoutIdLst>
  <p:transition spd="med"/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292100" indent="-2921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n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66738" indent="-254000" algn="l" rtl="0" fontAlgn="base">
        <a:spcBef>
          <a:spcPct val="20000"/>
        </a:spcBef>
        <a:spcAft>
          <a:spcPct val="0"/>
        </a:spcAft>
        <a:buClr>
          <a:srgbClr val="EF9C51"/>
        </a:buClr>
        <a:buSzPct val="55000"/>
        <a:buFont typeface="Wingdings" panose="05000000000000000000" pitchFamily="2" charset="2"/>
        <a:buChar char="n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784225" indent="-215900" algn="l" rtl="0" fontAlgn="base">
        <a:spcBef>
          <a:spcPct val="20000"/>
        </a:spcBef>
        <a:spcAft>
          <a:spcPct val="0"/>
        </a:spcAft>
        <a:buClr>
          <a:srgbClr val="FDDCA1"/>
        </a:buClr>
        <a:buSzPct val="50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14413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06500" indent="-190500" algn="l" rtl="0" fontAlgn="base">
        <a:spcBef>
          <a:spcPct val="20000"/>
        </a:spcBef>
        <a:spcAft>
          <a:spcPct val="0"/>
        </a:spcAft>
        <a:buClr>
          <a:srgbClr val="CCECFF"/>
        </a:buClr>
        <a:buSzPct val="50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9.wmf"/><Relationship Id="rId4" Type="http://schemas.openxmlformats.org/officeDocument/2006/relationships/oleObject" Target="../embeddings/oleObject1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3.bin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4.bin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FcBOhivfzOo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098" name="Rectangle 2" descr="Pink tissue paper"/>
          <p:cNvSpPr>
            <a:spLocks noGrp="1" noChangeArrowheads="1"/>
          </p:cNvSpPr>
          <p:nvPr>
            <p:ph type="ctrTitle"/>
          </p:nvPr>
        </p:nvSpPr>
        <p:spPr>
          <a:xfrm>
            <a:off x="2133600" y="685800"/>
            <a:ext cx="6248400" cy="762000"/>
          </a:xfrm>
        </p:spPr>
        <p:txBody>
          <a:bodyPr/>
          <a:lstStyle/>
          <a:p>
            <a:r>
              <a:rPr lang="en-US" altLang="en-US" dirty="0"/>
              <a:t>Chapter </a:t>
            </a:r>
            <a:r>
              <a:rPr lang="en-US" altLang="en-US" dirty="0" smtClean="0"/>
              <a:t>20</a:t>
            </a:r>
            <a:endParaRPr lang="en-US" altLang="en-US" dirty="0"/>
          </a:p>
        </p:txBody>
      </p:sp>
      <p:sp>
        <p:nvSpPr>
          <p:cNvPr id="516099" name="Rectangle 3" descr="Pink tissue paper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1524000"/>
            <a:ext cx="7010400" cy="3124200"/>
          </a:xfrm>
        </p:spPr>
        <p:txBody>
          <a:bodyPr/>
          <a:lstStyle/>
          <a:p>
            <a:r>
              <a:rPr lang="en-US" altLang="en-US" dirty="0"/>
              <a:t>More About Tests and Intervals </a:t>
            </a:r>
          </a:p>
        </p:txBody>
      </p:sp>
      <p:pic>
        <p:nvPicPr>
          <p:cNvPr id="557058" name="Picture 2" descr="http://ts1.mm.bing.net/th?&amp;id=HN.608029672970979222&amp;w=300&amp;h=300&amp;c=0&amp;pid=1.9&amp;rs=0&amp;p=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286000"/>
            <a:ext cx="2958296" cy="4437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3213"/>
            <a:ext cx="8305800" cy="306387"/>
          </a:xfrm>
        </p:spPr>
        <p:txBody>
          <a:bodyPr/>
          <a:lstStyle/>
          <a:p>
            <a:r>
              <a:rPr lang="en-US" dirty="0" smtClean="0"/>
              <a:t>Jury Trials Vs. Hypothesis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9143999" cy="5562600"/>
          </a:xfrm>
        </p:spPr>
        <p:txBody>
          <a:bodyPr/>
          <a:lstStyle/>
          <a:p>
            <a:endParaRPr lang="en-US" sz="3200" b="1" u="sng" dirty="0" smtClean="0">
              <a:solidFill>
                <a:srgbClr val="00B050"/>
              </a:solidFill>
            </a:endParaRPr>
          </a:p>
          <a:p>
            <a:r>
              <a:rPr lang="en-US" sz="3200" b="1" u="sng" dirty="0" smtClean="0">
                <a:solidFill>
                  <a:srgbClr val="00B050"/>
                </a:solidFill>
              </a:rPr>
              <a:t>Evidence (Bank robber):</a:t>
            </a:r>
          </a:p>
          <a:p>
            <a:r>
              <a:rPr lang="en-US" sz="3200" b="1" dirty="0" smtClean="0">
                <a:solidFill>
                  <a:srgbClr val="FF0000"/>
                </a:solidFill>
              </a:rPr>
              <a:t>A car the same color as his was parked in front of the bank.</a:t>
            </a:r>
          </a:p>
          <a:p>
            <a:endParaRPr lang="en-US" sz="3200" b="1" dirty="0">
              <a:solidFill>
                <a:srgbClr val="FF0000"/>
              </a:solidFill>
            </a:endParaRPr>
          </a:p>
          <a:p>
            <a:endParaRPr lang="en-US" sz="3200" b="1" dirty="0" smtClean="0">
              <a:solidFill>
                <a:srgbClr val="FF0000"/>
              </a:solidFill>
            </a:endParaRPr>
          </a:p>
          <a:p>
            <a:endParaRPr lang="en-US" sz="3200" b="1" dirty="0">
              <a:solidFill>
                <a:srgbClr val="FF0000"/>
              </a:solidFill>
            </a:endParaRPr>
          </a:p>
          <a:p>
            <a:endParaRPr lang="en-US" sz="3200" b="1" dirty="0" smtClean="0">
              <a:solidFill>
                <a:srgbClr val="FF0000"/>
              </a:solidFill>
            </a:endParaRPr>
          </a:p>
          <a:p>
            <a:endParaRPr lang="en-US" sz="3200" b="1" dirty="0" smtClean="0">
              <a:solidFill>
                <a:srgbClr val="FF0000"/>
              </a:solidFill>
            </a:endParaRPr>
          </a:p>
          <a:p>
            <a:r>
              <a:rPr lang="en-US" sz="3200" dirty="0" smtClean="0">
                <a:solidFill>
                  <a:srgbClr val="002060"/>
                </a:solidFill>
              </a:rPr>
              <a:t>No. The probability of that happening (given innocent) is high.</a:t>
            </a:r>
          </a:p>
          <a:p>
            <a:endParaRPr lang="en-US" dirty="0" smtClean="0">
              <a:solidFill>
                <a:srgbClr val="002060"/>
              </a:solidFill>
            </a:endParaRP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821" y="3148012"/>
            <a:ext cx="3629179" cy="2262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4860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3213"/>
            <a:ext cx="8305800" cy="306387"/>
          </a:xfrm>
        </p:spPr>
        <p:txBody>
          <a:bodyPr/>
          <a:lstStyle/>
          <a:p>
            <a:r>
              <a:rPr lang="en-US" dirty="0" smtClean="0"/>
              <a:t>Jury Trials Vs. Hypothesis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57200"/>
            <a:ext cx="9143999" cy="5715000"/>
          </a:xfrm>
        </p:spPr>
        <p:txBody>
          <a:bodyPr/>
          <a:lstStyle/>
          <a:p>
            <a:endParaRPr lang="en-US" b="1" u="sng" dirty="0" smtClean="0">
              <a:solidFill>
                <a:srgbClr val="00B050"/>
              </a:solidFill>
            </a:endParaRPr>
          </a:p>
          <a:p>
            <a:r>
              <a:rPr lang="en-US" b="1" u="sng" dirty="0" smtClean="0">
                <a:solidFill>
                  <a:srgbClr val="00B050"/>
                </a:solidFill>
              </a:rPr>
              <a:t>Evidence (Bank robber):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The security camera showed the robber was male and about the same height and weight.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endParaRPr lang="en-US" b="1" dirty="0">
              <a:solidFill>
                <a:srgbClr val="FF0000"/>
              </a:solidFill>
            </a:endParaRP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endParaRPr lang="en-US" b="1" dirty="0">
              <a:solidFill>
                <a:srgbClr val="FF0000"/>
              </a:solidFill>
            </a:endParaRPr>
          </a:p>
          <a:p>
            <a:endParaRPr lang="en-US" b="1" dirty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No. </a:t>
            </a:r>
            <a:r>
              <a:rPr lang="en-US" dirty="0">
                <a:solidFill>
                  <a:srgbClr val="002060"/>
                </a:solidFill>
              </a:rPr>
              <a:t>T</a:t>
            </a:r>
            <a:r>
              <a:rPr lang="en-US" dirty="0" smtClean="0">
                <a:solidFill>
                  <a:srgbClr val="002060"/>
                </a:solidFill>
              </a:rPr>
              <a:t>he probability </a:t>
            </a:r>
            <a:r>
              <a:rPr lang="en-US" dirty="0">
                <a:solidFill>
                  <a:srgbClr val="002060"/>
                </a:solidFill>
              </a:rPr>
              <a:t>of that happening (given innocent) is </a:t>
            </a:r>
            <a:r>
              <a:rPr lang="en-US" dirty="0" smtClean="0">
                <a:solidFill>
                  <a:srgbClr val="002060"/>
                </a:solidFill>
              </a:rPr>
              <a:t>still possible, but we are starting to question his innocence.</a:t>
            </a:r>
            <a:endParaRPr lang="en-US" dirty="0">
              <a:solidFill>
                <a:srgbClr val="002060"/>
              </a:solidFill>
            </a:endParaRPr>
          </a:p>
          <a:p>
            <a:endParaRPr lang="en-US" dirty="0" smtClean="0">
              <a:solidFill>
                <a:srgbClr val="002060"/>
              </a:solidFill>
            </a:endParaRP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2590800"/>
            <a:ext cx="2924443" cy="2799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77023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3213"/>
            <a:ext cx="8305800" cy="306387"/>
          </a:xfrm>
        </p:spPr>
        <p:txBody>
          <a:bodyPr/>
          <a:lstStyle/>
          <a:p>
            <a:r>
              <a:rPr lang="en-US" dirty="0" smtClean="0"/>
              <a:t>Jury Trials Vs. Hypothesis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9143999" cy="5562600"/>
          </a:xfrm>
        </p:spPr>
        <p:txBody>
          <a:bodyPr/>
          <a:lstStyle/>
          <a:p>
            <a:r>
              <a:rPr lang="en-US" b="1" u="sng" dirty="0" smtClean="0">
                <a:solidFill>
                  <a:srgbClr val="00B050"/>
                </a:solidFill>
              </a:rPr>
              <a:t>Evidence (Bank robber):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Witnesses then said the robber wore a blue jacket just like the police found in the defendant's trash.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endParaRPr lang="en-US" b="1" dirty="0">
              <a:solidFill>
                <a:srgbClr val="FF0000"/>
              </a:solidFill>
            </a:endParaRP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endParaRPr lang="en-US" b="1" dirty="0">
              <a:solidFill>
                <a:srgbClr val="FF0000"/>
              </a:solidFill>
            </a:endParaRP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The probability of that happening (given innocent) is getting low. Our P-value my be low enough to constitute “reasonable doubt” and lead to a conviction.</a:t>
            </a:r>
          </a:p>
          <a:p>
            <a:endParaRPr lang="en-US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002060"/>
              </a:solidFill>
            </a:endParaRP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50" y="2133600"/>
            <a:ext cx="28575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1867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3213"/>
            <a:ext cx="8305800" cy="306387"/>
          </a:xfrm>
        </p:spPr>
        <p:txBody>
          <a:bodyPr/>
          <a:lstStyle/>
          <a:p>
            <a:r>
              <a:rPr lang="en-US" dirty="0" smtClean="0"/>
              <a:t>Jury Trials Vs. Hypothesis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9143999" cy="5562600"/>
          </a:xfrm>
        </p:spPr>
        <p:txBody>
          <a:bodyPr/>
          <a:lstStyle/>
          <a:p>
            <a:endParaRPr lang="en-US" dirty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The more evidence we have, the more unlikely it would be were he innocent. </a:t>
            </a:r>
          </a:p>
          <a:p>
            <a:endParaRPr lang="en-US" dirty="0" smtClean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Additional evidence doesn’t make him guiltier, it just makes us more confident that we did the right thing when we convicted him.</a:t>
            </a:r>
          </a:p>
          <a:p>
            <a:endParaRPr lang="en-US" dirty="0" smtClean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The lower the P-value, the more comfortable we feel like our decision to reject the null hypothesis, but the null hypothesis doesn’t get any more false. </a:t>
            </a:r>
          </a:p>
          <a:p>
            <a:endParaRPr lang="en-US" dirty="0" smtClean="0">
              <a:solidFill>
                <a:srgbClr val="002060"/>
              </a:solidFill>
            </a:endParaRP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01074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 Chapter 20</a:t>
            </a:r>
          </a:p>
          <a:p>
            <a:r>
              <a:rPr lang="en-US" dirty="0" smtClean="0"/>
              <a:t>Complete Guided Reading</a:t>
            </a:r>
          </a:p>
          <a:p>
            <a:r>
              <a:rPr lang="en-US" dirty="0" err="1" smtClean="0"/>
              <a:t>Pg</a:t>
            </a:r>
            <a:r>
              <a:rPr lang="en-US" dirty="0" smtClean="0"/>
              <a:t> 535 – 537, Ex: 2, 4, 5, 10, 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01590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Alpha Levels</a:t>
            </a:r>
          </a:p>
        </p:txBody>
      </p:sp>
      <p:sp>
        <p:nvSpPr>
          <p:cNvPr id="521219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342900" indent="-342900"/>
            <a:r>
              <a:rPr lang="en-US" altLang="en-US" dirty="0"/>
              <a:t>Sometimes we need to make a firm decision about whether or not to reject the null hypothesis</a:t>
            </a:r>
            <a:r>
              <a:rPr lang="en-US" altLang="en-US" dirty="0" smtClean="0"/>
              <a:t>.</a:t>
            </a:r>
          </a:p>
          <a:p>
            <a:pPr marL="342900" indent="-342900"/>
            <a:endParaRPr lang="en-US" altLang="en-US" dirty="0"/>
          </a:p>
          <a:p>
            <a:pPr marL="342900" indent="-342900"/>
            <a:r>
              <a:rPr lang="en-US" altLang="en-US" dirty="0"/>
              <a:t>When the P-value is small, it tells us that our data are rare </a:t>
            </a:r>
            <a:r>
              <a:rPr lang="en-US" altLang="en-US" i="1" dirty="0"/>
              <a:t>given the null hypothesis</a:t>
            </a:r>
            <a:r>
              <a:rPr lang="en-US" altLang="en-US" dirty="0"/>
              <a:t>. </a:t>
            </a:r>
          </a:p>
          <a:p>
            <a:pPr marL="342900" indent="-342900"/>
            <a:endParaRPr lang="en-US" altLang="en-US" dirty="0" smtClean="0"/>
          </a:p>
          <a:p>
            <a:pPr marL="342900" indent="-342900"/>
            <a:r>
              <a:rPr lang="en-US" altLang="en-US" dirty="0" smtClean="0"/>
              <a:t>How </a:t>
            </a:r>
            <a:r>
              <a:rPr lang="en-US" altLang="en-US" dirty="0"/>
              <a:t>rare is “rare”? </a:t>
            </a:r>
            <a:endParaRPr lang="en-US" altLang="en-US" dirty="0">
              <a:solidFill>
                <a:srgbClr val="FF0066"/>
              </a:solidFill>
              <a:sym typeface="Symbol" panose="05050102010706020507" pitchFamily="18" charset="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1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1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1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21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21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21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21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21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21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Alpha Levels (cont.)</a:t>
            </a:r>
          </a:p>
        </p:txBody>
      </p:sp>
      <p:sp>
        <p:nvSpPr>
          <p:cNvPr id="522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3999" cy="4572000"/>
          </a:xfrm>
          <a:ln/>
        </p:spPr>
        <p:txBody>
          <a:bodyPr/>
          <a:lstStyle/>
          <a:p>
            <a:pPr marL="342900" indent="-342900"/>
            <a:r>
              <a:rPr lang="en-US" altLang="en-US" dirty="0"/>
              <a:t>We can define “rare event</a:t>
            </a:r>
            <a:r>
              <a:rPr lang="en-US" altLang="en-US" dirty="0" smtClean="0"/>
              <a:t>” </a:t>
            </a:r>
            <a:r>
              <a:rPr lang="en-US" altLang="en-US" dirty="0"/>
              <a:t>by setting a threshold for our P-value. </a:t>
            </a:r>
            <a:endParaRPr lang="en-US" altLang="en-US" dirty="0" smtClean="0"/>
          </a:p>
          <a:p>
            <a:pPr marL="342900" indent="-342900"/>
            <a:endParaRPr lang="en-US" altLang="en-US" dirty="0"/>
          </a:p>
          <a:p>
            <a:pPr marL="742950" lvl="1" indent="-285750"/>
            <a:r>
              <a:rPr lang="en-US" altLang="en-US" dirty="0"/>
              <a:t>If our P-value falls below that point, we’ll reject H</a:t>
            </a:r>
            <a:r>
              <a:rPr lang="en-US" altLang="en-US" baseline="-25000" dirty="0"/>
              <a:t>0</a:t>
            </a:r>
            <a:r>
              <a:rPr lang="en-US" altLang="en-US" dirty="0"/>
              <a:t>. We call such results </a:t>
            </a:r>
            <a:r>
              <a:rPr lang="en-US" altLang="en-US" dirty="0">
                <a:solidFill>
                  <a:schemeClr val="hlink"/>
                </a:solidFill>
              </a:rPr>
              <a:t>statistically significant</a:t>
            </a:r>
            <a:r>
              <a:rPr lang="en-US" altLang="en-US" dirty="0"/>
              <a:t>.</a:t>
            </a:r>
          </a:p>
          <a:p>
            <a:pPr marL="742950" lvl="1" indent="-285750"/>
            <a:endParaRPr lang="en-US" altLang="en-US" dirty="0" smtClean="0"/>
          </a:p>
          <a:p>
            <a:pPr marL="742950" lvl="1" indent="-285750"/>
            <a:r>
              <a:rPr lang="en-US" altLang="en-US" dirty="0" smtClean="0"/>
              <a:t>The </a:t>
            </a:r>
            <a:r>
              <a:rPr lang="en-US" altLang="en-US" dirty="0"/>
              <a:t>threshold is called an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>
                <a:solidFill>
                  <a:schemeClr val="hlink"/>
                </a:solidFill>
              </a:rPr>
              <a:t>alpha level</a:t>
            </a:r>
            <a:r>
              <a:rPr lang="en-US" altLang="en-US" dirty="0"/>
              <a:t>, denoted by </a:t>
            </a:r>
            <a:r>
              <a:rPr lang="en-US" altLang="en-US" dirty="0">
                <a:sym typeface="Symbol" panose="05050102010706020507" pitchFamily="18" charset="2"/>
              </a:rPr>
              <a:t>.</a:t>
            </a:r>
            <a:endParaRPr lang="en-US" alt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22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22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22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Alpha Levels (cont.)</a:t>
            </a:r>
          </a:p>
        </p:txBody>
      </p:sp>
      <p:sp>
        <p:nvSpPr>
          <p:cNvPr id="523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9144000" cy="4830763"/>
          </a:xfrm>
          <a:ln/>
        </p:spPr>
        <p:txBody>
          <a:bodyPr/>
          <a:lstStyle/>
          <a:p>
            <a:pPr marL="342900" indent="-342900"/>
            <a:r>
              <a:rPr lang="en-US" altLang="en-US" dirty="0">
                <a:sym typeface="Symbol" panose="05050102010706020507" pitchFamily="18" charset="2"/>
              </a:rPr>
              <a:t>Common alpha levels are 0.10, 0.05, and 0.01. </a:t>
            </a:r>
            <a:endParaRPr lang="en-US" altLang="en-US" dirty="0" smtClean="0">
              <a:sym typeface="Symbol" panose="05050102010706020507" pitchFamily="18" charset="2"/>
            </a:endParaRPr>
          </a:p>
          <a:p>
            <a:pPr marL="342900" indent="-342900"/>
            <a:endParaRPr lang="en-US" altLang="en-US" dirty="0">
              <a:sym typeface="Symbol" panose="05050102010706020507" pitchFamily="18" charset="2"/>
            </a:endParaRPr>
          </a:p>
          <a:p>
            <a:pPr marL="742950" lvl="1" indent="-285750"/>
            <a:r>
              <a:rPr lang="en-US" altLang="en-US" dirty="0">
                <a:sym typeface="Symbol" panose="05050102010706020507" pitchFamily="18" charset="2"/>
              </a:rPr>
              <a:t>C</a:t>
            </a:r>
            <a:r>
              <a:rPr lang="en-US" altLang="en-US" dirty="0" smtClean="0">
                <a:sym typeface="Symbol" panose="05050102010706020507" pitchFamily="18" charset="2"/>
              </a:rPr>
              <a:t>onsider </a:t>
            </a:r>
            <a:r>
              <a:rPr lang="en-US" altLang="en-US" dirty="0">
                <a:sym typeface="Symbol" panose="05050102010706020507" pitchFamily="18" charset="2"/>
              </a:rPr>
              <a:t>your alpha level carefully and choose an appropriate one for the situation.</a:t>
            </a:r>
          </a:p>
          <a:p>
            <a:pPr marL="342900" indent="-342900"/>
            <a:endParaRPr lang="en-US" altLang="en-US" dirty="0" smtClean="0">
              <a:sym typeface="Symbol" panose="05050102010706020507" pitchFamily="18" charset="2"/>
            </a:endParaRPr>
          </a:p>
          <a:p>
            <a:pPr marL="342900" indent="-342900"/>
            <a:r>
              <a:rPr lang="en-US" altLang="en-US" dirty="0" smtClean="0">
                <a:sym typeface="Symbol" panose="05050102010706020507" pitchFamily="18" charset="2"/>
              </a:rPr>
              <a:t>The </a:t>
            </a:r>
            <a:r>
              <a:rPr lang="en-US" altLang="en-US" dirty="0">
                <a:sym typeface="Symbol" panose="05050102010706020507" pitchFamily="18" charset="2"/>
              </a:rPr>
              <a:t>alpha level is also called the </a:t>
            </a:r>
            <a:r>
              <a:rPr lang="en-US" altLang="en-US" dirty="0">
                <a:solidFill>
                  <a:schemeClr val="hlink"/>
                </a:solidFill>
                <a:sym typeface="Symbol" panose="05050102010706020507" pitchFamily="18" charset="2"/>
              </a:rPr>
              <a:t>significance level</a:t>
            </a:r>
            <a:r>
              <a:rPr lang="en-US" altLang="en-US" dirty="0">
                <a:sym typeface="Symbol" panose="05050102010706020507" pitchFamily="18" charset="2"/>
              </a:rPr>
              <a:t>. </a:t>
            </a:r>
            <a:endParaRPr lang="en-US" altLang="en-US" dirty="0" smtClean="0">
              <a:sym typeface="Symbol" panose="05050102010706020507" pitchFamily="18" charset="2"/>
            </a:endParaRPr>
          </a:p>
          <a:p>
            <a:pPr marL="342900" indent="-342900"/>
            <a:endParaRPr lang="en-US" altLang="en-US" dirty="0">
              <a:sym typeface="Symbol" panose="05050102010706020507" pitchFamily="18" charset="2"/>
            </a:endParaRPr>
          </a:p>
          <a:p>
            <a:pPr marL="742950" lvl="1" indent="-285750"/>
            <a:r>
              <a:rPr lang="en-US" altLang="en-US" dirty="0">
                <a:sym typeface="Symbol" panose="05050102010706020507" pitchFamily="18" charset="2"/>
              </a:rPr>
              <a:t>When we reject the null hypothesis, we say that the test is “significant at that level.”</a:t>
            </a:r>
            <a:endParaRPr lang="en-US" altLang="en-US" dirty="0">
              <a:solidFill>
                <a:srgbClr val="FF0066"/>
              </a:solidFill>
              <a:sym typeface="Symbol" panose="05050102010706020507" pitchFamily="18" charset="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3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23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23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23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Alpha Levels (cont.)</a:t>
            </a:r>
          </a:p>
        </p:txBody>
      </p:sp>
      <p:sp>
        <p:nvSpPr>
          <p:cNvPr id="524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3999" cy="4572000"/>
          </a:xfrm>
          <a:ln/>
        </p:spPr>
        <p:txBody>
          <a:bodyPr/>
          <a:lstStyle/>
          <a:p>
            <a:pPr marL="342900" indent="-342900"/>
            <a:r>
              <a:rPr lang="en-US" altLang="en-US" dirty="0"/>
              <a:t>What can you say if the P-value does not fall below </a:t>
            </a:r>
            <a:r>
              <a:rPr lang="en-US" altLang="en-US" dirty="0">
                <a:sym typeface="Symbol" panose="05050102010706020507" pitchFamily="18" charset="2"/>
              </a:rPr>
              <a:t>? </a:t>
            </a:r>
          </a:p>
          <a:p>
            <a:pPr marL="742950" lvl="1" indent="-285750"/>
            <a:endParaRPr lang="en-US" altLang="en-US" dirty="0" smtClean="0">
              <a:sym typeface="Symbol" panose="05050102010706020507" pitchFamily="18" charset="2"/>
            </a:endParaRPr>
          </a:p>
          <a:p>
            <a:pPr marL="742950" lvl="1" indent="-285750"/>
            <a:r>
              <a:rPr lang="en-US" altLang="en-US" dirty="0" smtClean="0">
                <a:sym typeface="Symbol" panose="05050102010706020507" pitchFamily="18" charset="2"/>
              </a:rPr>
              <a:t>You </a:t>
            </a:r>
            <a:r>
              <a:rPr lang="en-US" altLang="en-US" dirty="0">
                <a:sym typeface="Symbol" panose="05050102010706020507" pitchFamily="18" charset="2"/>
              </a:rPr>
              <a:t>should say that “The data have failed to provide sufficient evidence to reject the null hypothesis.” </a:t>
            </a:r>
          </a:p>
          <a:p>
            <a:pPr marL="742950" lvl="1" indent="-285750"/>
            <a:endParaRPr lang="en-US" altLang="en-US" dirty="0" smtClean="0">
              <a:sym typeface="Symbol" panose="05050102010706020507" pitchFamily="18" charset="2"/>
            </a:endParaRPr>
          </a:p>
          <a:p>
            <a:pPr marL="742950" lvl="1" indent="-285750"/>
            <a:r>
              <a:rPr lang="en-US" altLang="en-US" dirty="0" smtClean="0">
                <a:sym typeface="Symbol" panose="05050102010706020507" pitchFamily="18" charset="2"/>
              </a:rPr>
              <a:t>Don’t </a:t>
            </a:r>
            <a:r>
              <a:rPr lang="en-US" altLang="en-US" dirty="0">
                <a:sym typeface="Symbol" panose="05050102010706020507" pitchFamily="18" charset="2"/>
              </a:rPr>
              <a:t>say that you “accept the null hypothesis.”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24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24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24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33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3213"/>
            <a:ext cx="8305800" cy="458787"/>
          </a:xfrm>
        </p:spPr>
        <p:txBody>
          <a:bodyPr/>
          <a:lstStyle/>
          <a:p>
            <a:r>
              <a:rPr lang="en-US" altLang="en-US" dirty="0"/>
              <a:t>Alpha Levels (cont.)</a:t>
            </a:r>
          </a:p>
        </p:txBody>
      </p:sp>
      <p:sp>
        <p:nvSpPr>
          <p:cNvPr id="526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85800"/>
            <a:ext cx="9143999" cy="6019800"/>
          </a:xfrm>
          <a:ln/>
        </p:spPr>
        <p:txBody>
          <a:bodyPr/>
          <a:lstStyle/>
          <a:p>
            <a:pPr marL="342900" indent="-342900">
              <a:lnSpc>
                <a:spcPct val="90000"/>
              </a:lnSpc>
            </a:pPr>
            <a:r>
              <a:rPr lang="en-US" altLang="en-US" dirty="0" smtClean="0">
                <a:sym typeface="Symbol" panose="05050102010706020507" pitchFamily="18" charset="2"/>
              </a:rPr>
              <a:t>Why do we provide a P-value to the reader?</a:t>
            </a:r>
            <a:endParaRPr lang="en-US" altLang="en-US" dirty="0" smtClean="0">
              <a:sym typeface="Symbol" panose="05050102010706020507" pitchFamily="18" charset="2"/>
            </a:endParaRPr>
          </a:p>
          <a:p>
            <a:pPr marL="342900" indent="-342900">
              <a:lnSpc>
                <a:spcPct val="90000"/>
              </a:lnSpc>
            </a:pPr>
            <a:endParaRPr lang="en-US" altLang="en-US" dirty="0" smtClean="0">
              <a:sym typeface="Symbol" panose="05050102010706020507" pitchFamily="18" charset="2"/>
            </a:endParaRPr>
          </a:p>
          <a:p>
            <a:pPr marL="342900" indent="-342900">
              <a:lnSpc>
                <a:spcPct val="90000"/>
              </a:lnSpc>
            </a:pPr>
            <a:r>
              <a:rPr lang="en-US" altLang="en-US" dirty="0" smtClean="0">
                <a:sym typeface="Symbol" panose="05050102010706020507" pitchFamily="18" charset="2"/>
              </a:rPr>
              <a:t>The </a:t>
            </a:r>
            <a:r>
              <a:rPr lang="en-US" altLang="en-US" dirty="0">
                <a:sym typeface="Symbol" panose="05050102010706020507" pitchFamily="18" charset="2"/>
              </a:rPr>
              <a:t>P-value gives the reader far more information than just stating that you reject or fail to reject the null.</a:t>
            </a:r>
          </a:p>
          <a:p>
            <a:pPr marL="342900" indent="-342900">
              <a:lnSpc>
                <a:spcPct val="90000"/>
              </a:lnSpc>
            </a:pPr>
            <a:endParaRPr lang="en-US" altLang="en-US" dirty="0" smtClean="0">
              <a:sym typeface="Symbol" panose="05050102010706020507" pitchFamily="18" charset="2"/>
            </a:endParaRPr>
          </a:p>
          <a:p>
            <a:pPr marL="342900" indent="-342900">
              <a:lnSpc>
                <a:spcPct val="90000"/>
              </a:lnSpc>
            </a:pPr>
            <a:r>
              <a:rPr lang="en-US" altLang="en-US" dirty="0" smtClean="0">
                <a:sym typeface="Symbol" panose="05050102010706020507" pitchFamily="18" charset="2"/>
              </a:rPr>
              <a:t>You </a:t>
            </a:r>
            <a:r>
              <a:rPr lang="en-US" altLang="en-US" dirty="0">
                <a:sym typeface="Symbol" panose="05050102010706020507" pitchFamily="18" charset="2"/>
              </a:rPr>
              <a:t>allow that person to make his or her own decisions about the test. </a:t>
            </a:r>
            <a:endParaRPr lang="en-US" altLang="en-US" dirty="0" smtClean="0">
              <a:sym typeface="Symbol" panose="05050102010706020507" pitchFamily="18" charset="2"/>
            </a:endParaRPr>
          </a:p>
          <a:p>
            <a:pPr marL="342900" indent="-342900">
              <a:lnSpc>
                <a:spcPct val="90000"/>
              </a:lnSpc>
            </a:pPr>
            <a:endParaRPr lang="en-US" altLang="en-US" dirty="0">
              <a:sym typeface="Symbol" panose="05050102010706020507" pitchFamily="18" charset="2"/>
            </a:endParaRPr>
          </a:p>
          <a:p>
            <a:pPr marL="742950" lvl="1" indent="-285750">
              <a:lnSpc>
                <a:spcPct val="90000"/>
              </a:lnSpc>
            </a:pPr>
            <a:r>
              <a:rPr lang="en-US" altLang="en-US" dirty="0">
                <a:sym typeface="Symbol" panose="05050102010706020507" pitchFamily="18" charset="2"/>
              </a:rPr>
              <a:t>What you consider to be statistically significant might not be the same as what someone else considers statistically significant. </a:t>
            </a:r>
            <a:endParaRPr lang="en-US" altLang="en-US" dirty="0" smtClean="0">
              <a:sym typeface="Symbol" panose="05050102010706020507" pitchFamily="18" charset="2"/>
            </a:endParaRPr>
          </a:p>
          <a:p>
            <a:pPr marL="742950" lvl="1" indent="-285750">
              <a:lnSpc>
                <a:spcPct val="90000"/>
              </a:lnSpc>
            </a:pPr>
            <a:endParaRPr lang="en-US" altLang="en-US" dirty="0">
              <a:sym typeface="Symbol" panose="05050102010706020507" pitchFamily="18" charset="2"/>
            </a:endParaRPr>
          </a:p>
          <a:p>
            <a:pPr marL="742950" lvl="1" indent="-285750">
              <a:lnSpc>
                <a:spcPct val="90000"/>
              </a:lnSpc>
            </a:pPr>
            <a:r>
              <a:rPr lang="en-US" altLang="en-US" dirty="0">
                <a:sym typeface="Symbol" panose="05050102010706020507" pitchFamily="18" charset="2"/>
              </a:rPr>
              <a:t>There is more than one alpha level that can be used, but each test will give only one P-value.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26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26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26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26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26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Zero In on the Null</a:t>
            </a:r>
          </a:p>
        </p:txBody>
      </p:sp>
      <p:sp>
        <p:nvSpPr>
          <p:cNvPr id="517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3999" cy="4572000"/>
          </a:xfrm>
          <a:ln/>
        </p:spPr>
        <p:txBody>
          <a:bodyPr/>
          <a:lstStyle/>
          <a:p>
            <a:pPr marL="342900" indent="-342900"/>
            <a:r>
              <a:rPr lang="en-US" altLang="en-US" dirty="0" smtClean="0"/>
              <a:t>To </a:t>
            </a:r>
            <a:r>
              <a:rPr lang="en-US" altLang="en-US" dirty="0"/>
              <a:t>perform a hypothesis test, the null must be a statement about the value of a parameter for a model. </a:t>
            </a:r>
            <a:endParaRPr lang="en-US" altLang="en-US" dirty="0" smtClean="0"/>
          </a:p>
          <a:p>
            <a:pPr marL="342900" indent="-342900"/>
            <a:endParaRPr lang="en-US" altLang="en-US" dirty="0"/>
          </a:p>
          <a:p>
            <a:pPr marL="342900" indent="-342900"/>
            <a:r>
              <a:rPr lang="en-US" altLang="en-US" dirty="0"/>
              <a:t>We then use this value to compute the probability that the </a:t>
            </a:r>
            <a:r>
              <a:rPr lang="en-US" altLang="en-US" b="1" i="1" dirty="0"/>
              <a:t>observed</a:t>
            </a:r>
            <a:r>
              <a:rPr lang="en-US" altLang="en-US" dirty="0"/>
              <a:t> sample statistic—or something even farther from the null value—might occur.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7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7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7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7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7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7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36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3213"/>
            <a:ext cx="8305800" cy="534987"/>
          </a:xfrm>
        </p:spPr>
        <p:txBody>
          <a:bodyPr/>
          <a:lstStyle/>
          <a:p>
            <a:r>
              <a:rPr lang="en-US" altLang="en-US" dirty="0"/>
              <a:t>Significant vs. Important</a:t>
            </a:r>
          </a:p>
        </p:txBody>
      </p:sp>
      <p:sp>
        <p:nvSpPr>
          <p:cNvPr id="527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3999" cy="4572000"/>
          </a:xfrm>
        </p:spPr>
        <p:txBody>
          <a:bodyPr/>
          <a:lstStyle/>
          <a:p>
            <a:pPr marL="342900" indent="-342900"/>
            <a:r>
              <a:rPr lang="en-US" altLang="en-US" dirty="0"/>
              <a:t>What do we mean when we say that a test is statistically significant</a:t>
            </a:r>
            <a:r>
              <a:rPr lang="en-US" altLang="en-US" dirty="0" smtClean="0"/>
              <a:t>?</a:t>
            </a:r>
          </a:p>
          <a:p>
            <a:pPr marL="342900" indent="-342900"/>
            <a:endParaRPr lang="en-US" altLang="en-US" dirty="0"/>
          </a:p>
          <a:p>
            <a:pPr marL="742950" lvl="1" indent="-285750"/>
            <a:r>
              <a:rPr lang="en-US" altLang="en-US" dirty="0" smtClean="0"/>
              <a:t>This means the test </a:t>
            </a:r>
            <a:r>
              <a:rPr lang="en-US" altLang="en-US" dirty="0"/>
              <a:t>statistic had </a:t>
            </a:r>
            <a:r>
              <a:rPr lang="en-US" altLang="en-US" dirty="0" smtClean="0"/>
              <a:t>a P-value </a:t>
            </a:r>
            <a:r>
              <a:rPr lang="en-US" altLang="en-US" dirty="0"/>
              <a:t>lower than our alpha level</a:t>
            </a:r>
            <a:r>
              <a:rPr lang="en-US" altLang="en-US" dirty="0" smtClean="0"/>
              <a:t>.</a:t>
            </a:r>
          </a:p>
          <a:p>
            <a:pPr marL="742950" lvl="1" indent="-285750"/>
            <a:endParaRPr lang="en-US" alt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27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27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533400"/>
          </a:xfrm>
        </p:spPr>
        <p:txBody>
          <a:bodyPr/>
          <a:lstStyle/>
          <a:p>
            <a:r>
              <a:rPr lang="en-US" altLang="en-US" sz="3200" dirty="0"/>
              <a:t>Confidence Intervals and Hypothesis Tests</a:t>
            </a:r>
          </a:p>
        </p:txBody>
      </p:sp>
      <p:sp>
        <p:nvSpPr>
          <p:cNvPr id="533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19200"/>
            <a:ext cx="8991599" cy="4953000"/>
          </a:xfrm>
          <a:ln/>
        </p:spPr>
        <p:txBody>
          <a:bodyPr/>
          <a:lstStyle/>
          <a:p>
            <a:pPr marL="342900" indent="-342900">
              <a:lnSpc>
                <a:spcPct val="90000"/>
              </a:lnSpc>
            </a:pPr>
            <a:r>
              <a:rPr lang="en-US" altLang="en-US" dirty="0"/>
              <a:t>Confidence intervals and hypothesis tests are built from the same calculations. </a:t>
            </a:r>
            <a:endParaRPr lang="en-US" altLang="en-US" dirty="0" smtClean="0"/>
          </a:p>
          <a:p>
            <a:pPr marL="342900" indent="-342900">
              <a:lnSpc>
                <a:spcPct val="90000"/>
              </a:lnSpc>
            </a:pPr>
            <a:endParaRPr lang="en-US" altLang="en-US" dirty="0"/>
          </a:p>
          <a:p>
            <a:pPr marL="742950" lvl="1" indent="-285750">
              <a:lnSpc>
                <a:spcPct val="90000"/>
              </a:lnSpc>
            </a:pPr>
            <a:r>
              <a:rPr lang="en-US" altLang="en-US" dirty="0"/>
              <a:t>They have the same assumptions and conditions.</a:t>
            </a:r>
          </a:p>
          <a:p>
            <a:pPr marL="342900" indent="-342900">
              <a:lnSpc>
                <a:spcPct val="90000"/>
              </a:lnSpc>
            </a:pPr>
            <a:endParaRPr lang="en-US" altLang="en-US" dirty="0" smtClean="0"/>
          </a:p>
          <a:p>
            <a:pPr marL="342900" indent="-342900">
              <a:lnSpc>
                <a:spcPct val="90000"/>
              </a:lnSpc>
            </a:pPr>
            <a:r>
              <a:rPr lang="en-US" altLang="en-US" dirty="0" smtClean="0"/>
              <a:t>How can you</a:t>
            </a:r>
            <a:r>
              <a:rPr lang="en-US" altLang="en-US" dirty="0" smtClean="0"/>
              <a:t> </a:t>
            </a:r>
            <a:r>
              <a:rPr lang="en-US" altLang="en-US" dirty="0"/>
              <a:t>approximate a hypothesis test by examining a confidence </a:t>
            </a:r>
            <a:r>
              <a:rPr lang="en-US" altLang="en-US" dirty="0" smtClean="0"/>
              <a:t>interval</a:t>
            </a:r>
            <a:r>
              <a:rPr lang="en-US" altLang="en-US" dirty="0"/>
              <a:t>?</a:t>
            </a:r>
            <a:endParaRPr lang="en-US" altLang="en-US" dirty="0"/>
          </a:p>
          <a:p>
            <a:pPr marL="742950" lvl="1" indent="-285750">
              <a:lnSpc>
                <a:spcPct val="90000"/>
              </a:lnSpc>
            </a:pPr>
            <a:endParaRPr lang="en-US" altLang="en-US" dirty="0" smtClean="0"/>
          </a:p>
          <a:p>
            <a:pPr marL="742950" lvl="1" indent="-285750">
              <a:lnSpc>
                <a:spcPct val="90000"/>
              </a:lnSpc>
            </a:pPr>
            <a:r>
              <a:rPr lang="en-US" altLang="en-US" dirty="0" smtClean="0"/>
              <a:t>Just </a:t>
            </a:r>
            <a:r>
              <a:rPr lang="en-US" altLang="en-US" dirty="0" smtClean="0"/>
              <a:t>look </a:t>
            </a:r>
            <a:r>
              <a:rPr lang="en-US" altLang="en-US" dirty="0" smtClean="0"/>
              <a:t>whether </a:t>
            </a:r>
            <a:r>
              <a:rPr lang="en-US" altLang="en-US" dirty="0"/>
              <a:t>the null </a:t>
            </a:r>
            <a:r>
              <a:rPr lang="en-US" altLang="en-US" dirty="0" smtClean="0"/>
              <a:t>hypothesis </a:t>
            </a:r>
            <a:r>
              <a:rPr lang="en-US" altLang="en-US" dirty="0"/>
              <a:t>is consistent with </a:t>
            </a:r>
            <a:r>
              <a:rPr lang="en-US" altLang="en-US" dirty="0" smtClean="0"/>
              <a:t>the </a:t>
            </a:r>
            <a:r>
              <a:rPr lang="en-US" altLang="en-US" dirty="0"/>
              <a:t>confidence </a:t>
            </a:r>
            <a:r>
              <a:rPr lang="en-US" altLang="en-US" dirty="0" smtClean="0"/>
              <a:t>interval.</a:t>
            </a:r>
            <a:endParaRPr lang="en-US" alt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33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33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33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33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altLang="en-US" sz="3200"/>
              <a:t>Confidence Intervals and Hypothesis Tests (cont.)</a:t>
            </a:r>
          </a:p>
        </p:txBody>
      </p:sp>
      <p:sp>
        <p:nvSpPr>
          <p:cNvPr id="534531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342900" indent="-342900"/>
            <a:r>
              <a:rPr lang="en-US" altLang="en-US" dirty="0"/>
              <a:t>Because confidence intervals are two-sided, they correspond to two-sided tests. </a:t>
            </a:r>
            <a:endParaRPr lang="en-US" altLang="en-US" dirty="0" smtClean="0"/>
          </a:p>
          <a:p>
            <a:pPr marL="342900" indent="-342900"/>
            <a:endParaRPr lang="en-US" altLang="en-US" dirty="0"/>
          </a:p>
          <a:p>
            <a:pPr marL="742950" lvl="1" indent="-285750"/>
            <a:r>
              <a:rPr lang="en-US" altLang="en-US" dirty="0"/>
              <a:t>A</a:t>
            </a:r>
            <a:r>
              <a:rPr lang="en-US" altLang="en-US" dirty="0" smtClean="0"/>
              <a:t> </a:t>
            </a:r>
            <a:r>
              <a:rPr lang="en-US" altLang="en-US" dirty="0"/>
              <a:t>confidence interval with a confidence level of </a:t>
            </a:r>
            <a:r>
              <a:rPr lang="en-US" altLang="en-US" i="1" dirty="0"/>
              <a:t>C</a:t>
            </a:r>
            <a:r>
              <a:rPr lang="en-US" altLang="en-US" dirty="0"/>
              <a:t>% corresponds to a </a:t>
            </a:r>
            <a:r>
              <a:rPr lang="en-US" altLang="en-US" dirty="0" smtClean="0"/>
              <a:t>two-sided </a:t>
            </a:r>
            <a:r>
              <a:rPr lang="en-US" altLang="en-US" dirty="0"/>
              <a:t>hypothesis test with an </a:t>
            </a:r>
            <a:r>
              <a:rPr lang="en-US" altLang="en-US" dirty="0">
                <a:sym typeface="Symbol" panose="05050102010706020507" pitchFamily="18" charset="2"/>
              </a:rPr>
              <a:t>-level </a:t>
            </a:r>
            <a:r>
              <a:rPr lang="en-US" altLang="en-US" dirty="0" smtClean="0">
                <a:sym typeface="Symbol" panose="05050102010706020507" pitchFamily="18" charset="2"/>
              </a:rPr>
              <a:t>of </a:t>
            </a:r>
            <a:r>
              <a:rPr lang="en-US" altLang="en-US" dirty="0">
                <a:sym typeface="Symbol" panose="05050102010706020507" pitchFamily="18" charset="2"/>
              </a:rPr>
              <a:t>100 – </a:t>
            </a:r>
            <a:r>
              <a:rPr lang="en-US" altLang="en-US" i="1" dirty="0">
                <a:sym typeface="Symbol" panose="05050102010706020507" pitchFamily="18" charset="2"/>
              </a:rPr>
              <a:t>C</a:t>
            </a:r>
            <a:r>
              <a:rPr lang="en-US" altLang="en-US" dirty="0">
                <a:sym typeface="Symbol" panose="05050102010706020507" pitchFamily="18" charset="2"/>
              </a:rPr>
              <a:t>%.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34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34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altLang="en-US" sz="3200"/>
              <a:t>Confidence Intervals and Hypothesis Tests (cont.)</a:t>
            </a:r>
          </a:p>
        </p:txBody>
      </p:sp>
      <p:sp>
        <p:nvSpPr>
          <p:cNvPr id="535555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342900" indent="-342900"/>
            <a:r>
              <a:rPr lang="en-US" altLang="en-US" dirty="0">
                <a:sym typeface="Symbol" panose="05050102010706020507" pitchFamily="18" charset="2"/>
              </a:rPr>
              <a:t>The relationship between confidence intervals and one-sided hypothesis tests is a little more complicated</a:t>
            </a:r>
            <a:r>
              <a:rPr lang="en-US" altLang="en-US" dirty="0" smtClean="0">
                <a:sym typeface="Symbol" panose="05050102010706020507" pitchFamily="18" charset="2"/>
              </a:rPr>
              <a:t>.</a:t>
            </a:r>
          </a:p>
          <a:p>
            <a:pPr marL="342900" indent="-342900"/>
            <a:endParaRPr lang="en-US" altLang="en-US" dirty="0">
              <a:sym typeface="Symbol" panose="05050102010706020507" pitchFamily="18" charset="2"/>
            </a:endParaRPr>
          </a:p>
          <a:p>
            <a:pPr marL="742950" lvl="1" indent="-285750"/>
            <a:r>
              <a:rPr lang="en-US" altLang="en-US" dirty="0">
                <a:sym typeface="Symbol" panose="05050102010706020507" pitchFamily="18" charset="2"/>
              </a:rPr>
              <a:t>A confidence interval </a:t>
            </a:r>
            <a:r>
              <a:rPr lang="en-US" altLang="en-US" dirty="0"/>
              <a:t>with a confidence level of </a:t>
            </a:r>
            <a:r>
              <a:rPr lang="en-US" altLang="en-US" i="1" dirty="0"/>
              <a:t>C</a:t>
            </a:r>
            <a:r>
              <a:rPr lang="en-US" altLang="en-US" dirty="0"/>
              <a:t>% corresponds to a one-sided hypothesis test with an </a:t>
            </a:r>
            <a:r>
              <a:rPr lang="en-US" altLang="en-US" dirty="0">
                <a:sym typeface="Symbol" panose="05050102010706020507" pitchFamily="18" charset="2"/>
              </a:rPr>
              <a:t>-level of ½(100 – </a:t>
            </a:r>
            <a:r>
              <a:rPr lang="en-US" altLang="en-US" i="1" dirty="0">
                <a:sym typeface="Symbol" panose="05050102010706020507" pitchFamily="18" charset="2"/>
              </a:rPr>
              <a:t>C</a:t>
            </a:r>
            <a:r>
              <a:rPr lang="en-US" altLang="en-US" dirty="0">
                <a:sym typeface="Symbol" panose="05050102010706020507" pitchFamily="18" charset="2"/>
              </a:rPr>
              <a:t>)%.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35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35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600200"/>
            <a:ext cx="8839200" cy="4572000"/>
          </a:xfrm>
        </p:spPr>
        <p:txBody>
          <a:bodyPr/>
          <a:lstStyle/>
          <a:p>
            <a:r>
              <a:rPr lang="en-US" dirty="0" smtClean="0"/>
              <a:t>Making a Decision Based on a Confidence Interval</a:t>
            </a:r>
          </a:p>
          <a:p>
            <a:endParaRPr lang="en-US" dirty="0"/>
          </a:p>
          <a:p>
            <a:r>
              <a:rPr lang="en-US" dirty="0" smtClean="0"/>
              <a:t>Step-by-Step Example: Wear that Seatbelt!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21983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0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-152400"/>
            <a:ext cx="8839200" cy="992187"/>
          </a:xfrm>
        </p:spPr>
        <p:txBody>
          <a:bodyPr/>
          <a:lstStyle/>
          <a:p>
            <a:r>
              <a:rPr lang="en-US" altLang="en-US" sz="3200" dirty="0"/>
              <a:t>*A 95% Confidence Interval for Small Samples</a:t>
            </a:r>
          </a:p>
        </p:txBody>
      </p:sp>
      <p:sp>
        <p:nvSpPr>
          <p:cNvPr id="555016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9144000" cy="4724400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When the </a:t>
            </a:r>
            <a:r>
              <a:rPr lang="en-US" altLang="en-US" dirty="0">
                <a:solidFill>
                  <a:schemeClr val="hlink"/>
                </a:solidFill>
              </a:rPr>
              <a:t>Success/Failure Condition</a:t>
            </a:r>
            <a:r>
              <a:rPr lang="en-US" altLang="en-US" dirty="0"/>
              <a:t> fails, all is not lost.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A simple adjustment to the calculation lets us make a confidence interval anyway.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All we do is add four </a:t>
            </a:r>
            <a:r>
              <a:rPr lang="en-US" altLang="en-US" i="1" dirty="0"/>
              <a:t>phony</a:t>
            </a:r>
            <a:r>
              <a:rPr lang="en-US" altLang="en-US" dirty="0"/>
              <a:t> observations, two successes and two failures.  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So instead of              we  use the adjusted proportion</a:t>
            </a:r>
            <a:endParaRPr lang="en-US" altLang="en-US" sz="2400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400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dirty="0"/>
              <a:t>				             </a:t>
            </a:r>
          </a:p>
        </p:txBody>
      </p:sp>
      <p:graphicFrame>
        <p:nvGraphicFramePr>
          <p:cNvPr id="55501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8692084"/>
              </p:ext>
            </p:extLst>
          </p:nvPr>
        </p:nvGraphicFramePr>
        <p:xfrm>
          <a:off x="2667000" y="3124200"/>
          <a:ext cx="9779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5087" name="Equation" r:id="rId4" imgW="977900" imgH="838200" progId="Equation.DSMT4">
                  <p:embed/>
                </p:oleObj>
              </mc:Choice>
              <mc:Fallback>
                <p:oleObj name="Equation" r:id="rId4" imgW="977900" imgH="8382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3124200"/>
                        <a:ext cx="9779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5020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7816233"/>
              </p:ext>
            </p:extLst>
          </p:nvPr>
        </p:nvGraphicFramePr>
        <p:xfrm>
          <a:off x="3352800" y="4572000"/>
          <a:ext cx="1752600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5088" name="Equation" r:id="rId6" imgW="1752600" imgH="1054100" progId="Equation.DSMT4">
                  <p:embed/>
                </p:oleObj>
              </mc:Choice>
              <mc:Fallback>
                <p:oleObj name="Equation" r:id="rId6" imgW="1752600" imgH="10541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4572000"/>
                        <a:ext cx="1752600" cy="1054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550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50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550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550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550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550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550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550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550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550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550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550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55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555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0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3213"/>
            <a:ext cx="9144000" cy="534987"/>
          </a:xfrm>
        </p:spPr>
        <p:txBody>
          <a:bodyPr/>
          <a:lstStyle/>
          <a:p>
            <a:r>
              <a:rPr lang="en-US" altLang="en-US" sz="3200" dirty="0"/>
              <a:t>*A Better Confidence Interval for </a:t>
            </a:r>
            <a:r>
              <a:rPr lang="en-US" altLang="en-US" sz="3200" dirty="0" smtClean="0"/>
              <a:t>Proportions</a:t>
            </a:r>
            <a:endParaRPr lang="en-US" altLang="en-US" sz="3200" dirty="0"/>
          </a:p>
        </p:txBody>
      </p:sp>
      <p:sp>
        <p:nvSpPr>
          <p:cNvPr id="556038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600200"/>
            <a:ext cx="9143999" cy="4800600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Now the adjusted interval is</a:t>
            </a:r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/>
              <a:t>The adjusted form gives better performance </a:t>
            </a:r>
            <a:r>
              <a:rPr lang="en-US" altLang="en-US" dirty="0" smtClean="0"/>
              <a:t>overall. </a:t>
            </a:r>
          </a:p>
          <a:p>
            <a:pPr>
              <a:lnSpc>
                <a:spcPct val="90000"/>
              </a:lnSpc>
            </a:pPr>
            <a:r>
              <a:rPr lang="en-US" altLang="en-US" dirty="0" smtClean="0"/>
              <a:t>It </a:t>
            </a:r>
            <a:r>
              <a:rPr lang="en-US" altLang="en-US" dirty="0"/>
              <a:t>has the additional advantage that we no longer need to check the Success/Failure Condition.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000" dirty="0"/>
              <a:t>				             </a:t>
            </a:r>
          </a:p>
        </p:txBody>
      </p:sp>
      <p:graphicFrame>
        <p:nvGraphicFramePr>
          <p:cNvPr id="556045" name="Object 13"/>
          <p:cNvGraphicFramePr>
            <a:graphicFrameLocks noGrp="1" noChangeAspect="1"/>
          </p:cNvGraphicFramePr>
          <p:nvPr>
            <p:ph sz="half" idx="2"/>
          </p:nvPr>
        </p:nvGraphicFramePr>
        <p:xfrm>
          <a:off x="2438400" y="2181225"/>
          <a:ext cx="3806825" cy="162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6080" name="Equation" r:id="rId4" imgW="1041120" imgH="444240" progId="Equation.DSMT4">
                  <p:embed/>
                </p:oleObj>
              </mc:Choice>
              <mc:Fallback>
                <p:oleObj name="Equation" r:id="rId4" imgW="1041120" imgH="44424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2181225"/>
                        <a:ext cx="3806825" cy="162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560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56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560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560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Classwork: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Confidence Intervals for Small Samples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742782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 Chapter 20</a:t>
            </a:r>
          </a:p>
          <a:p>
            <a:r>
              <a:rPr lang="en-US" dirty="0" smtClean="0"/>
              <a:t>Complete Guided Reading</a:t>
            </a:r>
          </a:p>
          <a:p>
            <a:r>
              <a:rPr lang="en-US" dirty="0" err="1" smtClean="0"/>
              <a:t>Pg</a:t>
            </a:r>
            <a:r>
              <a:rPr lang="en-US" smtClean="0"/>
              <a:t> 537 – 538 Ex: 13, 16, 17, 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95963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57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3213"/>
            <a:ext cx="8305800" cy="534987"/>
          </a:xfrm>
        </p:spPr>
        <p:txBody>
          <a:bodyPr/>
          <a:lstStyle/>
          <a:p>
            <a:r>
              <a:rPr lang="en-US" altLang="en-US" dirty="0"/>
              <a:t>Making Errors</a:t>
            </a:r>
          </a:p>
        </p:txBody>
      </p:sp>
      <p:sp>
        <p:nvSpPr>
          <p:cNvPr id="536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9143999" cy="5029200"/>
          </a:xfrm>
          <a:ln/>
        </p:spPr>
        <p:txBody>
          <a:bodyPr/>
          <a:lstStyle/>
          <a:p>
            <a:pPr marL="812800" indent="-812800">
              <a:lnSpc>
                <a:spcPct val="90000"/>
              </a:lnSpc>
            </a:pPr>
            <a:r>
              <a:rPr lang="en-US" altLang="en-US" dirty="0" smtClean="0"/>
              <a:t>Even </a:t>
            </a:r>
            <a:r>
              <a:rPr lang="en-US" altLang="en-US" dirty="0"/>
              <a:t>with lots of evidence we can still make the wrong decision</a:t>
            </a:r>
            <a:r>
              <a:rPr lang="en-US" altLang="en-US" dirty="0" smtClean="0"/>
              <a:t>.</a:t>
            </a:r>
          </a:p>
          <a:p>
            <a:pPr marL="812800" indent="-812800">
              <a:lnSpc>
                <a:spcPct val="90000"/>
              </a:lnSpc>
            </a:pPr>
            <a:endParaRPr lang="en-US" altLang="en-US" dirty="0"/>
          </a:p>
          <a:p>
            <a:pPr marL="812800" indent="-812800">
              <a:lnSpc>
                <a:spcPct val="90000"/>
              </a:lnSpc>
            </a:pPr>
            <a:r>
              <a:rPr lang="en-US" altLang="en-US" dirty="0"/>
              <a:t>When we perform a hypothesis test, we can make mistakes in </a:t>
            </a:r>
            <a:r>
              <a:rPr lang="en-US" altLang="en-US" i="1" dirty="0"/>
              <a:t>two</a:t>
            </a:r>
            <a:r>
              <a:rPr lang="en-US" altLang="en-US" dirty="0"/>
              <a:t> ways</a:t>
            </a:r>
            <a:r>
              <a:rPr lang="en-US" altLang="en-US" dirty="0" smtClean="0"/>
              <a:t>:</a:t>
            </a:r>
          </a:p>
          <a:p>
            <a:pPr marL="812800" indent="-812800">
              <a:lnSpc>
                <a:spcPct val="90000"/>
              </a:lnSpc>
            </a:pPr>
            <a:endParaRPr lang="en-US" altLang="en-US" dirty="0"/>
          </a:p>
          <a:p>
            <a:pPr marL="1168400" lvl="1" indent="-711200">
              <a:lnSpc>
                <a:spcPct val="90000"/>
              </a:lnSpc>
              <a:buClr>
                <a:schemeClr val="tx1"/>
              </a:buClr>
              <a:buSzPct val="90000"/>
              <a:buFontTx/>
              <a:buAutoNum type="romanUcPeriod"/>
            </a:pPr>
            <a:r>
              <a:rPr lang="en-US" altLang="en-US" dirty="0"/>
              <a:t>The null hypothesis is true, but we mistakenly reject it. </a:t>
            </a:r>
            <a:r>
              <a:rPr lang="en-US" altLang="en-US" dirty="0">
                <a:solidFill>
                  <a:schemeClr val="hlink"/>
                </a:solidFill>
              </a:rPr>
              <a:t>(Type I error)</a:t>
            </a:r>
          </a:p>
          <a:p>
            <a:pPr marL="1168400" lvl="1" indent="-711200">
              <a:lnSpc>
                <a:spcPct val="90000"/>
              </a:lnSpc>
              <a:buClr>
                <a:schemeClr val="tx1"/>
              </a:buClr>
              <a:buSzPct val="90000"/>
              <a:buFontTx/>
              <a:buAutoNum type="romanUcPeriod"/>
            </a:pPr>
            <a:endParaRPr lang="en-US" altLang="en-US" dirty="0" smtClean="0"/>
          </a:p>
          <a:p>
            <a:pPr marL="1168400" lvl="1" indent="-711200">
              <a:lnSpc>
                <a:spcPct val="90000"/>
              </a:lnSpc>
              <a:buClr>
                <a:schemeClr val="tx1"/>
              </a:buClr>
              <a:buSzPct val="90000"/>
              <a:buFontTx/>
              <a:buAutoNum type="romanUcPeriod"/>
            </a:pPr>
            <a:r>
              <a:rPr lang="en-US" altLang="en-US" dirty="0" smtClean="0"/>
              <a:t>The </a:t>
            </a:r>
            <a:r>
              <a:rPr lang="en-US" altLang="en-US" dirty="0"/>
              <a:t>null hypothesis is false, but we fail to reject it. </a:t>
            </a:r>
            <a:r>
              <a:rPr lang="en-US" altLang="en-US" dirty="0">
                <a:solidFill>
                  <a:schemeClr val="hlink"/>
                </a:solidFill>
              </a:rPr>
              <a:t>(Type II error)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36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36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36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36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Classwork: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3999" cy="4572000"/>
          </a:xfrm>
        </p:spPr>
        <p:txBody>
          <a:bodyPr/>
          <a:lstStyle/>
          <a:p>
            <a:r>
              <a:rPr lang="en-US" dirty="0" smtClean="0"/>
              <a:t>Writing Hypotheses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67090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3213"/>
            <a:ext cx="9144000" cy="306387"/>
          </a:xfrm>
        </p:spPr>
        <p:txBody>
          <a:bodyPr/>
          <a:lstStyle/>
          <a:p>
            <a:r>
              <a:rPr lang="en-US" dirty="0" smtClean="0"/>
              <a:t>Example: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57200"/>
            <a:ext cx="9143999" cy="5715000"/>
          </a:xfrm>
        </p:spPr>
        <p:txBody>
          <a:bodyPr/>
          <a:lstStyle/>
          <a:p>
            <a:r>
              <a:rPr lang="en-US" sz="2400" dirty="0" smtClean="0"/>
              <a:t>In medical disease testing, the assumption is that the person is healthy. </a:t>
            </a:r>
          </a:p>
          <a:p>
            <a:r>
              <a:rPr lang="en-US" sz="2400" dirty="0" smtClean="0"/>
              <a:t>The alternative is that they have the disease. 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What would a type I error be here?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It’s a false positive. A healthy person is diagnosed with the disease. </a:t>
            </a:r>
          </a:p>
          <a:p>
            <a:r>
              <a:rPr lang="en-US" sz="2400" dirty="0"/>
              <a:t>What would a type </a:t>
            </a:r>
            <a:r>
              <a:rPr lang="en-US" sz="2400" dirty="0" smtClean="0"/>
              <a:t>II </a:t>
            </a:r>
            <a:r>
              <a:rPr lang="en-US" sz="2400" dirty="0"/>
              <a:t>error be here?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It’s a false </a:t>
            </a:r>
            <a:r>
              <a:rPr lang="en-US" sz="2400" b="1" dirty="0" smtClean="0">
                <a:solidFill>
                  <a:srgbClr val="FF0000"/>
                </a:solidFill>
              </a:rPr>
              <a:t>negative. An infected person is diagnosed as healthy.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1905000"/>
            <a:ext cx="3022600" cy="227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32891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3213"/>
            <a:ext cx="9144000" cy="611187"/>
          </a:xfrm>
        </p:spPr>
        <p:txBody>
          <a:bodyPr/>
          <a:lstStyle/>
          <a:p>
            <a:r>
              <a:rPr lang="en-US" dirty="0" smtClean="0"/>
              <a:t>Example: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3999" cy="5257800"/>
          </a:xfrm>
        </p:spPr>
        <p:txBody>
          <a:bodyPr/>
          <a:lstStyle/>
          <a:p>
            <a:r>
              <a:rPr lang="en-US" dirty="0" smtClean="0"/>
              <a:t>In a jury trial…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What would be a type I error?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The jury convicts an innocent person.</a:t>
            </a:r>
          </a:p>
          <a:p>
            <a:r>
              <a:rPr lang="en-US" dirty="0" smtClean="0"/>
              <a:t>What would be a type II error?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The jury lets a guilty person go free.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690033"/>
            <a:ext cx="3505200" cy="3485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23911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7604" name="Picture 4" descr="p39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101417"/>
            <a:ext cx="6477000" cy="3561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760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3213"/>
            <a:ext cx="8305800" cy="458787"/>
          </a:xfrm>
        </p:spPr>
        <p:txBody>
          <a:bodyPr/>
          <a:lstStyle/>
          <a:p>
            <a:r>
              <a:rPr lang="en-US" altLang="en-US" dirty="0"/>
              <a:t>Making Errors (cont.)</a:t>
            </a:r>
          </a:p>
        </p:txBody>
      </p:sp>
      <p:sp>
        <p:nvSpPr>
          <p:cNvPr id="537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62000"/>
            <a:ext cx="9143999" cy="5181600"/>
          </a:xfrm>
          <a:ln/>
        </p:spPr>
        <p:txBody>
          <a:bodyPr/>
          <a:lstStyle/>
          <a:p>
            <a:pPr marL="342900" indent="-342900"/>
            <a:r>
              <a:rPr lang="en-US" altLang="en-US" dirty="0"/>
              <a:t>Which type of error is more serious depends on the situation at hand. </a:t>
            </a:r>
            <a:endParaRPr lang="en-US" altLang="en-US" dirty="0" smtClean="0"/>
          </a:p>
          <a:p>
            <a:pPr marL="342900" indent="-342900"/>
            <a:endParaRPr lang="en-US" altLang="en-US" dirty="0" smtClean="0"/>
          </a:p>
          <a:p>
            <a:pPr marL="342900" indent="-342900"/>
            <a:r>
              <a:rPr lang="en-US" altLang="en-US" dirty="0" smtClean="0"/>
              <a:t>Here’s </a:t>
            </a:r>
            <a:r>
              <a:rPr lang="en-US" altLang="en-US" dirty="0"/>
              <a:t>an illustration of the four situations in a hypothesis test: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37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37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37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62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3213"/>
            <a:ext cx="8305800" cy="458787"/>
          </a:xfrm>
        </p:spPr>
        <p:txBody>
          <a:bodyPr/>
          <a:lstStyle/>
          <a:p>
            <a:r>
              <a:rPr lang="en-US" altLang="en-US" dirty="0"/>
              <a:t>Making Errors (cont.)</a:t>
            </a:r>
          </a:p>
        </p:txBody>
      </p:sp>
      <p:sp>
        <p:nvSpPr>
          <p:cNvPr id="538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14400"/>
            <a:ext cx="9143999" cy="5257800"/>
          </a:xfrm>
          <a:ln/>
        </p:spPr>
        <p:txBody>
          <a:bodyPr/>
          <a:lstStyle/>
          <a:p>
            <a:pPr marL="342900" indent="-342900"/>
            <a:endParaRPr lang="en-US" altLang="en-US" dirty="0" smtClean="0"/>
          </a:p>
          <a:p>
            <a:pPr marL="342900" indent="-342900"/>
            <a:endParaRPr lang="en-US" altLang="en-US" dirty="0"/>
          </a:p>
          <a:p>
            <a:pPr marL="342900" indent="-342900"/>
            <a:endParaRPr lang="en-US" altLang="en-US" dirty="0" smtClean="0"/>
          </a:p>
          <a:p>
            <a:pPr marL="342900" indent="-342900"/>
            <a:r>
              <a:rPr lang="en-US" altLang="en-US" dirty="0" smtClean="0"/>
              <a:t>How </a:t>
            </a:r>
            <a:r>
              <a:rPr lang="en-US" altLang="en-US" dirty="0"/>
              <a:t>often will a Type I error occur? </a:t>
            </a:r>
            <a:endParaRPr lang="en-US" altLang="en-US" dirty="0" smtClean="0"/>
          </a:p>
          <a:p>
            <a:pPr marL="342900" indent="-342900"/>
            <a:endParaRPr lang="en-US" altLang="en-US" dirty="0"/>
          </a:p>
          <a:p>
            <a:pPr marL="742950" lvl="1" indent="-285750"/>
            <a:r>
              <a:rPr lang="en-US" altLang="en-US" dirty="0"/>
              <a:t>Since a Type I error is rejecting a true null hypothesis, the probability of a Type I error is our </a:t>
            </a:r>
            <a:r>
              <a:rPr lang="en-US" altLang="en-US" i="1" dirty="0">
                <a:sym typeface="Symbol" panose="05050102010706020507" pitchFamily="18" charset="2"/>
              </a:rPr>
              <a:t></a:t>
            </a:r>
            <a:r>
              <a:rPr lang="en-US" altLang="en-US" dirty="0">
                <a:sym typeface="Symbol" panose="05050102010706020507" pitchFamily="18" charset="2"/>
              </a:rPr>
              <a:t> level</a:t>
            </a:r>
            <a:r>
              <a:rPr lang="en-US" altLang="en-US" dirty="0" smtClean="0">
                <a:sym typeface="Symbol" panose="05050102010706020507" pitchFamily="18" charset="2"/>
              </a:rPr>
              <a:t>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38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38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65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3213"/>
            <a:ext cx="8305800" cy="306387"/>
          </a:xfrm>
        </p:spPr>
        <p:txBody>
          <a:bodyPr/>
          <a:lstStyle/>
          <a:p>
            <a:r>
              <a:rPr lang="en-US" altLang="en-US" dirty="0"/>
              <a:t>Making Errors (cont.)</a:t>
            </a:r>
          </a:p>
        </p:txBody>
      </p:sp>
      <p:sp>
        <p:nvSpPr>
          <p:cNvPr id="539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71600"/>
            <a:ext cx="9143999" cy="4800600"/>
          </a:xfrm>
          <a:ln/>
        </p:spPr>
        <p:txBody>
          <a:bodyPr/>
          <a:lstStyle/>
          <a:p>
            <a:pPr marL="342900" indent="-342900">
              <a:lnSpc>
                <a:spcPct val="90000"/>
              </a:lnSpc>
            </a:pPr>
            <a:r>
              <a:rPr lang="en-US" altLang="en-US" dirty="0">
                <a:sym typeface="Symbol" panose="05050102010706020507" pitchFamily="18" charset="2"/>
              </a:rPr>
              <a:t>When </a:t>
            </a:r>
            <a:r>
              <a:rPr lang="en-US" altLang="en-US" dirty="0"/>
              <a:t>H</a:t>
            </a:r>
            <a:r>
              <a:rPr lang="en-US" altLang="en-US" baseline="-25000" dirty="0"/>
              <a:t>0</a:t>
            </a:r>
            <a:r>
              <a:rPr lang="en-US" altLang="en-US" dirty="0"/>
              <a:t> is false and we fail to reject it, we have made a Type II error</a:t>
            </a:r>
            <a:r>
              <a:rPr lang="en-US" altLang="en-US" dirty="0" smtClean="0"/>
              <a:t>.</a:t>
            </a:r>
          </a:p>
          <a:p>
            <a:pPr marL="342900" indent="-342900">
              <a:lnSpc>
                <a:spcPct val="90000"/>
              </a:lnSpc>
            </a:pPr>
            <a:endParaRPr lang="en-US" altLang="en-US" dirty="0"/>
          </a:p>
          <a:p>
            <a:pPr marL="742950" lvl="1" indent="-285750">
              <a:lnSpc>
                <a:spcPct val="90000"/>
              </a:lnSpc>
            </a:pPr>
            <a:r>
              <a:rPr lang="en-US" altLang="en-US" dirty="0"/>
              <a:t>We assign the letter</a:t>
            </a:r>
            <a:r>
              <a:rPr lang="en-US" altLang="en-US" dirty="0">
                <a:sym typeface="Symbol" panose="05050102010706020507" pitchFamily="18" charset="2"/>
              </a:rPr>
              <a:t> </a:t>
            </a:r>
            <a:r>
              <a:rPr lang="en-US" altLang="en-US" i="1" dirty="0">
                <a:sym typeface="Symbol" panose="05050102010706020507" pitchFamily="18" charset="2"/>
              </a:rPr>
              <a:t></a:t>
            </a:r>
            <a:r>
              <a:rPr lang="en-US" altLang="en-US" dirty="0">
                <a:sym typeface="Symbol" panose="05050102010706020507" pitchFamily="18" charset="2"/>
              </a:rPr>
              <a:t> to the probability of this mistake.</a:t>
            </a:r>
          </a:p>
          <a:p>
            <a:pPr marL="742950" lvl="1" indent="-285750">
              <a:lnSpc>
                <a:spcPct val="90000"/>
              </a:lnSpc>
            </a:pPr>
            <a:endParaRPr lang="en-US" altLang="en-US" dirty="0" smtClean="0"/>
          </a:p>
          <a:p>
            <a:pPr marL="742950" lvl="1" indent="-285750">
              <a:lnSpc>
                <a:spcPct val="90000"/>
              </a:lnSpc>
            </a:pPr>
            <a:r>
              <a:rPr lang="en-US" altLang="en-US" dirty="0" smtClean="0"/>
              <a:t>It’s </a:t>
            </a:r>
            <a:r>
              <a:rPr lang="en-US" altLang="en-US" dirty="0"/>
              <a:t>harder to assess the value of </a:t>
            </a:r>
            <a:r>
              <a:rPr lang="en-US" altLang="en-US" i="1" dirty="0">
                <a:sym typeface="Symbol" panose="05050102010706020507" pitchFamily="18" charset="2"/>
              </a:rPr>
              <a:t></a:t>
            </a:r>
            <a:r>
              <a:rPr lang="en-US" altLang="en-US" dirty="0">
                <a:sym typeface="Symbol" panose="05050102010706020507" pitchFamily="18" charset="2"/>
              </a:rPr>
              <a:t> because we don’t know what the value of </a:t>
            </a:r>
            <a:r>
              <a:rPr lang="en-US" altLang="en-US" dirty="0"/>
              <a:t>H</a:t>
            </a:r>
            <a:r>
              <a:rPr lang="en-US" altLang="en-US" baseline="-25000" dirty="0"/>
              <a:t>0 </a:t>
            </a:r>
            <a:r>
              <a:rPr lang="en-US" altLang="en-US" dirty="0" smtClean="0">
                <a:sym typeface="Symbol" panose="05050102010706020507" pitchFamily="18" charset="2"/>
              </a:rPr>
              <a:t>really </a:t>
            </a:r>
            <a:r>
              <a:rPr lang="en-US" altLang="en-US" dirty="0">
                <a:sym typeface="Symbol" panose="05050102010706020507" pitchFamily="18" charset="2"/>
              </a:rPr>
              <a:t>is.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en-US" altLang="en-US" dirty="0" smtClean="0">
              <a:sym typeface="Symbol" panose="05050102010706020507" pitchFamily="18" charset="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39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39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39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6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3213"/>
            <a:ext cx="8305800" cy="458787"/>
          </a:xfrm>
        </p:spPr>
        <p:txBody>
          <a:bodyPr/>
          <a:lstStyle/>
          <a:p>
            <a:r>
              <a:rPr lang="en-US" altLang="en-US" dirty="0"/>
              <a:t>Making Errors (cont.)</a:t>
            </a:r>
          </a:p>
        </p:txBody>
      </p:sp>
      <p:sp>
        <p:nvSpPr>
          <p:cNvPr id="540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71600"/>
            <a:ext cx="9143999" cy="5486400"/>
          </a:xfrm>
          <a:ln/>
        </p:spPr>
        <p:txBody>
          <a:bodyPr/>
          <a:lstStyle/>
          <a:p>
            <a:pPr marL="342900" indent="-342900">
              <a:lnSpc>
                <a:spcPct val="90000"/>
              </a:lnSpc>
            </a:pPr>
            <a:endParaRPr lang="en-US" altLang="en-US" dirty="0" smtClean="0"/>
          </a:p>
          <a:p>
            <a:pPr marL="342900" indent="-342900">
              <a:lnSpc>
                <a:spcPct val="90000"/>
              </a:lnSpc>
            </a:pPr>
            <a:r>
              <a:rPr lang="en-US" altLang="en-US" dirty="0" smtClean="0"/>
              <a:t>We </a:t>
            </a:r>
            <a:r>
              <a:rPr lang="en-US" altLang="en-US" dirty="0"/>
              <a:t>could reduce </a:t>
            </a:r>
            <a:r>
              <a:rPr lang="en-US" altLang="en-US" i="1" dirty="0">
                <a:sym typeface="Symbol" panose="05050102010706020507" pitchFamily="18" charset="2"/>
              </a:rPr>
              <a:t></a:t>
            </a:r>
            <a:r>
              <a:rPr lang="en-US" altLang="en-US" dirty="0">
                <a:sym typeface="Symbol" panose="05050102010706020507" pitchFamily="18" charset="2"/>
              </a:rPr>
              <a:t> </a:t>
            </a:r>
            <a:r>
              <a:rPr lang="en-US" altLang="en-US" dirty="0" smtClean="0">
                <a:sym typeface="Symbol" panose="05050102010706020507" pitchFamily="18" charset="2"/>
              </a:rPr>
              <a:t>by </a:t>
            </a:r>
            <a:r>
              <a:rPr lang="en-US" altLang="en-US" dirty="0">
                <a:sym typeface="Symbol" panose="05050102010706020507" pitchFamily="18" charset="2"/>
              </a:rPr>
              <a:t>increasing </a:t>
            </a:r>
            <a:r>
              <a:rPr lang="en-US" altLang="en-US" i="1" dirty="0">
                <a:sym typeface="Symbol" panose="05050102010706020507" pitchFamily="18" charset="2"/>
              </a:rPr>
              <a:t></a:t>
            </a:r>
            <a:r>
              <a:rPr lang="en-US" altLang="en-US" dirty="0" smtClean="0">
                <a:sym typeface="Symbol" panose="05050102010706020507" pitchFamily="18" charset="2"/>
              </a:rPr>
              <a:t>.</a:t>
            </a:r>
          </a:p>
          <a:p>
            <a:pPr marL="342900" indent="-342900">
              <a:lnSpc>
                <a:spcPct val="90000"/>
              </a:lnSpc>
            </a:pPr>
            <a:r>
              <a:rPr lang="en-US" altLang="en-US" dirty="0" smtClean="0">
                <a:sym typeface="Symbol" panose="05050102010706020507" pitchFamily="18" charset="2"/>
              </a:rPr>
              <a:t>By making it easier to reject the null, we would reduce the chance of retaining a false null.</a:t>
            </a:r>
            <a:endParaRPr lang="en-US" altLang="en-US" dirty="0">
              <a:sym typeface="Symbol" panose="05050102010706020507" pitchFamily="18" charset="2"/>
            </a:endParaRPr>
          </a:p>
          <a:p>
            <a:pPr marL="742950" lvl="1" indent="-285750">
              <a:lnSpc>
                <a:spcPct val="90000"/>
              </a:lnSpc>
            </a:pPr>
            <a:r>
              <a:rPr lang="en-US" altLang="en-US" dirty="0"/>
              <a:t>This would reduce </a:t>
            </a:r>
            <a:r>
              <a:rPr lang="en-US" altLang="en-US" i="1" dirty="0">
                <a:sym typeface="Symbol" panose="05050102010706020507" pitchFamily="18" charset="2"/>
              </a:rPr>
              <a:t></a:t>
            </a:r>
            <a:r>
              <a:rPr lang="en-US" altLang="en-US" dirty="0">
                <a:sym typeface="Symbol" panose="05050102010706020507" pitchFamily="18" charset="2"/>
              </a:rPr>
              <a:t> but increase the chance of a Type I error.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altLang="en-US" dirty="0">
                <a:sym typeface="Symbol" panose="05050102010706020507" pitchFamily="18" charset="2"/>
              </a:rPr>
              <a:t>This tension between Type I and Type II errors is inevitable.</a:t>
            </a:r>
          </a:p>
          <a:p>
            <a:pPr marL="342900" indent="-342900">
              <a:lnSpc>
                <a:spcPct val="90000"/>
              </a:lnSpc>
            </a:pPr>
            <a:r>
              <a:rPr lang="en-US" altLang="en-US" b="1" i="1" dirty="0">
                <a:solidFill>
                  <a:srgbClr val="7030A0"/>
                </a:solidFill>
              </a:rPr>
              <a:t>The only way to reduce both types of errors is to collect more data. Otherwise, we just wind up trading off one kind of error against the other.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40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40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40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40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40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62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3213"/>
            <a:ext cx="8305800" cy="458787"/>
          </a:xfrm>
        </p:spPr>
        <p:txBody>
          <a:bodyPr/>
          <a:lstStyle/>
          <a:p>
            <a:r>
              <a:rPr lang="en-US" altLang="en-US" dirty="0"/>
              <a:t>Making Errors (cont.)</a:t>
            </a:r>
          </a:p>
        </p:txBody>
      </p:sp>
      <p:sp>
        <p:nvSpPr>
          <p:cNvPr id="538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47800"/>
            <a:ext cx="9143999" cy="4724400"/>
          </a:xfrm>
          <a:ln/>
        </p:spPr>
        <p:txBody>
          <a:bodyPr/>
          <a:lstStyle/>
          <a:p>
            <a:pPr marL="742950" lvl="1" indent="-285750"/>
            <a:endParaRPr lang="en-US" altLang="en-US" dirty="0">
              <a:sym typeface="Symbol" panose="05050102010706020507" pitchFamily="18" charset="2"/>
            </a:endParaRPr>
          </a:p>
          <a:p>
            <a:pPr marL="342900" indent="-342900"/>
            <a:r>
              <a:rPr lang="en-US" altLang="en-US" dirty="0">
                <a:sym typeface="Symbol" panose="05050102010706020507" pitchFamily="18" charset="2"/>
              </a:rPr>
              <a:t>When </a:t>
            </a:r>
            <a:r>
              <a:rPr lang="en-US" altLang="en-US" dirty="0"/>
              <a:t>H</a:t>
            </a:r>
            <a:r>
              <a:rPr lang="en-US" altLang="en-US" baseline="-25000" dirty="0"/>
              <a:t>0</a:t>
            </a:r>
            <a:r>
              <a:rPr lang="en-US" altLang="en-US" dirty="0"/>
              <a:t> is false and we reject it, we have done the right thing</a:t>
            </a:r>
            <a:r>
              <a:rPr lang="en-US" altLang="en-US" dirty="0" smtClean="0"/>
              <a:t>.</a:t>
            </a:r>
          </a:p>
          <a:p>
            <a:pPr marL="342900" indent="-342900"/>
            <a:endParaRPr lang="en-US" altLang="en-US" dirty="0"/>
          </a:p>
          <a:p>
            <a:pPr marL="742950" lvl="1" indent="-285750"/>
            <a:r>
              <a:rPr lang="en-US" altLang="en-US" dirty="0"/>
              <a:t>A test’s ability to detect a false hypothesis is called the </a:t>
            </a:r>
            <a:r>
              <a:rPr lang="en-US" altLang="en-US" dirty="0">
                <a:solidFill>
                  <a:schemeClr val="hlink"/>
                </a:solidFill>
              </a:rPr>
              <a:t>power</a:t>
            </a:r>
            <a:r>
              <a:rPr lang="en-US" altLang="en-US" dirty="0"/>
              <a:t> of the test</a:t>
            </a:r>
            <a:r>
              <a:rPr lang="en-US" altLang="en-US" dirty="0" smtClean="0"/>
              <a:t>.</a:t>
            </a:r>
          </a:p>
          <a:p>
            <a:pPr marL="742950" lvl="1" indent="-285750"/>
            <a:endParaRPr lang="en-US" altLang="en-US" dirty="0"/>
          </a:p>
          <a:p>
            <a:pPr marL="742950" lvl="1" indent="-285750"/>
            <a:r>
              <a:rPr lang="en-US" altLang="en-US" dirty="0" smtClean="0"/>
              <a:t>In a jury trial, what would be the </a:t>
            </a:r>
            <a:r>
              <a:rPr lang="en-US" altLang="en-US" dirty="0" smtClean="0">
                <a:solidFill>
                  <a:srgbClr val="FF0000"/>
                </a:solidFill>
              </a:rPr>
              <a:t>power</a:t>
            </a:r>
            <a:r>
              <a:rPr lang="en-US" altLang="en-US" dirty="0" smtClean="0"/>
              <a:t>?</a:t>
            </a:r>
            <a:endParaRPr lang="en-US" altLang="en-US" dirty="0"/>
          </a:p>
          <a:p>
            <a:pPr marL="742950" lvl="1" indent="-285750"/>
            <a:r>
              <a:rPr lang="en-US" altLang="en-US" b="1" dirty="0" smtClean="0">
                <a:solidFill>
                  <a:srgbClr val="7030A0"/>
                </a:solidFill>
              </a:rPr>
              <a:t>The ability of the criminal justice system to convict people that are guilty. </a:t>
            </a:r>
            <a:endParaRPr lang="en-US" altLang="en-US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8800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38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8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38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38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38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38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38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38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38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38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38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38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Classwork: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Thinking about Errors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1199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Power</a:t>
            </a:r>
          </a:p>
        </p:txBody>
      </p:sp>
      <p:sp>
        <p:nvSpPr>
          <p:cNvPr id="541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3999" cy="4572000"/>
          </a:xfrm>
        </p:spPr>
        <p:txBody>
          <a:bodyPr/>
          <a:lstStyle/>
          <a:p>
            <a:pPr marL="342900" indent="-342900"/>
            <a:r>
              <a:rPr lang="en-US" altLang="en-US" dirty="0"/>
              <a:t>The </a:t>
            </a:r>
            <a:r>
              <a:rPr lang="en-US" altLang="en-US" dirty="0">
                <a:solidFill>
                  <a:schemeClr val="hlink"/>
                </a:solidFill>
              </a:rPr>
              <a:t>power</a:t>
            </a:r>
            <a:r>
              <a:rPr lang="en-US" altLang="en-US" dirty="0"/>
              <a:t> of a test is the probability that it correctly rejects a false null hypothesis</a:t>
            </a:r>
            <a:r>
              <a:rPr lang="en-US" altLang="en-US" dirty="0" smtClean="0"/>
              <a:t>.</a:t>
            </a:r>
          </a:p>
          <a:p>
            <a:pPr marL="342900" indent="-342900"/>
            <a:endParaRPr lang="en-US" altLang="en-US" dirty="0"/>
          </a:p>
          <a:p>
            <a:pPr marL="342900" indent="-342900"/>
            <a:r>
              <a:rPr lang="en-US" altLang="en-US" dirty="0"/>
              <a:t>When the power is high, we can be confident that we’ve looked hard enough at the situation.</a:t>
            </a:r>
          </a:p>
          <a:p>
            <a:pPr marL="342900" indent="-342900"/>
            <a:endParaRPr lang="en-US" altLang="en-US" dirty="0" smtClean="0"/>
          </a:p>
          <a:p>
            <a:pPr marL="342900" indent="-342900"/>
            <a:r>
              <a:rPr lang="en-US" altLang="en-US" dirty="0" smtClean="0"/>
              <a:t>The </a:t>
            </a:r>
            <a:r>
              <a:rPr lang="en-US" altLang="en-US" dirty="0"/>
              <a:t>power of a test is 1 – </a:t>
            </a:r>
            <a:r>
              <a:rPr lang="en-US" altLang="en-US" i="1" dirty="0">
                <a:sym typeface="Symbol" panose="05050102010706020507" pitchFamily="18" charset="2"/>
              </a:rPr>
              <a:t> </a:t>
            </a:r>
            <a:r>
              <a:rPr lang="en-US" altLang="en-US" dirty="0">
                <a:sym typeface="Symbol" panose="05050102010706020507" pitchFamily="18" charset="2"/>
              </a:rPr>
              <a:t>; because </a:t>
            </a:r>
            <a:r>
              <a:rPr lang="en-US" altLang="en-US" i="1" dirty="0">
                <a:sym typeface="Symbol" panose="05050102010706020507" pitchFamily="18" charset="2"/>
              </a:rPr>
              <a:t></a:t>
            </a:r>
            <a:r>
              <a:rPr lang="en-US" altLang="en-US" dirty="0">
                <a:sym typeface="Symbol" panose="05050102010706020507" pitchFamily="18" charset="2"/>
              </a:rPr>
              <a:t> is the probability that a test </a:t>
            </a:r>
            <a:r>
              <a:rPr lang="en-US" altLang="en-US" i="1" dirty="0">
                <a:sym typeface="Symbol" panose="05050102010706020507" pitchFamily="18" charset="2"/>
              </a:rPr>
              <a:t>fails</a:t>
            </a:r>
            <a:r>
              <a:rPr lang="en-US" altLang="en-US" dirty="0">
                <a:sym typeface="Symbol" panose="05050102010706020507" pitchFamily="18" charset="2"/>
              </a:rPr>
              <a:t> to reject a false null hypothesis and power is the probability that it does reject.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1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1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41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41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41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41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41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41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41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3213"/>
            <a:ext cx="8305800" cy="382587"/>
          </a:xfrm>
        </p:spPr>
        <p:txBody>
          <a:bodyPr/>
          <a:lstStyle/>
          <a:p>
            <a:r>
              <a:rPr lang="en-US" altLang="en-US" dirty="0"/>
              <a:t>Power (cont.)</a:t>
            </a:r>
          </a:p>
        </p:txBody>
      </p:sp>
      <p:sp>
        <p:nvSpPr>
          <p:cNvPr id="542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14400"/>
            <a:ext cx="9143999" cy="5943600"/>
          </a:xfrm>
        </p:spPr>
        <p:txBody>
          <a:bodyPr/>
          <a:lstStyle/>
          <a:p>
            <a:pPr marL="342900" indent="-342900">
              <a:lnSpc>
                <a:spcPct val="90000"/>
              </a:lnSpc>
            </a:pPr>
            <a:r>
              <a:rPr lang="en-US" altLang="en-US" dirty="0"/>
              <a:t>Whenever a study fails to reject its null hypothesis, the test’s power comes into question</a:t>
            </a:r>
            <a:r>
              <a:rPr lang="en-US" altLang="en-US" dirty="0" smtClean="0"/>
              <a:t>.</a:t>
            </a:r>
          </a:p>
          <a:p>
            <a:pPr marL="342900" indent="-342900">
              <a:lnSpc>
                <a:spcPct val="90000"/>
              </a:lnSpc>
            </a:pPr>
            <a:endParaRPr lang="en-US" altLang="en-US" dirty="0" smtClean="0"/>
          </a:p>
          <a:p>
            <a:pPr marL="342900" indent="-342900">
              <a:lnSpc>
                <a:spcPct val="90000"/>
              </a:lnSpc>
            </a:pPr>
            <a:r>
              <a:rPr lang="en-US" altLang="en-US" dirty="0" smtClean="0"/>
              <a:t>These </a:t>
            </a:r>
            <a:r>
              <a:rPr lang="en-US" altLang="en-US" dirty="0"/>
              <a:t>would all be reasons why an experiments </a:t>
            </a:r>
            <a:r>
              <a:rPr lang="en-US" altLang="en-US" dirty="0" smtClean="0"/>
              <a:t>could </a:t>
            </a:r>
            <a:r>
              <a:rPr lang="en-US" altLang="en-US" dirty="0"/>
              <a:t>lack </a:t>
            </a:r>
            <a:r>
              <a:rPr lang="en-US" altLang="en-US" dirty="0" smtClean="0"/>
              <a:t>power</a:t>
            </a:r>
            <a:r>
              <a:rPr lang="en-US" altLang="en-US" dirty="0"/>
              <a:t>:</a:t>
            </a:r>
            <a:endParaRPr lang="en-US" altLang="en-US" dirty="0" smtClean="0"/>
          </a:p>
          <a:p>
            <a:pPr marL="342900" indent="-342900">
              <a:lnSpc>
                <a:spcPct val="90000"/>
              </a:lnSpc>
            </a:pPr>
            <a:endParaRPr lang="en-US" altLang="en-US" dirty="0" smtClean="0"/>
          </a:p>
          <a:p>
            <a:pPr marL="514350" indent="-514350">
              <a:lnSpc>
                <a:spcPct val="90000"/>
              </a:lnSpc>
              <a:buAutoNum type="arabicParenR"/>
            </a:pPr>
            <a:r>
              <a:rPr lang="en-US" altLang="en-US" dirty="0" smtClean="0"/>
              <a:t>Was our sample size big enough to detect an effect had there been one?</a:t>
            </a:r>
          </a:p>
          <a:p>
            <a:pPr marL="514350" indent="-514350">
              <a:lnSpc>
                <a:spcPct val="90000"/>
              </a:lnSpc>
              <a:buAutoNum type="arabicParenR"/>
            </a:pPr>
            <a:r>
              <a:rPr lang="en-US" altLang="en-US" dirty="0" smtClean="0"/>
              <a:t>Might we have missed an effect large enough to be interesting because we failed to gather sufficient data?</a:t>
            </a:r>
          </a:p>
          <a:p>
            <a:pPr marL="514350" indent="-514350">
              <a:lnSpc>
                <a:spcPct val="90000"/>
              </a:lnSpc>
              <a:buAutoNum type="arabicParenR"/>
            </a:pPr>
            <a:r>
              <a:rPr lang="en-US" altLang="en-US" dirty="0" smtClean="0"/>
              <a:t>Was there too much variability in the data we gathered?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42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42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42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42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42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How to Think About P-Values</a:t>
            </a:r>
          </a:p>
        </p:txBody>
      </p:sp>
      <p:sp>
        <p:nvSpPr>
          <p:cNvPr id="520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9143999" cy="4876800"/>
          </a:xfrm>
          <a:ln/>
        </p:spPr>
        <p:txBody>
          <a:bodyPr/>
          <a:lstStyle/>
          <a:p>
            <a:pPr marL="342900" indent="-342900"/>
            <a:r>
              <a:rPr lang="en-US" altLang="en-US" dirty="0"/>
              <a:t>A P-value is a conditional probability—the probability of the observed statistic </a:t>
            </a:r>
            <a:r>
              <a:rPr lang="en-US" altLang="en-US" i="1" dirty="0"/>
              <a:t>given</a:t>
            </a:r>
            <a:r>
              <a:rPr lang="en-US" altLang="en-US" dirty="0"/>
              <a:t> that the null hypothesis is true</a:t>
            </a:r>
            <a:r>
              <a:rPr lang="en-US" altLang="en-US" dirty="0" smtClean="0"/>
              <a:t>.</a:t>
            </a:r>
          </a:p>
          <a:p>
            <a:pPr marL="342900" indent="-342900"/>
            <a:endParaRPr lang="en-US" altLang="en-US" dirty="0"/>
          </a:p>
          <a:p>
            <a:pPr marL="742950" lvl="1" indent="-285750"/>
            <a:r>
              <a:rPr lang="en-US" altLang="en-US" dirty="0"/>
              <a:t>The P-value is NOT the probability that the null hypothesis is true. </a:t>
            </a:r>
            <a:endParaRPr lang="en-US" altLang="en-US" dirty="0" smtClean="0"/>
          </a:p>
          <a:p>
            <a:pPr marL="742950" lvl="1" indent="-285750"/>
            <a:endParaRPr lang="en-US" altLang="en-US" dirty="0"/>
          </a:p>
          <a:p>
            <a:pPr marL="742950" lvl="1" indent="-285750"/>
            <a:r>
              <a:rPr lang="en-US" altLang="en-US" dirty="0"/>
              <a:t>It’s not even the conditional probability that null hypothesis is true given the data</a:t>
            </a:r>
            <a:r>
              <a:rPr lang="en-US" altLang="en-US" dirty="0" smtClean="0"/>
              <a:t>.</a:t>
            </a:r>
          </a:p>
          <a:p>
            <a:pPr marL="742950" lvl="1" indent="-285750"/>
            <a:endParaRPr lang="en-US" altLang="en-US" dirty="0"/>
          </a:p>
          <a:p>
            <a:pPr marL="342900" indent="-342900"/>
            <a:r>
              <a:rPr lang="en-US" altLang="en-US" dirty="0"/>
              <a:t>Be careful to interpret the P-value correctly.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0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20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20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20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Classwork: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Errors and Power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76406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3213"/>
            <a:ext cx="8305800" cy="382587"/>
          </a:xfrm>
        </p:spPr>
        <p:txBody>
          <a:bodyPr/>
          <a:lstStyle/>
          <a:p>
            <a:r>
              <a:rPr lang="en-US" altLang="en-US" dirty="0" smtClean="0"/>
              <a:t>Effect Size</a:t>
            </a:r>
            <a:endParaRPr lang="en-US" altLang="en-US" dirty="0"/>
          </a:p>
        </p:txBody>
      </p:sp>
      <p:sp>
        <p:nvSpPr>
          <p:cNvPr id="542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14400"/>
            <a:ext cx="9143999" cy="5943600"/>
          </a:xfrm>
        </p:spPr>
        <p:txBody>
          <a:bodyPr/>
          <a:lstStyle/>
          <a:p>
            <a:pPr marL="342900" indent="-342900">
              <a:lnSpc>
                <a:spcPct val="90000"/>
              </a:lnSpc>
            </a:pPr>
            <a:endParaRPr lang="en-US" altLang="en-US" dirty="0"/>
          </a:p>
          <a:p>
            <a:pPr marL="342900" indent="-342900">
              <a:lnSpc>
                <a:spcPct val="90000"/>
              </a:lnSpc>
            </a:pPr>
            <a:r>
              <a:rPr lang="en-US" altLang="en-US" dirty="0"/>
              <a:t>When we calculate power, we imagine that the null hypothesis is false</a:t>
            </a:r>
            <a:r>
              <a:rPr lang="en-US" altLang="en-US" dirty="0" smtClean="0"/>
              <a:t>.</a:t>
            </a:r>
          </a:p>
          <a:p>
            <a:pPr marL="342900" indent="-342900">
              <a:lnSpc>
                <a:spcPct val="90000"/>
              </a:lnSpc>
            </a:pPr>
            <a:endParaRPr lang="en-US" altLang="en-US" dirty="0"/>
          </a:p>
          <a:p>
            <a:pPr marL="342900" indent="-342900">
              <a:lnSpc>
                <a:spcPct val="90000"/>
              </a:lnSpc>
            </a:pPr>
            <a:r>
              <a:rPr lang="en-US" altLang="en-US" dirty="0"/>
              <a:t>The value of the power depends on how far the truth lies from the null hypothesis value.</a:t>
            </a:r>
          </a:p>
          <a:p>
            <a:pPr marL="742950" lvl="1" indent="-285750">
              <a:lnSpc>
                <a:spcPct val="90000"/>
              </a:lnSpc>
            </a:pPr>
            <a:endParaRPr lang="en-US" altLang="en-US" dirty="0" smtClean="0">
              <a:sym typeface="Symbol" panose="05050102010706020507" pitchFamily="18" charset="2"/>
            </a:endParaRPr>
          </a:p>
          <a:p>
            <a:pPr marL="742950" lvl="1" indent="-285750">
              <a:lnSpc>
                <a:spcPct val="90000"/>
              </a:lnSpc>
            </a:pPr>
            <a:r>
              <a:rPr lang="en-US" altLang="en-US" dirty="0" smtClean="0">
                <a:sym typeface="Symbol" panose="05050102010706020507" pitchFamily="18" charset="2"/>
              </a:rPr>
              <a:t>The </a:t>
            </a:r>
            <a:r>
              <a:rPr lang="en-US" altLang="en-US" dirty="0">
                <a:sym typeface="Symbol" panose="05050102010706020507" pitchFamily="18" charset="2"/>
              </a:rPr>
              <a:t>distance between the null hypothesis value, </a:t>
            </a:r>
            <a:r>
              <a:rPr lang="en-US" altLang="en-US" i="1" dirty="0">
                <a:sym typeface="Symbol" panose="05050102010706020507" pitchFamily="18" charset="2"/>
              </a:rPr>
              <a:t>p</a:t>
            </a:r>
            <a:r>
              <a:rPr lang="en-US" altLang="en-US" baseline="-25000" dirty="0">
                <a:sym typeface="Symbol" panose="05050102010706020507" pitchFamily="18" charset="2"/>
              </a:rPr>
              <a:t>0</a:t>
            </a:r>
            <a:r>
              <a:rPr lang="en-US" altLang="en-US" dirty="0">
                <a:sym typeface="Symbol" panose="05050102010706020507" pitchFamily="18" charset="2"/>
              </a:rPr>
              <a:t>, and the truth, </a:t>
            </a:r>
            <a:r>
              <a:rPr lang="en-US" altLang="en-US" i="1" dirty="0">
                <a:sym typeface="Symbol" panose="05050102010706020507" pitchFamily="18" charset="2"/>
              </a:rPr>
              <a:t>p</a:t>
            </a:r>
            <a:r>
              <a:rPr lang="en-US" altLang="en-US" dirty="0">
                <a:sym typeface="Symbol" panose="05050102010706020507" pitchFamily="18" charset="2"/>
              </a:rPr>
              <a:t>, is called the </a:t>
            </a:r>
            <a:r>
              <a:rPr lang="en-US" altLang="en-US" dirty="0">
                <a:solidFill>
                  <a:schemeClr val="hlink"/>
                </a:solidFill>
                <a:sym typeface="Symbol" panose="05050102010706020507" pitchFamily="18" charset="2"/>
              </a:rPr>
              <a:t>effect size</a:t>
            </a:r>
            <a:r>
              <a:rPr lang="en-US" altLang="en-US" dirty="0">
                <a:sym typeface="Symbol" panose="05050102010706020507" pitchFamily="18" charset="2"/>
              </a:rPr>
              <a:t>.</a:t>
            </a:r>
          </a:p>
          <a:p>
            <a:pPr marL="742950" lvl="1" indent="-285750">
              <a:lnSpc>
                <a:spcPct val="90000"/>
              </a:lnSpc>
            </a:pPr>
            <a:endParaRPr lang="en-US" altLang="en-US" dirty="0" smtClean="0">
              <a:sym typeface="Symbol" panose="05050102010706020507" pitchFamily="18" charset="2"/>
            </a:endParaRPr>
          </a:p>
          <a:p>
            <a:pPr marL="742950" lvl="1" indent="-285750">
              <a:lnSpc>
                <a:spcPct val="90000"/>
              </a:lnSpc>
            </a:pPr>
            <a:r>
              <a:rPr lang="en-US" altLang="en-US" dirty="0" smtClean="0">
                <a:sym typeface="Symbol" panose="05050102010706020507" pitchFamily="18" charset="2"/>
              </a:rPr>
              <a:t>Power </a:t>
            </a:r>
            <a:r>
              <a:rPr lang="en-US" altLang="en-US" dirty="0">
                <a:sym typeface="Symbol" panose="05050102010706020507" pitchFamily="18" charset="2"/>
              </a:rPr>
              <a:t>depends directly on effect size.</a:t>
            </a:r>
          </a:p>
        </p:txBody>
      </p:sp>
    </p:spTree>
    <p:extLst>
      <p:ext uri="{BB962C8B-B14F-4D97-AF65-F5344CB8AC3E}">
        <p14:creationId xmlns:p14="http://schemas.microsoft.com/office/powerpoint/2010/main" val="391754350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42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42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42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42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Classwork: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Just Checking 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28288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 Chapter 20</a:t>
            </a:r>
          </a:p>
          <a:p>
            <a:r>
              <a:rPr lang="en-US" dirty="0" smtClean="0"/>
              <a:t>Complete Guided Reading</a:t>
            </a:r>
          </a:p>
          <a:p>
            <a:r>
              <a:rPr lang="en-US" dirty="0" err="1" smtClean="0"/>
              <a:t>Pg</a:t>
            </a:r>
            <a:r>
              <a:rPr lang="en-US" dirty="0" smtClean="0"/>
              <a:t> 538 – 539 Ex: 23, 25, 30, 32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12591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 Picture Worth                  Words</a:t>
            </a:r>
          </a:p>
        </p:txBody>
      </p:sp>
      <p:sp>
        <p:nvSpPr>
          <p:cNvPr id="543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133600"/>
            <a:ext cx="9143999" cy="4572000"/>
          </a:xfrm>
        </p:spPr>
        <p:txBody>
          <a:bodyPr/>
          <a:lstStyle/>
          <a:p>
            <a:pPr marL="342900" indent="-342900"/>
            <a:r>
              <a:rPr lang="en-US" altLang="en-US" dirty="0"/>
              <a:t>The larger the effect size, the easier it should be to see it.</a:t>
            </a:r>
          </a:p>
          <a:p>
            <a:pPr marL="342900" indent="-342900"/>
            <a:r>
              <a:rPr lang="en-US" altLang="en-US" dirty="0"/>
              <a:t>Obtaining a larger sample size decreases the probability of a Type II error, so it increases the power.</a:t>
            </a:r>
          </a:p>
          <a:p>
            <a:pPr marL="342900" indent="-342900"/>
            <a:r>
              <a:rPr lang="en-US" altLang="en-US" dirty="0"/>
              <a:t>It also makes sense that the more we’re willing to accept a Type I error, the less likely we will be to make a Type II error.</a:t>
            </a:r>
          </a:p>
        </p:txBody>
      </p:sp>
      <p:graphicFrame>
        <p:nvGraphicFramePr>
          <p:cNvPr id="543749" name="Object 5"/>
          <p:cNvGraphicFramePr>
            <a:graphicFrameLocks noChangeAspect="1"/>
          </p:cNvGraphicFramePr>
          <p:nvPr/>
        </p:nvGraphicFramePr>
        <p:xfrm>
          <a:off x="3987800" y="508000"/>
          <a:ext cx="19558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782" name="Equation" r:id="rId4" imgW="1955800" imgH="1016000" progId="Equation.DSMT4">
                  <p:embed/>
                </p:oleObj>
              </mc:Choice>
              <mc:Fallback>
                <p:oleObj name="Equation" r:id="rId4" imgW="1955800" imgH="10160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7800" y="508000"/>
                        <a:ext cx="1955800" cy="101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43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43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43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81000"/>
            <a:ext cx="9143999" cy="5791200"/>
          </a:xfrm>
        </p:spPr>
        <p:txBody>
          <a:bodyPr/>
          <a:lstStyle/>
          <a:p>
            <a:pPr marL="342900" indent="-342900"/>
            <a:r>
              <a:rPr lang="en-US" altLang="en-US" dirty="0"/>
              <a:t>This diagram shows the relationship between these concepts:</a:t>
            </a:r>
          </a:p>
        </p:txBody>
      </p:sp>
      <p:pic>
        <p:nvPicPr>
          <p:cNvPr id="544772" name="Picture 4" descr="21-04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93" y="1499515"/>
            <a:ext cx="8676207" cy="5129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7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305800" cy="382587"/>
          </a:xfrm>
        </p:spPr>
        <p:txBody>
          <a:bodyPr/>
          <a:lstStyle/>
          <a:p>
            <a:r>
              <a:rPr lang="en-US" altLang="en-US" dirty="0"/>
              <a:t>Reducing Both Type I and Type II Error</a:t>
            </a:r>
          </a:p>
        </p:txBody>
      </p:sp>
      <p:sp>
        <p:nvSpPr>
          <p:cNvPr id="545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57200"/>
            <a:ext cx="9143999" cy="5638800"/>
          </a:xfrm>
        </p:spPr>
        <p:txBody>
          <a:bodyPr/>
          <a:lstStyle/>
          <a:p>
            <a:pPr marL="342900" indent="-342900"/>
            <a:r>
              <a:rPr lang="en-US" altLang="en-US" sz="2700" dirty="0" smtClean="0"/>
              <a:t>The </a:t>
            </a:r>
            <a:r>
              <a:rPr lang="en-US" altLang="en-US" sz="2700" dirty="0"/>
              <a:t>figure seems to show that if we reduce Type I error, we must automatically increase Type II error</a:t>
            </a:r>
            <a:r>
              <a:rPr lang="en-US" altLang="en-US" sz="2700" dirty="0" smtClean="0"/>
              <a:t>.</a:t>
            </a:r>
          </a:p>
          <a:p>
            <a:pPr marL="342900" indent="-342900"/>
            <a:endParaRPr lang="en-US" altLang="en-US" sz="2700" dirty="0"/>
          </a:p>
          <a:p>
            <a:pPr marL="342900" indent="-342900"/>
            <a:endParaRPr lang="en-US" altLang="en-US" sz="2700" dirty="0" smtClean="0"/>
          </a:p>
          <a:p>
            <a:pPr marL="342900" indent="-342900"/>
            <a:endParaRPr lang="en-US" altLang="en-US" sz="2700" dirty="0" smtClean="0"/>
          </a:p>
          <a:p>
            <a:pPr marL="342900" indent="-342900"/>
            <a:endParaRPr lang="en-US" altLang="en-US" sz="2700" dirty="0"/>
          </a:p>
          <a:p>
            <a:pPr marL="0" indent="0">
              <a:buNone/>
            </a:pPr>
            <a:endParaRPr lang="en-US" altLang="en-US" sz="2700" dirty="0" smtClean="0"/>
          </a:p>
          <a:p>
            <a:pPr marL="0" indent="0">
              <a:buNone/>
            </a:pPr>
            <a:endParaRPr lang="en-US" altLang="en-US" sz="2700" dirty="0"/>
          </a:p>
          <a:p>
            <a:pPr marL="342900" indent="-342900"/>
            <a:endParaRPr lang="en-US" altLang="en-US" sz="2700" dirty="0" smtClean="0"/>
          </a:p>
          <a:p>
            <a:pPr marL="342900" indent="-342900"/>
            <a:r>
              <a:rPr lang="en-US" altLang="en-US" sz="2700" dirty="0" smtClean="0"/>
              <a:t>But</a:t>
            </a:r>
            <a:r>
              <a:rPr lang="en-US" altLang="en-US" sz="2700" dirty="0"/>
              <a:t>, we can reduce both types of error by making both curves narrower.</a:t>
            </a:r>
          </a:p>
          <a:p>
            <a:pPr marL="342900" indent="-342900"/>
            <a:r>
              <a:rPr lang="en-US" altLang="en-US" sz="2700" dirty="0"/>
              <a:t>How do we make the curves narrower? </a:t>
            </a:r>
            <a:endParaRPr lang="en-US" altLang="en-US" sz="2700" dirty="0" smtClean="0"/>
          </a:p>
          <a:p>
            <a:pPr marL="342900" indent="-342900"/>
            <a:r>
              <a:rPr lang="en-US" altLang="en-US" sz="2700" dirty="0" smtClean="0"/>
              <a:t>Increase </a:t>
            </a:r>
            <a:r>
              <a:rPr lang="en-US" altLang="en-US" sz="2700" dirty="0"/>
              <a:t>the sample size.</a:t>
            </a:r>
          </a:p>
        </p:txBody>
      </p:sp>
      <p:pic>
        <p:nvPicPr>
          <p:cNvPr id="5" name="Picture 4" descr="21-04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776" y="1371600"/>
            <a:ext cx="5864424" cy="3467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45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45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7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457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7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457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8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2187"/>
          </a:xfrm>
        </p:spPr>
        <p:txBody>
          <a:bodyPr/>
          <a:lstStyle/>
          <a:p>
            <a:r>
              <a:rPr lang="en-US" altLang="en-US" sz="3200" dirty="0"/>
              <a:t>Reducing Both Type I and Type II Error (cont.)</a:t>
            </a:r>
          </a:p>
        </p:txBody>
      </p:sp>
      <p:sp>
        <p:nvSpPr>
          <p:cNvPr id="546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66800"/>
            <a:ext cx="9143999" cy="4876800"/>
          </a:xfrm>
        </p:spPr>
        <p:txBody>
          <a:bodyPr/>
          <a:lstStyle/>
          <a:p>
            <a:pPr marL="342900" indent="-342900"/>
            <a:r>
              <a:rPr lang="en-US" altLang="en-US" dirty="0"/>
              <a:t>This figure has means that are just as far </a:t>
            </a:r>
            <a:r>
              <a:rPr lang="en-US" altLang="en-US" dirty="0" smtClean="0"/>
              <a:t>apart, </a:t>
            </a:r>
            <a:r>
              <a:rPr lang="en-US" altLang="en-US" dirty="0"/>
              <a:t>but the sample sizes are larger, the standard deviations are smaller, and the error rates are reduced:</a:t>
            </a:r>
          </a:p>
        </p:txBody>
      </p:sp>
      <p:pic>
        <p:nvPicPr>
          <p:cNvPr id="546820" name="Picture 4" descr="21-05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581037"/>
            <a:ext cx="5562599" cy="4200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6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6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46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46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7842" name="Picture 2" descr="21-05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063" y="3286125"/>
            <a:ext cx="4452937" cy="3363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7843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-152400"/>
            <a:ext cx="8610600" cy="992187"/>
          </a:xfrm>
        </p:spPr>
        <p:txBody>
          <a:bodyPr/>
          <a:lstStyle/>
          <a:p>
            <a:r>
              <a:rPr lang="en-US" altLang="en-US" sz="3200" dirty="0"/>
              <a:t>Reducing Both Type I and Type II Error (cont.)</a:t>
            </a:r>
          </a:p>
        </p:txBody>
      </p:sp>
      <p:sp>
        <p:nvSpPr>
          <p:cNvPr id="54784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600200"/>
            <a:ext cx="4614863" cy="4572000"/>
          </a:xfrm>
        </p:spPr>
        <p:txBody>
          <a:bodyPr/>
          <a:lstStyle/>
          <a:p>
            <a:pPr marL="342900" indent="-342900"/>
            <a:r>
              <a:rPr lang="en-US" altLang="en-US" dirty="0"/>
              <a:t>Original comparison of errors:</a:t>
            </a:r>
          </a:p>
        </p:txBody>
      </p:sp>
      <p:sp>
        <p:nvSpPr>
          <p:cNvPr id="547845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614863" y="1600200"/>
            <a:ext cx="4529137" cy="4572000"/>
          </a:xfrm>
        </p:spPr>
        <p:txBody>
          <a:bodyPr/>
          <a:lstStyle/>
          <a:p>
            <a:pPr marL="342900" indent="-342900"/>
            <a:r>
              <a:rPr lang="en-US" altLang="en-US" dirty="0"/>
              <a:t>Comparison of errors with a larger sample size:</a:t>
            </a:r>
          </a:p>
        </p:txBody>
      </p:sp>
      <p:pic>
        <p:nvPicPr>
          <p:cNvPr id="547846" name="Picture 6" descr="21-04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8" y="3068638"/>
            <a:ext cx="4220292" cy="2493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47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47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478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47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7844" grpId="0" build="p"/>
      <p:bldP spid="547845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Classwork: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Sample Size, Errors, and Power</a:t>
            </a:r>
          </a:p>
          <a:p>
            <a:endParaRPr lang="en-US" dirty="0"/>
          </a:p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www.youtube.com/watch?v=FcBOhivfzOo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38912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What to Do with </a:t>
            </a:r>
            <a:r>
              <a:rPr lang="en-US" altLang="en-US" dirty="0" smtClean="0"/>
              <a:t>a Small </a:t>
            </a:r>
            <a:r>
              <a:rPr lang="en-US" altLang="en-US" dirty="0"/>
              <a:t>P-Value</a:t>
            </a:r>
          </a:p>
        </p:txBody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362200"/>
            <a:ext cx="9144000" cy="4114800"/>
          </a:xfrm>
          <a:ln/>
        </p:spPr>
        <p:txBody>
          <a:bodyPr/>
          <a:lstStyle/>
          <a:p>
            <a:pPr marL="342900" indent="-342900"/>
            <a:r>
              <a:rPr lang="en-US" altLang="en-US" dirty="0"/>
              <a:t>When we see a small P-value, we could continue to believe the null hypothesis and conclude that we just witnessed a rare event.  </a:t>
            </a:r>
            <a:endParaRPr lang="en-US" altLang="en-US" dirty="0" smtClean="0"/>
          </a:p>
          <a:p>
            <a:pPr marL="342900" indent="-342900"/>
            <a:endParaRPr lang="en-US" altLang="en-US" dirty="0"/>
          </a:p>
          <a:p>
            <a:pPr marL="342900" indent="-342900"/>
            <a:r>
              <a:rPr lang="en-US" altLang="en-US" dirty="0" smtClean="0"/>
              <a:t>But </a:t>
            </a:r>
            <a:r>
              <a:rPr lang="en-US" altLang="en-US" dirty="0"/>
              <a:t>instead, we trust the data and use it as evidence to reject the null hypothesis</a:t>
            </a:r>
            <a:r>
              <a:rPr lang="en-US" altLang="en-US" dirty="0" smtClean="0"/>
              <a:t>.</a:t>
            </a:r>
          </a:p>
          <a:p>
            <a:pPr marL="342900" indent="-342900"/>
            <a:endParaRPr lang="en-US" altLang="en-US" sz="24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51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51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What Can Go Wrong?</a:t>
            </a:r>
          </a:p>
        </p:txBody>
      </p:sp>
      <p:sp>
        <p:nvSpPr>
          <p:cNvPr id="548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3999" cy="4876800"/>
          </a:xfrm>
          <a:ln/>
        </p:spPr>
        <p:txBody>
          <a:bodyPr/>
          <a:lstStyle/>
          <a:p>
            <a:pPr marL="342900" indent="-342900">
              <a:lnSpc>
                <a:spcPct val="90000"/>
              </a:lnSpc>
            </a:pPr>
            <a:r>
              <a:rPr lang="en-US" altLang="en-US" dirty="0"/>
              <a:t>Don’t interpret the P-value as the probability that H</a:t>
            </a:r>
            <a:r>
              <a:rPr lang="en-US" altLang="en-US" baseline="-25000" dirty="0"/>
              <a:t>0</a:t>
            </a:r>
            <a:r>
              <a:rPr lang="en-US" altLang="en-US" dirty="0"/>
              <a:t> is true.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altLang="en-US" dirty="0"/>
              <a:t>The P-value is about the data, not the hypothesis.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altLang="en-US" dirty="0"/>
              <a:t>It’s the probability of observing data this unusual, </a:t>
            </a:r>
            <a:r>
              <a:rPr lang="en-US" altLang="en-US" i="1" dirty="0"/>
              <a:t>given</a:t>
            </a:r>
            <a:r>
              <a:rPr lang="en-US" altLang="en-US" dirty="0"/>
              <a:t> that H</a:t>
            </a:r>
            <a:r>
              <a:rPr lang="en-US" altLang="en-US" baseline="-25000" dirty="0"/>
              <a:t>0</a:t>
            </a:r>
            <a:r>
              <a:rPr lang="en-US" altLang="en-US" dirty="0"/>
              <a:t> is true, not the other way around</a:t>
            </a:r>
            <a:r>
              <a:rPr lang="en-US" altLang="en-US" dirty="0" smtClean="0"/>
              <a:t>.</a:t>
            </a:r>
          </a:p>
          <a:p>
            <a:pPr marL="742950" lvl="1" indent="-285750">
              <a:lnSpc>
                <a:spcPct val="90000"/>
              </a:lnSpc>
            </a:pPr>
            <a:endParaRPr lang="en-US" altLang="en-US" dirty="0"/>
          </a:p>
          <a:p>
            <a:pPr marL="342900" indent="-342900">
              <a:lnSpc>
                <a:spcPct val="90000"/>
              </a:lnSpc>
            </a:pPr>
            <a:r>
              <a:rPr lang="en-US" altLang="en-US" dirty="0"/>
              <a:t>Don’t believe too strongly in arbitrary alpha levels.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altLang="en-US" dirty="0"/>
              <a:t>It’s better to report your P-value and a confidence interval so that the reader can make her/his own decision.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48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48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48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48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48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What Can Go Wrong? (cont.)</a:t>
            </a:r>
          </a:p>
        </p:txBody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3999" cy="4572000"/>
          </a:xfrm>
          <a:ln/>
        </p:spPr>
        <p:txBody>
          <a:bodyPr/>
          <a:lstStyle/>
          <a:p>
            <a:pPr marL="342900" indent="-342900">
              <a:lnSpc>
                <a:spcPct val="90000"/>
              </a:lnSpc>
            </a:pPr>
            <a:r>
              <a:rPr lang="en-US" altLang="en-US" dirty="0"/>
              <a:t>Don’t confuse practical and statistical significance.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altLang="en-US" dirty="0"/>
              <a:t>Just because a test is statistically significant doesn’t mean that it is significant in practice.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altLang="en-US" dirty="0"/>
              <a:t>And, sample size can impact your decision about a null hypothesis, making you miss an important difference or find an “insignificant” difference</a:t>
            </a:r>
            <a:r>
              <a:rPr lang="en-US" altLang="en-US" dirty="0" smtClean="0"/>
              <a:t>.</a:t>
            </a:r>
          </a:p>
          <a:p>
            <a:pPr marL="742950" lvl="1" indent="-285750">
              <a:lnSpc>
                <a:spcPct val="90000"/>
              </a:lnSpc>
            </a:pPr>
            <a:endParaRPr lang="en-US" altLang="en-US" dirty="0"/>
          </a:p>
          <a:p>
            <a:pPr marL="342900" indent="-342900">
              <a:lnSpc>
                <a:spcPct val="90000"/>
              </a:lnSpc>
            </a:pPr>
            <a:r>
              <a:rPr lang="en-US" altLang="en-US" dirty="0"/>
              <a:t>Don’t forget that in spite of all your care, you might make a wrong decision.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49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49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49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49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What have we learned?</a:t>
            </a:r>
          </a:p>
        </p:txBody>
      </p:sp>
      <p:sp>
        <p:nvSpPr>
          <p:cNvPr id="550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3999" cy="4876800"/>
          </a:xfrm>
        </p:spPr>
        <p:txBody>
          <a:bodyPr/>
          <a:lstStyle/>
          <a:p>
            <a:pPr marL="342900" indent="-342900"/>
            <a:r>
              <a:rPr lang="en-US" altLang="en-US" dirty="0"/>
              <a:t>There’s a lot more to hypothesis testing than a simple yes/no decision.</a:t>
            </a:r>
          </a:p>
          <a:p>
            <a:pPr marL="742950" lvl="1" indent="-285750"/>
            <a:r>
              <a:rPr lang="en-US" altLang="en-US" dirty="0"/>
              <a:t>Small P-value, indicates evidence against the null hypothesis, not that it is true.</a:t>
            </a:r>
          </a:p>
          <a:p>
            <a:pPr marL="742950" lvl="1" indent="-285750"/>
            <a:r>
              <a:rPr lang="en-US" altLang="en-US" dirty="0"/>
              <a:t>Alpha level establishes level of proof, determines the critical value </a:t>
            </a:r>
            <a:r>
              <a:rPr lang="en-US" altLang="en-US" i="1" dirty="0"/>
              <a:t>z</a:t>
            </a:r>
            <a:r>
              <a:rPr lang="en-US" altLang="en-US" dirty="0"/>
              <a:t> that leads us to reject null hypothesis.</a:t>
            </a:r>
          </a:p>
          <a:p>
            <a:pPr marL="742950" lvl="1" indent="-285750"/>
            <a:r>
              <a:rPr lang="en-US" altLang="en-US" dirty="0"/>
              <a:t>Hypothesis test gives answer to decision about parameter; confidence interval tells us plausible values of that parameter.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50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50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50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50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What have we learned?</a:t>
            </a:r>
          </a:p>
        </p:txBody>
      </p:sp>
      <p:sp>
        <p:nvSpPr>
          <p:cNvPr id="595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3999" cy="4953000"/>
          </a:xfrm>
        </p:spPr>
        <p:txBody>
          <a:bodyPr/>
          <a:lstStyle/>
          <a:p>
            <a:pPr marL="342900" indent="-342900">
              <a:lnSpc>
                <a:spcPct val="90000"/>
              </a:lnSpc>
            </a:pPr>
            <a:r>
              <a:rPr lang="en-US" altLang="en-US" dirty="0"/>
              <a:t>And, we’ve learned about the two kinds of errors we might make and seen why in the end we’re never sure we’ve made the right decision.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altLang="en-US" dirty="0"/>
              <a:t>Type I error, reject a true null hypothesis, probability is </a:t>
            </a:r>
            <a:r>
              <a:rPr lang="en-US" altLang="en-US" i="1" dirty="0">
                <a:latin typeface="Symbol" panose="05050102010706020507" pitchFamily="18" charset="2"/>
                <a:sym typeface="Symbol" panose="05050102010706020507" pitchFamily="18" charset="2"/>
              </a:rPr>
              <a:t></a:t>
            </a:r>
            <a:r>
              <a:rPr lang="en-US" altLang="en-US" dirty="0"/>
              <a:t>.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altLang="en-US" dirty="0"/>
              <a:t>Type II error, fail to reject a false null hypothesis, probability is </a:t>
            </a:r>
            <a:r>
              <a:rPr lang="en-US" altLang="en-US" i="1" dirty="0">
                <a:latin typeface="Symbol" panose="05050102010706020507" pitchFamily="18" charset="2"/>
                <a:sym typeface="Symbol" panose="05050102010706020507" pitchFamily="18" charset="2"/>
              </a:rPr>
              <a:t></a:t>
            </a:r>
            <a:r>
              <a:rPr lang="en-US" altLang="en-US" dirty="0"/>
              <a:t>.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altLang="en-US" dirty="0"/>
              <a:t>Power is the probability we reject a null hypothesis when it is false, 1 – </a:t>
            </a:r>
            <a:r>
              <a:rPr lang="en-US" altLang="en-US" i="1" dirty="0">
                <a:latin typeface="Symbol" panose="05050102010706020507" pitchFamily="18" charset="2"/>
                <a:sym typeface="Symbol" panose="05050102010706020507" pitchFamily="18" charset="2"/>
              </a:rPr>
              <a:t></a:t>
            </a:r>
            <a:r>
              <a:rPr lang="en-US" altLang="en-US" dirty="0"/>
              <a:t>.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altLang="en-US" dirty="0"/>
              <a:t>Larger sample size increase power and reduces the chances of both kinds of errors.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95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95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95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95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95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 Chapter 20</a:t>
            </a:r>
          </a:p>
          <a:p>
            <a:r>
              <a:rPr lang="en-US" dirty="0" smtClean="0"/>
              <a:t>Complete Guided Reading</a:t>
            </a:r>
          </a:p>
          <a:p>
            <a:r>
              <a:rPr lang="en-US" dirty="0" err="1" smtClean="0"/>
              <a:t>Pg</a:t>
            </a:r>
            <a:r>
              <a:rPr lang="en-US" dirty="0" smtClean="0"/>
              <a:t> 539 – 540 Ex: 34, 36, 38, 39, 41</a:t>
            </a:r>
          </a:p>
          <a:p>
            <a:r>
              <a:rPr lang="en-US" dirty="0" smtClean="0"/>
              <a:t>Test Tomorrow on Chapter 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29672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What to Do with a High P-Value</a:t>
            </a:r>
          </a:p>
        </p:txBody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24000"/>
            <a:ext cx="9144000" cy="4953000"/>
          </a:xfrm>
          <a:ln>
            <a:noFill/>
          </a:ln>
        </p:spPr>
        <p:txBody>
          <a:bodyPr/>
          <a:lstStyle/>
          <a:p>
            <a:pPr marL="0" indent="0">
              <a:buNone/>
            </a:pPr>
            <a:endParaRPr lang="en-US" altLang="en-US" sz="2400" dirty="0"/>
          </a:p>
          <a:p>
            <a:pPr marL="342900" indent="-342900"/>
            <a:endParaRPr lang="en-US" altLang="en-US" sz="2400" dirty="0" smtClean="0"/>
          </a:p>
          <a:p>
            <a:pPr marL="342900" indent="-342900"/>
            <a:r>
              <a:rPr lang="en-US" altLang="en-US" dirty="0" smtClean="0"/>
              <a:t>Big P-values </a:t>
            </a:r>
            <a:r>
              <a:rPr lang="en-US" altLang="en-US" dirty="0"/>
              <a:t>just mean what we observed isn’t surprising.  </a:t>
            </a:r>
            <a:endParaRPr lang="en-US" altLang="en-US" dirty="0" smtClean="0"/>
          </a:p>
          <a:p>
            <a:pPr marL="342900" indent="-342900"/>
            <a:endParaRPr lang="en-US" altLang="en-US" dirty="0"/>
          </a:p>
          <a:p>
            <a:pPr marL="342900" indent="-342900"/>
            <a:r>
              <a:rPr lang="en-US" altLang="en-US" dirty="0" smtClean="0"/>
              <a:t>That </a:t>
            </a:r>
            <a:r>
              <a:rPr lang="en-US" altLang="en-US" dirty="0"/>
              <a:t>is, the results are now in line with our assumption that the null hypothesis models the world, so we have no reason to reject it</a:t>
            </a:r>
            <a:r>
              <a:rPr lang="en-US" altLang="en-US" dirty="0" smtClean="0"/>
              <a:t>.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495233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What to Do with a High P-Value</a:t>
            </a:r>
          </a:p>
        </p:txBody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24000"/>
            <a:ext cx="9144000" cy="4953000"/>
          </a:xfrm>
          <a:ln/>
        </p:spPr>
        <p:txBody>
          <a:bodyPr/>
          <a:lstStyle/>
          <a:p>
            <a:pPr marL="342900" indent="-342900"/>
            <a:endParaRPr lang="en-US" altLang="en-US" sz="2400" dirty="0" smtClean="0"/>
          </a:p>
          <a:p>
            <a:pPr marL="342900" indent="-342900"/>
            <a:endParaRPr lang="en-US" altLang="en-US" dirty="0"/>
          </a:p>
          <a:p>
            <a:pPr marL="342900" indent="-342900"/>
            <a:r>
              <a:rPr lang="en-US" altLang="en-US" dirty="0" smtClean="0"/>
              <a:t>A </a:t>
            </a:r>
            <a:r>
              <a:rPr lang="en-US" altLang="en-US" dirty="0"/>
              <a:t>big P-value doesn’t prove that the null hypothesis is true, but it certainly offers no evidence that it is </a:t>
            </a:r>
            <a:r>
              <a:rPr lang="en-US" altLang="en-US" i="1" dirty="0"/>
              <a:t>not</a:t>
            </a:r>
            <a:r>
              <a:rPr lang="en-US" altLang="en-US" dirty="0"/>
              <a:t> true. </a:t>
            </a:r>
            <a:endParaRPr lang="en-US" altLang="en-US" dirty="0" smtClean="0"/>
          </a:p>
          <a:p>
            <a:pPr marL="342900" indent="-342900"/>
            <a:endParaRPr lang="en-US" altLang="en-US" dirty="0"/>
          </a:p>
          <a:p>
            <a:pPr marL="342900" indent="-342900"/>
            <a:r>
              <a:rPr lang="en-US" altLang="en-US" dirty="0"/>
              <a:t>Thus, when we see a large P-value, all we can say is that we “don’t reject the null hypothesis.”</a:t>
            </a:r>
            <a:r>
              <a:rPr lang="en-US" alt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7299666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51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51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Classwork: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3999" cy="4572000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Step-by-Step Example:</a:t>
            </a:r>
            <a:r>
              <a:rPr lang="en-US" dirty="0"/>
              <a:t> </a:t>
            </a:r>
            <a:r>
              <a:rPr lang="en-US" dirty="0" smtClean="0"/>
              <a:t>Another One-Proportion Z-Test</a:t>
            </a:r>
          </a:p>
        </p:txBody>
      </p:sp>
    </p:spTree>
    <p:extLst>
      <p:ext uri="{BB962C8B-B14F-4D97-AF65-F5344CB8AC3E}">
        <p14:creationId xmlns:p14="http://schemas.microsoft.com/office/powerpoint/2010/main" val="404816557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3213"/>
            <a:ext cx="8305800" cy="306387"/>
          </a:xfrm>
        </p:spPr>
        <p:txBody>
          <a:bodyPr/>
          <a:lstStyle/>
          <a:p>
            <a:r>
              <a:rPr lang="en-US" dirty="0" smtClean="0"/>
              <a:t>Jury Trials Vs. Hypothesis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9143999" cy="556260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What is the null hypothesis?</a:t>
            </a:r>
          </a:p>
          <a:p>
            <a:r>
              <a:rPr lang="en-US" dirty="0" smtClean="0"/>
              <a:t>The defendant is innocent.</a:t>
            </a:r>
          </a:p>
          <a:p>
            <a:r>
              <a:rPr lang="en-US" dirty="0" smtClean="0"/>
              <a:t>Evidence starts rolling in. </a:t>
            </a:r>
            <a:r>
              <a:rPr lang="en-US" dirty="0"/>
              <a:t>S</a:t>
            </a:r>
            <a:r>
              <a:rPr lang="en-US" dirty="0" smtClean="0"/>
              <a:t>ay when you think you can reject the null hypothesis?</a:t>
            </a:r>
          </a:p>
          <a:p>
            <a:endParaRPr lang="en-US" dirty="0" smtClean="0">
              <a:solidFill>
                <a:srgbClr val="002060"/>
              </a:solidFill>
            </a:endParaRP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3486149"/>
            <a:ext cx="4191000" cy="314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53931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Blends">
  <a:themeElements>
    <a:clrScheme name="1_Blends 10">
      <a:dk1>
        <a:srgbClr val="000000"/>
      </a:dk1>
      <a:lt1>
        <a:srgbClr val="FFFFFF"/>
      </a:lt1>
      <a:dk2>
        <a:srgbClr val="19385F"/>
      </a:dk2>
      <a:lt2>
        <a:srgbClr val="4D4D4D"/>
      </a:lt2>
      <a:accent1>
        <a:srgbClr val="8CC6EB"/>
      </a:accent1>
      <a:accent2>
        <a:srgbClr val="FFCF01"/>
      </a:accent2>
      <a:accent3>
        <a:srgbClr val="FFFFFF"/>
      </a:accent3>
      <a:accent4>
        <a:srgbClr val="000000"/>
      </a:accent4>
      <a:accent5>
        <a:srgbClr val="C5DFF3"/>
      </a:accent5>
      <a:accent6>
        <a:srgbClr val="E7BB01"/>
      </a:accent6>
      <a:hlink>
        <a:srgbClr val="E35C01"/>
      </a:hlink>
      <a:folHlink>
        <a:srgbClr val="00CC99"/>
      </a:folHlink>
    </a:clrScheme>
    <a:fontScheme name="1_Blends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1_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ends 8">
        <a:dk1>
          <a:srgbClr val="000000"/>
        </a:dk1>
        <a:lt1>
          <a:srgbClr val="FFFFFF"/>
        </a:lt1>
        <a:dk2>
          <a:srgbClr val="19385F"/>
        </a:dk2>
        <a:lt2>
          <a:srgbClr val="4D4D4D"/>
        </a:lt2>
        <a:accent1>
          <a:srgbClr val="FF6600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B01"/>
        </a:accent6>
        <a:hlink>
          <a:srgbClr val="8CC6EB"/>
        </a:hlink>
        <a:folHlink>
          <a:srgbClr val="00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ends 9">
        <a:dk1>
          <a:srgbClr val="000000"/>
        </a:dk1>
        <a:lt1>
          <a:srgbClr val="FFFFFF"/>
        </a:lt1>
        <a:dk2>
          <a:srgbClr val="19385F"/>
        </a:dk2>
        <a:lt2>
          <a:srgbClr val="4D4D4D"/>
        </a:lt2>
        <a:accent1>
          <a:srgbClr val="E35C01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EFB5AA"/>
        </a:accent5>
        <a:accent6>
          <a:srgbClr val="E7BB01"/>
        </a:accent6>
        <a:hlink>
          <a:srgbClr val="8CC6EB"/>
        </a:hlink>
        <a:folHlink>
          <a:srgbClr val="00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ends 10">
        <a:dk1>
          <a:srgbClr val="000000"/>
        </a:dk1>
        <a:lt1>
          <a:srgbClr val="FFFFFF"/>
        </a:lt1>
        <a:dk2>
          <a:srgbClr val="19385F"/>
        </a:dk2>
        <a:lt2>
          <a:srgbClr val="4D4D4D"/>
        </a:lt2>
        <a:accent1>
          <a:srgbClr val="8CC6EB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C5DFF3"/>
        </a:accent5>
        <a:accent6>
          <a:srgbClr val="E7BB01"/>
        </a:accent6>
        <a:hlink>
          <a:srgbClr val="E35C01"/>
        </a:hlink>
        <a:folHlink>
          <a:srgbClr val="00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2214</TotalTime>
  <Words>2471</Words>
  <Application>Microsoft Office PowerPoint</Application>
  <PresentationFormat>Letter Paper (8.5x11 in)</PresentationFormat>
  <Paragraphs>360</Paragraphs>
  <Slides>54</Slides>
  <Notes>35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0" baseType="lpstr">
      <vt:lpstr>Arial</vt:lpstr>
      <vt:lpstr>Symbol</vt:lpstr>
      <vt:lpstr>Tahoma</vt:lpstr>
      <vt:lpstr>Wingdings</vt:lpstr>
      <vt:lpstr>1_Blends</vt:lpstr>
      <vt:lpstr>Equation</vt:lpstr>
      <vt:lpstr>Chapter 20</vt:lpstr>
      <vt:lpstr>Zero In on the Null</vt:lpstr>
      <vt:lpstr>Classwork:</vt:lpstr>
      <vt:lpstr>How to Think About P-Values</vt:lpstr>
      <vt:lpstr>What to Do with a Small P-Value</vt:lpstr>
      <vt:lpstr>What to Do with a High P-Value</vt:lpstr>
      <vt:lpstr>What to Do with a High P-Value</vt:lpstr>
      <vt:lpstr>Classwork:</vt:lpstr>
      <vt:lpstr>Jury Trials Vs. Hypothesis Testing</vt:lpstr>
      <vt:lpstr>Jury Trials Vs. Hypothesis Testing</vt:lpstr>
      <vt:lpstr>Jury Trials Vs. Hypothesis Testing</vt:lpstr>
      <vt:lpstr>Jury Trials Vs. Hypothesis Testing</vt:lpstr>
      <vt:lpstr>Jury Trials Vs. Hypothesis Testing</vt:lpstr>
      <vt:lpstr>Homework:</vt:lpstr>
      <vt:lpstr>Alpha Levels</vt:lpstr>
      <vt:lpstr>Alpha Levels (cont.)</vt:lpstr>
      <vt:lpstr>Alpha Levels (cont.)</vt:lpstr>
      <vt:lpstr>Alpha Levels (cont.)</vt:lpstr>
      <vt:lpstr>Alpha Levels (cont.)</vt:lpstr>
      <vt:lpstr>Significant vs. Important</vt:lpstr>
      <vt:lpstr>Confidence Intervals and Hypothesis Tests</vt:lpstr>
      <vt:lpstr>Confidence Intervals and Hypothesis Tests (cont.)</vt:lpstr>
      <vt:lpstr>Confidence Intervals and Hypothesis Tests (cont.)</vt:lpstr>
      <vt:lpstr>Classwork</vt:lpstr>
      <vt:lpstr>*A 95% Confidence Interval for Small Samples</vt:lpstr>
      <vt:lpstr>*A Better Confidence Interval for Proportions</vt:lpstr>
      <vt:lpstr>Classwork:</vt:lpstr>
      <vt:lpstr>Homework:</vt:lpstr>
      <vt:lpstr>Making Errors</vt:lpstr>
      <vt:lpstr>Example: </vt:lpstr>
      <vt:lpstr>Example:</vt:lpstr>
      <vt:lpstr>Making Errors (cont.)</vt:lpstr>
      <vt:lpstr>Making Errors (cont.)</vt:lpstr>
      <vt:lpstr>Making Errors (cont.)</vt:lpstr>
      <vt:lpstr>Making Errors (cont.)</vt:lpstr>
      <vt:lpstr>Making Errors (cont.)</vt:lpstr>
      <vt:lpstr>Classwork:</vt:lpstr>
      <vt:lpstr>Power</vt:lpstr>
      <vt:lpstr>Power (cont.)</vt:lpstr>
      <vt:lpstr>Classwork:</vt:lpstr>
      <vt:lpstr>Effect Size</vt:lpstr>
      <vt:lpstr>Classwork:</vt:lpstr>
      <vt:lpstr>Homework:</vt:lpstr>
      <vt:lpstr>A Picture Worth                  Words</vt:lpstr>
      <vt:lpstr>PowerPoint Presentation</vt:lpstr>
      <vt:lpstr>Reducing Both Type I and Type II Error</vt:lpstr>
      <vt:lpstr>Reducing Both Type I and Type II Error (cont.)</vt:lpstr>
      <vt:lpstr>Reducing Both Type I and Type II Error (cont.)</vt:lpstr>
      <vt:lpstr>Classwork:</vt:lpstr>
      <vt:lpstr>What Can Go Wrong?</vt:lpstr>
      <vt:lpstr>What Can Go Wrong? (cont.)</vt:lpstr>
      <vt:lpstr>What have we learned?</vt:lpstr>
      <vt:lpstr>What have we learned?</vt:lpstr>
      <vt:lpstr>Homework:</vt:lpstr>
    </vt:vector>
  </TitlesOfParts>
  <Company>Copyright © 2010, 2007, 2004 Pearson Education, 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21</dc:title>
  <dc:subject>More About Tests and Intervals</dc:subject>
  <dc:creator>David Bock</dc:creator>
  <cp:lastModifiedBy>Cassandra</cp:lastModifiedBy>
  <cp:revision>98</cp:revision>
  <cp:lastPrinted>2001-11-04T00:51:13Z</cp:lastPrinted>
  <dcterms:created xsi:type="dcterms:W3CDTF">2005-02-25T19:46:41Z</dcterms:created>
  <dcterms:modified xsi:type="dcterms:W3CDTF">2016-03-01T01:49:14Z</dcterms:modified>
</cp:coreProperties>
</file>