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9"/>
  </p:notesMasterIdLst>
  <p:handoutMasterIdLst>
    <p:handoutMasterId r:id="rId30"/>
  </p:handoutMasterIdLst>
  <p:sldIdLst>
    <p:sldId id="259" r:id="rId2"/>
    <p:sldId id="277" r:id="rId3"/>
    <p:sldId id="263" r:id="rId4"/>
    <p:sldId id="264" r:id="rId5"/>
    <p:sldId id="278" r:id="rId6"/>
    <p:sldId id="265" r:id="rId7"/>
    <p:sldId id="266" r:id="rId8"/>
    <p:sldId id="267" r:id="rId9"/>
    <p:sldId id="279" r:id="rId10"/>
    <p:sldId id="281" r:id="rId11"/>
    <p:sldId id="280" r:id="rId12"/>
    <p:sldId id="282" r:id="rId13"/>
    <p:sldId id="268" r:id="rId14"/>
    <p:sldId id="269" r:id="rId15"/>
    <p:sldId id="270" r:id="rId16"/>
    <p:sldId id="271" r:id="rId17"/>
    <p:sldId id="272" r:id="rId18"/>
    <p:sldId id="273" r:id="rId19"/>
    <p:sldId id="284" r:id="rId20"/>
    <p:sldId id="286" r:id="rId21"/>
    <p:sldId id="283" r:id="rId22"/>
    <p:sldId id="287" r:id="rId23"/>
    <p:sldId id="288" r:id="rId24"/>
    <p:sldId id="289" r:id="rId25"/>
    <p:sldId id="274" r:id="rId26"/>
    <p:sldId id="275" r:id="rId27"/>
    <p:sldId id="276" r:id="rId28"/>
  </p:sldIdLst>
  <p:sldSz cx="9144000" cy="6858000" type="letter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160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ECF8"/>
    <a:srgbClr val="FDDCA1"/>
    <a:srgbClr val="B8F6FE"/>
    <a:srgbClr val="CCECFF"/>
    <a:srgbClr val="EF9C51"/>
    <a:srgbClr val="8CC6EB"/>
    <a:srgbClr val="193A61"/>
    <a:srgbClr val="E8F3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horzBarState="maximized">
    <p:restoredLeft sz="16966" autoAdjust="0"/>
    <p:restoredTop sz="94747" autoAdjust="0"/>
  </p:normalViewPr>
  <p:slideViewPr>
    <p:cSldViewPr snapToObjects="1">
      <p:cViewPr varScale="1">
        <p:scale>
          <a:sx n="92" d="100"/>
          <a:sy n="92" d="100"/>
        </p:scale>
        <p:origin x="-882" y="-102"/>
      </p:cViewPr>
      <p:guideLst>
        <p:guide orient="horz" pos="3120"/>
        <p:guide pos="16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endParaRPr lang="en-CA" alt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endParaRPr lang="en-CA" alt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endParaRPr lang="en-CA" alt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CC3EB6AE-DB67-44E9-9F0C-260FB882B25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098173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endParaRPr lang="en-CA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endParaRPr lang="en-CA" alt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text styles</a:t>
            </a:r>
          </a:p>
          <a:p>
            <a:pPr lvl="1"/>
            <a:r>
              <a:rPr lang="en-CA" altLang="en-US" smtClean="0"/>
              <a:t>Second level</a:t>
            </a:r>
          </a:p>
          <a:p>
            <a:pPr lvl="2"/>
            <a:r>
              <a:rPr lang="en-CA" altLang="en-US" smtClean="0"/>
              <a:t>Third level</a:t>
            </a:r>
          </a:p>
          <a:p>
            <a:pPr lvl="3"/>
            <a:r>
              <a:rPr lang="en-CA" altLang="en-US" smtClean="0"/>
              <a:t>Fourth level</a:t>
            </a:r>
          </a:p>
          <a:p>
            <a:pPr lvl="4"/>
            <a:r>
              <a:rPr lang="en-CA" altLang="en-US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endParaRPr lang="en-CA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0600646B-B8AA-4017-8B8A-3AC1F8B03008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236913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ChangeArrowheads="1"/>
          </p:cNvSpPr>
          <p:nvPr userDrawn="1"/>
        </p:nvSpPr>
        <p:spPr bwMode="auto">
          <a:xfrm>
            <a:off x="0" y="2147888"/>
            <a:ext cx="9144000" cy="4800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8CC6EB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6579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52600" y="6096000"/>
            <a:ext cx="5638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en-US" altLang="en-US"/>
              <a:t>Copyright © 2010, 2007, 2004 Pearson Education, Inc.</a:t>
            </a:r>
          </a:p>
        </p:txBody>
      </p:sp>
      <p:sp>
        <p:nvSpPr>
          <p:cNvPr id="536580" name="Rectangle 4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685800"/>
            <a:ext cx="7391400" cy="16764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 wrap="none" anchor="ctr"/>
          <a:lstStyle>
            <a:lvl1pPr>
              <a:defRPr sz="66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36581" name="Rectangle 5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2438400"/>
            <a:ext cx="4572000" cy="22098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600">
                <a:solidFill>
                  <a:schemeClr val="hlink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36582" name="Line 6"/>
          <p:cNvSpPr>
            <a:spLocks noChangeShapeType="1"/>
          </p:cNvSpPr>
          <p:nvPr userDrawn="1"/>
        </p:nvSpPr>
        <p:spPr bwMode="auto">
          <a:xfrm>
            <a:off x="0" y="6626225"/>
            <a:ext cx="9144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36583" name="Picture 7" descr="Official_Pearson_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0"/>
            <a:ext cx="1143000" cy="43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6584" name="Picture 8" descr="smw3e_book_cover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147888"/>
            <a:ext cx="1968500" cy="259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22 - </a:t>
            </a:r>
            <a:fld id="{E18837C2-A3AA-4C56-8CED-A5138F4A263C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32666220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076450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3213"/>
            <a:ext cx="6076950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22 - </a:t>
            </a:r>
            <a:fld id="{E83C7085-F3FA-485E-B5DB-0D8D4A9D18D1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164918323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3213"/>
            <a:ext cx="8305800" cy="992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44513" y="1600200"/>
            <a:ext cx="407035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7263" y="1600200"/>
            <a:ext cx="4071937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050088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22 - </a:t>
            </a:r>
            <a:fld id="{70F8FBCE-0013-4E59-B8F1-8B9F06EDA1F1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33518327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22 - </a:t>
            </a:r>
            <a:fld id="{D5E0465D-6C5C-4B68-9F65-B0641C6DEF5B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6393097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22 - </a:t>
            </a:r>
            <a:fld id="{6AB32FBD-5299-4876-8C9F-C6E1A9A0F785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46818806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13" y="1600200"/>
            <a:ext cx="407035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7263" y="1600200"/>
            <a:ext cx="4071937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22 - </a:t>
            </a:r>
            <a:fld id="{AC1EAEB6-65B3-467D-B5CF-F417DB54DE32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718331921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22 - </a:t>
            </a:r>
            <a:fld id="{EC59F476-1118-4731-B193-97FEE791854A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85993086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22 - </a:t>
            </a:r>
            <a:fld id="{09A7CB41-BF5D-452F-93BE-CBF7F53F2E42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8208405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22 - </a:t>
            </a:r>
            <a:fld id="{F1A95806-5A58-44DB-9685-BCCE7024BDE9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61991689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22 - </a:t>
            </a:r>
            <a:fld id="{C4ECD7AB-6E1D-4A69-8012-8CEF0537ABD6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279750063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22 - </a:t>
            </a:r>
            <a:fld id="{04537BBD-C65E-4189-81A2-2A499B0A51CC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26690765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3213"/>
            <a:ext cx="8305800" cy="99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3555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50088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CC3300"/>
                </a:solidFill>
              </a:defRPr>
            </a:lvl1pPr>
          </a:lstStyle>
          <a:p>
            <a:r>
              <a:rPr lang="en-US" altLang="en-US"/>
              <a:t>Slide 22 - </a:t>
            </a:r>
            <a:fld id="{802A31BB-77D4-4917-A940-0F56A3FCEE79}" type="slidenum">
              <a:rPr lang="en-US" altLang="en-US"/>
              <a:pPr/>
              <a:t>‹#›</a:t>
            </a:fld>
            <a:endParaRPr lang="en-CA" altLang="en-US"/>
          </a:p>
        </p:txBody>
      </p:sp>
      <p:sp>
        <p:nvSpPr>
          <p:cNvPr id="53555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1600200"/>
            <a:ext cx="8294687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35557" name="Rectangle 5"/>
          <p:cNvSpPr>
            <a:spLocks noChangeArrowheads="1"/>
          </p:cNvSpPr>
          <p:nvPr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en-US" altLang="en-US" sz="900"/>
              <a:t>Copyright © 2010, 2007, 2004 Pearson Education, Inc.</a:t>
            </a:r>
          </a:p>
        </p:txBody>
      </p:sp>
      <p:sp>
        <p:nvSpPr>
          <p:cNvPr id="535558" name="Rectangle 6"/>
          <p:cNvSpPr>
            <a:spLocks noChangeArrowheads="1"/>
          </p:cNvSpPr>
          <p:nvPr/>
        </p:nvSpPr>
        <p:spPr bwMode="gray">
          <a:xfrm rot="10800000">
            <a:off x="0" y="-1588"/>
            <a:ext cx="209550" cy="685641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endParaRPr kumimoji="1" lang="en-US" altLang="en-US" sz="3200">
              <a:latin typeface="Tahoma" panose="020B0604030504040204" pitchFamily="34" charset="0"/>
            </a:endParaRPr>
          </a:p>
        </p:txBody>
      </p:sp>
      <p:grpSp>
        <p:nvGrpSpPr>
          <p:cNvPr id="535559" name="Group 7"/>
          <p:cNvGrpSpPr>
            <a:grpSpLocks/>
          </p:cNvGrpSpPr>
          <p:nvPr/>
        </p:nvGrpSpPr>
        <p:grpSpPr bwMode="auto">
          <a:xfrm>
            <a:off x="0" y="73025"/>
            <a:ext cx="9144000" cy="79375"/>
            <a:chOff x="0" y="-1"/>
            <a:chExt cx="5760" cy="50"/>
          </a:xfrm>
        </p:grpSpPr>
        <p:sp>
          <p:nvSpPr>
            <p:cNvPr id="535560" name="Line 8"/>
            <p:cNvSpPr>
              <a:spLocks noChangeShapeType="1"/>
            </p:cNvSpPr>
            <p:nvPr/>
          </p:nvSpPr>
          <p:spPr bwMode="auto">
            <a:xfrm>
              <a:off x="0" y="-1"/>
              <a:ext cx="5760" cy="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61" name="Line 9"/>
            <p:cNvSpPr>
              <a:spLocks noChangeShapeType="1"/>
            </p:cNvSpPr>
            <p:nvPr/>
          </p:nvSpPr>
          <p:spPr bwMode="auto">
            <a:xfrm>
              <a:off x="0" y="48"/>
              <a:ext cx="5760" cy="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ransition spd="med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92100" indent="-2921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66738" indent="-254000" algn="l" rtl="0" fontAlgn="base">
        <a:spcBef>
          <a:spcPct val="20000"/>
        </a:spcBef>
        <a:spcAft>
          <a:spcPct val="0"/>
        </a:spcAft>
        <a:buClr>
          <a:srgbClr val="EF9C51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784225" indent="-215900" algn="l" rtl="0" fontAlgn="base">
        <a:spcBef>
          <a:spcPct val="20000"/>
        </a:spcBef>
        <a:spcAft>
          <a:spcPct val="0"/>
        </a:spcAft>
        <a:buClr>
          <a:srgbClr val="FDDCA1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14413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065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0.wmf"/><Relationship Id="rId9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 descr="Pink tissue paper"/>
          <p:cNvSpPr>
            <a:spLocks noGrp="1" noChangeArrowheads="1"/>
          </p:cNvSpPr>
          <p:nvPr>
            <p:ph type="ctrTitle"/>
          </p:nvPr>
        </p:nvSpPr>
        <p:spPr>
          <a:xfrm>
            <a:off x="990600" y="304800"/>
            <a:ext cx="7391400" cy="1143000"/>
          </a:xfrm>
        </p:spPr>
        <p:txBody>
          <a:bodyPr/>
          <a:lstStyle/>
          <a:p>
            <a:pPr algn="ctr"/>
            <a:r>
              <a:rPr lang="en-US" altLang="en-US" dirty="0"/>
              <a:t>Chapter </a:t>
            </a:r>
            <a:r>
              <a:rPr lang="en-US" altLang="en-US" dirty="0" smtClean="0"/>
              <a:t>21</a:t>
            </a:r>
            <a:endParaRPr lang="en-US" altLang="en-US" dirty="0"/>
          </a:p>
        </p:txBody>
      </p:sp>
      <p:sp>
        <p:nvSpPr>
          <p:cNvPr id="517123" name="Rectangle 3" descr="Pink tissue paper"/>
          <p:cNvSpPr>
            <a:spLocks noGrp="1" noChangeArrowheads="1"/>
          </p:cNvSpPr>
          <p:nvPr>
            <p:ph type="subTitle" idx="1"/>
          </p:nvPr>
        </p:nvSpPr>
        <p:spPr>
          <a:xfrm>
            <a:off x="990600" y="1447800"/>
            <a:ext cx="7086600" cy="3200400"/>
          </a:xfrm>
        </p:spPr>
        <p:txBody>
          <a:bodyPr/>
          <a:lstStyle/>
          <a:p>
            <a:pPr algn="ctr"/>
            <a:r>
              <a:rPr lang="en-US" altLang="en-US" dirty="0"/>
              <a:t>Comparing Two Proportions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472" y="2484120"/>
            <a:ext cx="4224528" cy="422148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Chapter 21</a:t>
            </a:r>
          </a:p>
          <a:p>
            <a:r>
              <a:rPr lang="en-US" dirty="0" smtClean="0"/>
              <a:t>Guided Reading</a:t>
            </a:r>
          </a:p>
          <a:p>
            <a:r>
              <a:rPr lang="en-US" dirty="0" err="1" smtClean="0"/>
              <a:t>Pg</a:t>
            </a:r>
            <a:r>
              <a:rPr lang="en-US" dirty="0" smtClean="0"/>
              <a:t> 557-558 Ex: 2, 4, 5, 7, 10,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558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“Do Now”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Interpreting a Two Proportion z-Interval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0106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I Snore When I’m 64?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8454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dirty="0"/>
              <a:t>Everyone into the </a:t>
            </a:r>
            <a:r>
              <a:rPr lang="en-US" altLang="en-US" dirty="0" smtClean="0"/>
              <a:t>Pool:</a:t>
            </a:r>
            <a:endParaRPr lang="en-US" altLang="en-US" dirty="0"/>
          </a:p>
        </p:txBody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3999" cy="4572000"/>
          </a:xfrm>
          <a:ln/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 altLang="en-US" dirty="0"/>
              <a:t>The typical hypothesis test for the difference in two proportions is the one of no difference. </a:t>
            </a:r>
            <a:endParaRPr lang="en-US" altLang="en-US" dirty="0" smtClean="0"/>
          </a:p>
          <a:p>
            <a:pPr marL="342900" indent="-342900">
              <a:lnSpc>
                <a:spcPct val="90000"/>
              </a:lnSpc>
            </a:pPr>
            <a:r>
              <a:rPr lang="en-US" altLang="en-US" dirty="0" smtClean="0"/>
              <a:t>In </a:t>
            </a:r>
            <a:r>
              <a:rPr lang="en-US" altLang="en-US" dirty="0"/>
              <a:t>symbols, H</a:t>
            </a:r>
            <a:r>
              <a:rPr lang="en-US" altLang="en-US" baseline="-25000" dirty="0"/>
              <a:t>0</a:t>
            </a:r>
            <a:r>
              <a:rPr lang="en-US" altLang="en-US" dirty="0"/>
              <a:t>: </a:t>
            </a:r>
            <a:r>
              <a:rPr lang="en-US" altLang="en-US" i="1" dirty="0"/>
              <a:t>p</a:t>
            </a:r>
            <a:r>
              <a:rPr lang="en-US" altLang="en-US" baseline="-25000" dirty="0"/>
              <a:t>1</a:t>
            </a:r>
            <a:r>
              <a:rPr lang="en-US" altLang="en-US" dirty="0"/>
              <a:t> – </a:t>
            </a:r>
            <a:r>
              <a:rPr lang="en-US" altLang="en-US" i="1" dirty="0"/>
              <a:t>p</a:t>
            </a:r>
            <a:r>
              <a:rPr lang="en-US" altLang="en-US" baseline="-25000" dirty="0"/>
              <a:t>2</a:t>
            </a:r>
            <a:r>
              <a:rPr lang="en-US" altLang="en-US" dirty="0"/>
              <a:t> = 0</a:t>
            </a:r>
            <a:r>
              <a:rPr lang="en-US" altLang="en-US" dirty="0" smtClean="0"/>
              <a:t>.</a:t>
            </a:r>
          </a:p>
          <a:p>
            <a:pPr marL="342900" indent="-342900">
              <a:lnSpc>
                <a:spcPct val="90000"/>
              </a:lnSpc>
            </a:pPr>
            <a:endParaRPr lang="en-US" altLang="en-US" dirty="0"/>
          </a:p>
          <a:p>
            <a:pPr marL="342900" indent="-342900">
              <a:lnSpc>
                <a:spcPct val="90000"/>
              </a:lnSpc>
            </a:pPr>
            <a:r>
              <a:rPr lang="en-US" altLang="en-US" dirty="0"/>
              <a:t>Since we are hypothesizing that there is no difference between the two </a:t>
            </a:r>
            <a:r>
              <a:rPr lang="en-US" altLang="en-US" dirty="0" smtClean="0"/>
              <a:t>proportions, the </a:t>
            </a:r>
            <a:r>
              <a:rPr lang="en-US" altLang="en-US" dirty="0"/>
              <a:t>standard deviations for each proportion are the same. </a:t>
            </a:r>
          </a:p>
          <a:p>
            <a:pPr marL="342900" indent="-342900">
              <a:lnSpc>
                <a:spcPct val="90000"/>
              </a:lnSpc>
            </a:pPr>
            <a:endParaRPr lang="en-US" altLang="en-US" dirty="0" smtClean="0"/>
          </a:p>
          <a:p>
            <a:pPr marL="342900" indent="-342900">
              <a:lnSpc>
                <a:spcPct val="90000"/>
              </a:lnSpc>
            </a:pPr>
            <a:r>
              <a:rPr lang="en-US" altLang="en-US" dirty="0" smtClean="0"/>
              <a:t>Since </a:t>
            </a:r>
            <a:r>
              <a:rPr lang="en-US" altLang="en-US" dirty="0"/>
              <a:t>this is the case, we combine </a:t>
            </a:r>
            <a:r>
              <a:rPr lang="en-US" altLang="en-US" dirty="0">
                <a:solidFill>
                  <a:schemeClr val="hlink"/>
                </a:solidFill>
              </a:rPr>
              <a:t>(pool)</a:t>
            </a:r>
            <a:r>
              <a:rPr lang="en-US" altLang="en-US" dirty="0"/>
              <a:t> the counts to get one overall proportion.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6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6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6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26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6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26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26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26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26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26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26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26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3213"/>
            <a:ext cx="9144000" cy="992187"/>
          </a:xfrm>
        </p:spPr>
        <p:txBody>
          <a:bodyPr/>
          <a:lstStyle/>
          <a:p>
            <a:r>
              <a:rPr lang="en-US" altLang="en-US" dirty="0"/>
              <a:t>Everyone into the Pool (cont.)</a:t>
            </a: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029200"/>
          </a:xfrm>
          <a:ln/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 altLang="en-US" dirty="0"/>
              <a:t>The pooled proportion is </a:t>
            </a:r>
          </a:p>
          <a:p>
            <a:pPr marL="342900" indent="-342900">
              <a:lnSpc>
                <a:spcPct val="90000"/>
              </a:lnSpc>
            </a:pPr>
            <a:endParaRPr lang="en-US" altLang="en-US" dirty="0"/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	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/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/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where                            </a:t>
            </a:r>
            <a:r>
              <a:rPr lang="en-US" altLang="en-US" dirty="0"/>
              <a:t>and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/>
          </a:p>
          <a:p>
            <a:pPr marL="742950" lvl="1" indent="-285750">
              <a:lnSpc>
                <a:spcPct val="90000"/>
              </a:lnSpc>
            </a:pPr>
            <a:r>
              <a:rPr lang="en-US" altLang="en-US" dirty="0"/>
              <a:t>If the numbers of successes are not whole numbers, round them first. (This is the </a:t>
            </a:r>
            <a:r>
              <a:rPr lang="en-US" altLang="en-US" i="1" dirty="0"/>
              <a:t>only</a:t>
            </a:r>
            <a:r>
              <a:rPr lang="en-US" altLang="en-US" dirty="0"/>
              <a:t> time you should round values in the middle of a calculation.)</a:t>
            </a:r>
          </a:p>
        </p:txBody>
      </p:sp>
      <p:graphicFrame>
        <p:nvGraphicFramePr>
          <p:cNvPr id="527364" name="Object 4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2171700" y="2362200"/>
          <a:ext cx="4686300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436" name="Equation" r:id="rId3" imgW="1777680" imgH="431640" progId="Equation.DSMT4">
                  <p:embed/>
                </p:oleObj>
              </mc:Choice>
              <mc:Fallback>
                <p:oleObj name="Equation" r:id="rId3" imgW="177768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1700" y="2362200"/>
                        <a:ext cx="4686300" cy="113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7365" name="Object 5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386992711"/>
              </p:ext>
            </p:extLst>
          </p:nvPr>
        </p:nvGraphicFramePr>
        <p:xfrm>
          <a:off x="1600200" y="3833813"/>
          <a:ext cx="2362200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437" name="Equation" r:id="rId5" imgW="952200" imgH="228600" progId="Equation.DSMT4">
                  <p:embed/>
                </p:oleObj>
              </mc:Choice>
              <mc:Fallback>
                <p:oleObj name="Equation" r:id="rId5" imgW="95220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833813"/>
                        <a:ext cx="2362200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7366" name="Object 6" descr="Pink tissue paper"/>
          <p:cNvGraphicFramePr>
            <a:graphicFrameLocks noChangeAspect="1"/>
          </p:cNvGraphicFramePr>
          <p:nvPr/>
        </p:nvGraphicFramePr>
        <p:xfrm>
          <a:off x="5073650" y="3848100"/>
          <a:ext cx="239395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438" name="Equation" r:id="rId7" imgW="1002960" imgH="228600" progId="Equation.DSMT4">
                  <p:embed/>
                </p:oleObj>
              </mc:Choice>
              <mc:Fallback>
                <p:oleObj name="Equation" r:id="rId7" imgW="1002960" imgH="228600" progId="Equation.DSMT4">
                  <p:embed/>
                  <p:pic>
                    <p:nvPicPr>
                      <p:cNvPr id="0" name="Object 6" descr="Pink tissue paper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3650" y="3848100"/>
                        <a:ext cx="239395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 r:embed="rId9"/>
                              <a:srcRect/>
                              <a:tile tx="0" ty="0" sx="100000" sy="100000" flip="none" algn="tl"/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2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27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27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27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27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27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Everyone into the Pool (cont.)</a:t>
            </a:r>
          </a:p>
        </p:txBody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3999" cy="4572000"/>
          </a:xfrm>
          <a:ln/>
        </p:spPr>
        <p:txBody>
          <a:bodyPr/>
          <a:lstStyle/>
          <a:p>
            <a:pPr marL="342900" indent="-342900"/>
            <a:r>
              <a:rPr lang="en-US" altLang="en-US" dirty="0"/>
              <a:t>We then put this pooled value into the standard error formula, substituting it for </a:t>
            </a:r>
            <a:r>
              <a:rPr lang="en-US" altLang="en-US" i="1" dirty="0"/>
              <a:t>both</a:t>
            </a:r>
            <a:r>
              <a:rPr lang="en-US" altLang="en-US" dirty="0"/>
              <a:t> sample </a:t>
            </a:r>
            <a:r>
              <a:rPr lang="en-US" altLang="en-US" dirty="0" smtClean="0"/>
              <a:t>proportions:</a:t>
            </a:r>
            <a:endParaRPr lang="en-US" altLang="en-US" dirty="0"/>
          </a:p>
        </p:txBody>
      </p:sp>
      <p:graphicFrame>
        <p:nvGraphicFramePr>
          <p:cNvPr id="528388" name="Object 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4062694639"/>
              </p:ext>
            </p:extLst>
          </p:nvPr>
        </p:nvGraphicFramePr>
        <p:xfrm>
          <a:off x="762000" y="3505200"/>
          <a:ext cx="7467600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412" name="Equation" r:id="rId3" imgW="2933640" imgH="495000" progId="Equation.DSMT4">
                  <p:embed/>
                </p:oleObj>
              </mc:Choice>
              <mc:Fallback>
                <p:oleObj name="Equation" r:id="rId3" imgW="2933640" imgH="495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505200"/>
                        <a:ext cx="7467600" cy="126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28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2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3213"/>
            <a:ext cx="8305800" cy="458787"/>
          </a:xfrm>
        </p:spPr>
        <p:txBody>
          <a:bodyPr/>
          <a:lstStyle/>
          <a:p>
            <a:r>
              <a:rPr lang="en-US" altLang="en-US" dirty="0"/>
              <a:t>Compared to What?</a:t>
            </a:r>
          </a:p>
        </p:txBody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3999" cy="5029200"/>
          </a:xfrm>
        </p:spPr>
        <p:txBody>
          <a:bodyPr/>
          <a:lstStyle/>
          <a:p>
            <a:pPr marL="342900" indent="-342900"/>
            <a:r>
              <a:rPr lang="en-US" altLang="en-US" dirty="0"/>
              <a:t>We’ll reject our null hypothesis if we see a large enough difference in the two proportions</a:t>
            </a:r>
            <a:r>
              <a:rPr lang="en-US" altLang="en-US" dirty="0" smtClean="0"/>
              <a:t>.</a:t>
            </a:r>
          </a:p>
          <a:p>
            <a:pPr marL="342900" indent="-342900"/>
            <a:endParaRPr lang="en-US" altLang="en-US" dirty="0"/>
          </a:p>
          <a:p>
            <a:pPr marL="342900" indent="-342900"/>
            <a:r>
              <a:rPr lang="en-US" altLang="en-US" dirty="0"/>
              <a:t>How can we decide whether the difference we see is large?</a:t>
            </a:r>
          </a:p>
          <a:p>
            <a:pPr marL="742950" lvl="1" indent="-285750"/>
            <a:r>
              <a:rPr lang="en-US" altLang="en-US" dirty="0"/>
              <a:t>Just compare it with its standard deviation.</a:t>
            </a:r>
          </a:p>
          <a:p>
            <a:pPr marL="342900" indent="-342900"/>
            <a:endParaRPr lang="en-US" altLang="en-US" dirty="0" smtClean="0"/>
          </a:p>
          <a:p>
            <a:pPr marL="342900" indent="-342900"/>
            <a:r>
              <a:rPr lang="en-US" altLang="en-US" dirty="0" smtClean="0"/>
              <a:t>Unlike previous hypothesis testing situations, the </a:t>
            </a:r>
            <a:r>
              <a:rPr lang="en-US" altLang="en-US" dirty="0"/>
              <a:t>null hypothesis doesn’t provide a standard deviation, so we’ll use a standard error (here, pooled).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29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29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29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29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Two-Proportion </a:t>
            </a:r>
            <a:r>
              <a:rPr lang="en-US" altLang="en-US" i="1"/>
              <a:t>z</a:t>
            </a:r>
            <a:r>
              <a:rPr lang="en-US" altLang="en-US"/>
              <a:t>-Test</a:t>
            </a:r>
          </a:p>
        </p:txBody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3999" cy="4572000"/>
          </a:xfrm>
          <a:ln/>
        </p:spPr>
        <p:txBody>
          <a:bodyPr/>
          <a:lstStyle/>
          <a:p>
            <a:pPr marL="342900" indent="-342900"/>
            <a:r>
              <a:rPr lang="en-US" altLang="en-US" dirty="0"/>
              <a:t>The conditions for the two-proportion </a:t>
            </a:r>
            <a:r>
              <a:rPr lang="en-US" altLang="en-US" i="1" dirty="0"/>
              <a:t>z</a:t>
            </a:r>
            <a:r>
              <a:rPr lang="en-US" altLang="en-US" dirty="0"/>
              <a:t>-test are the same as for the two-proportion </a:t>
            </a:r>
            <a:r>
              <a:rPr lang="en-US" altLang="en-US" i="1" dirty="0"/>
              <a:t>z</a:t>
            </a:r>
            <a:r>
              <a:rPr lang="en-US" altLang="en-US" dirty="0"/>
              <a:t>-interval. </a:t>
            </a:r>
          </a:p>
          <a:p>
            <a:pPr marL="342900" indent="-342900"/>
            <a:r>
              <a:rPr lang="en-US" altLang="en-US" dirty="0"/>
              <a:t>We are testing the hypothesis H</a:t>
            </a:r>
            <a:r>
              <a:rPr lang="en-US" altLang="en-US" baseline="-25000" dirty="0"/>
              <a:t>0</a:t>
            </a:r>
            <a:r>
              <a:rPr lang="en-US" altLang="en-US" dirty="0"/>
              <a:t>: </a:t>
            </a:r>
            <a:r>
              <a:rPr lang="en-US" altLang="en-US" i="1" dirty="0"/>
              <a:t>p</a:t>
            </a:r>
            <a:r>
              <a:rPr lang="en-US" altLang="en-US" baseline="-25000" dirty="0"/>
              <a:t>1</a:t>
            </a:r>
            <a:r>
              <a:rPr lang="en-US" altLang="en-US" dirty="0"/>
              <a:t> – </a:t>
            </a:r>
            <a:r>
              <a:rPr lang="en-US" altLang="en-US" i="1" dirty="0"/>
              <a:t>p</a:t>
            </a:r>
            <a:r>
              <a:rPr lang="en-US" altLang="en-US" baseline="-25000" dirty="0"/>
              <a:t>2</a:t>
            </a:r>
            <a:r>
              <a:rPr lang="en-US" altLang="en-US" dirty="0"/>
              <a:t> = 0, or, equivalently, H</a:t>
            </a:r>
            <a:r>
              <a:rPr lang="en-US" altLang="en-US" baseline="-25000" dirty="0"/>
              <a:t>0</a:t>
            </a:r>
            <a:r>
              <a:rPr lang="en-US" altLang="en-US" dirty="0"/>
              <a:t>: </a:t>
            </a:r>
            <a:r>
              <a:rPr lang="en-US" altLang="en-US" i="1" dirty="0"/>
              <a:t>p</a:t>
            </a:r>
            <a:r>
              <a:rPr lang="en-US" altLang="en-US" baseline="-25000" dirty="0"/>
              <a:t>1</a:t>
            </a:r>
            <a:r>
              <a:rPr lang="en-US" altLang="en-US" dirty="0"/>
              <a:t> = </a:t>
            </a:r>
            <a:r>
              <a:rPr lang="en-US" altLang="en-US" i="1" dirty="0"/>
              <a:t>p</a:t>
            </a:r>
            <a:r>
              <a:rPr lang="en-US" altLang="en-US" baseline="-25000" dirty="0"/>
              <a:t>2</a:t>
            </a:r>
            <a:r>
              <a:rPr lang="en-US" altLang="en-US" dirty="0"/>
              <a:t>.</a:t>
            </a:r>
          </a:p>
          <a:p>
            <a:pPr marL="342900" indent="-342900"/>
            <a:r>
              <a:rPr lang="en-US" altLang="en-US" dirty="0"/>
              <a:t>Because we hypothesize that the proportions are equal, we pool them to find</a:t>
            </a:r>
          </a:p>
        </p:txBody>
      </p:sp>
      <p:graphicFrame>
        <p:nvGraphicFramePr>
          <p:cNvPr id="530436" name="Object 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458691458"/>
              </p:ext>
            </p:extLst>
          </p:nvPr>
        </p:nvGraphicFramePr>
        <p:xfrm>
          <a:off x="2286000" y="4681537"/>
          <a:ext cx="4572000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460" name="Equation" r:id="rId3" imgW="1777680" imgH="431640" progId="Equation.DSMT4">
                  <p:embed/>
                </p:oleObj>
              </mc:Choice>
              <mc:Fallback>
                <p:oleObj name="Equation" r:id="rId3" imgW="177768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681537"/>
                        <a:ext cx="4572000" cy="1109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30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30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30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30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3213"/>
            <a:ext cx="8305800" cy="306387"/>
          </a:xfrm>
        </p:spPr>
        <p:txBody>
          <a:bodyPr/>
          <a:lstStyle/>
          <a:p>
            <a:r>
              <a:rPr lang="en-US" altLang="en-US" dirty="0"/>
              <a:t>Two-Proportion </a:t>
            </a:r>
            <a:r>
              <a:rPr lang="en-US" altLang="en-US" i="1" dirty="0"/>
              <a:t>z</a:t>
            </a:r>
            <a:r>
              <a:rPr lang="en-US" altLang="en-US" dirty="0"/>
              <a:t>-Test (cont.)</a:t>
            </a:r>
          </a:p>
        </p:txBody>
      </p:sp>
      <p:sp>
        <p:nvSpPr>
          <p:cNvPr id="531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762000"/>
            <a:ext cx="9143999" cy="5410200"/>
          </a:xfrm>
          <a:ln/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 altLang="en-US" dirty="0"/>
              <a:t>We use the pooled value to estimate the standard error: </a:t>
            </a:r>
          </a:p>
          <a:p>
            <a:pPr marL="342900" indent="-342900">
              <a:lnSpc>
                <a:spcPct val="90000"/>
              </a:lnSpc>
            </a:pPr>
            <a:endParaRPr lang="en-US" altLang="en-US" dirty="0"/>
          </a:p>
          <a:p>
            <a:pPr marL="342900" indent="-342900">
              <a:lnSpc>
                <a:spcPct val="90000"/>
              </a:lnSpc>
            </a:pPr>
            <a:endParaRPr lang="en-US" altLang="en-US" dirty="0"/>
          </a:p>
          <a:p>
            <a:pPr marL="342900" indent="-342900">
              <a:lnSpc>
                <a:spcPct val="90000"/>
              </a:lnSpc>
            </a:pPr>
            <a:endParaRPr lang="en-US" altLang="en-US" dirty="0"/>
          </a:p>
          <a:p>
            <a:pPr marL="342900" indent="-342900">
              <a:lnSpc>
                <a:spcPct val="90000"/>
              </a:lnSpc>
            </a:pPr>
            <a:r>
              <a:rPr lang="en-US" altLang="en-US" dirty="0"/>
              <a:t>Now we find the test statistic:</a:t>
            </a:r>
          </a:p>
          <a:p>
            <a:pPr marL="342900" indent="-342900">
              <a:lnSpc>
                <a:spcPct val="90000"/>
              </a:lnSpc>
            </a:pPr>
            <a:endParaRPr lang="en-US" altLang="en-US" dirty="0"/>
          </a:p>
          <a:p>
            <a:pPr marL="342900" indent="-342900">
              <a:lnSpc>
                <a:spcPct val="90000"/>
              </a:lnSpc>
            </a:pPr>
            <a:endParaRPr lang="en-US" altLang="en-US" dirty="0"/>
          </a:p>
          <a:p>
            <a:pPr marL="342900" indent="-342900">
              <a:lnSpc>
                <a:spcPct val="90000"/>
              </a:lnSpc>
            </a:pPr>
            <a:endParaRPr lang="en-US" altLang="en-US" dirty="0"/>
          </a:p>
          <a:p>
            <a:pPr marL="342900" indent="-342900">
              <a:lnSpc>
                <a:spcPct val="90000"/>
              </a:lnSpc>
            </a:pPr>
            <a:endParaRPr lang="en-US" altLang="en-US" dirty="0"/>
          </a:p>
          <a:p>
            <a:pPr marL="342900" indent="-342900">
              <a:lnSpc>
                <a:spcPct val="90000"/>
              </a:lnSpc>
            </a:pPr>
            <a:r>
              <a:rPr lang="en-US" altLang="en-US" dirty="0"/>
              <a:t>When the conditions are met and the null hypothesis is true, this statistic follows the standard Normal model, so we can use that model to obtain a P-value.</a:t>
            </a:r>
          </a:p>
        </p:txBody>
      </p:sp>
      <p:graphicFrame>
        <p:nvGraphicFramePr>
          <p:cNvPr id="531460" name="Object 4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365695791"/>
              </p:ext>
            </p:extLst>
          </p:nvPr>
        </p:nvGraphicFramePr>
        <p:xfrm>
          <a:off x="749300" y="1584325"/>
          <a:ext cx="7315200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512" name="Equation" r:id="rId3" imgW="2933640" imgH="495000" progId="Equation.DSMT4">
                  <p:embed/>
                </p:oleObj>
              </mc:Choice>
              <mc:Fallback>
                <p:oleObj name="Equation" r:id="rId3" imgW="2933640" imgH="495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1584325"/>
                        <a:ext cx="7315200" cy="123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1464" name="Object 8" descr="Pink tissue paper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39139749"/>
              </p:ext>
            </p:extLst>
          </p:nvPr>
        </p:nvGraphicFramePr>
        <p:xfrm>
          <a:off x="2362200" y="3667125"/>
          <a:ext cx="3937000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513" name="Equation" r:id="rId5" imgW="1282680" imgH="444240" progId="Equation.DSMT4">
                  <p:embed/>
                </p:oleObj>
              </mc:Choice>
              <mc:Fallback>
                <p:oleObj name="Equation" r:id="rId5" imgW="1282680" imgH="444240" progId="Equation.DSMT4">
                  <p:embed/>
                  <p:pic>
                    <p:nvPicPr>
                      <p:cNvPr id="0" name="Object 8" descr="Pink tissue paper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667125"/>
                        <a:ext cx="3937000" cy="1362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 r:embed="rId7"/>
                              <a:srcRect/>
                              <a:tile tx="0" ty="0" sx="100000" sy="100000" flip="none" algn="tl"/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3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31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31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31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31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Step-by-Step Example: A Two-Proportion z-Test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7173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3999" cy="4572000"/>
          </a:xfrm>
        </p:spPr>
        <p:txBody>
          <a:bodyPr/>
          <a:lstStyle/>
          <a:p>
            <a:r>
              <a:rPr lang="en-US" dirty="0"/>
              <a:t>Comparing Two Proportions: Female and Male </a:t>
            </a:r>
            <a:r>
              <a:rPr lang="en-US" dirty="0" smtClean="0"/>
              <a:t>Drivers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1911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96778" cy="4572000"/>
          </a:xfrm>
        </p:spPr>
        <p:txBody>
          <a:bodyPr/>
          <a:lstStyle/>
          <a:p>
            <a:r>
              <a:rPr lang="en-US" dirty="0" smtClean="0"/>
              <a:t>Read Chapter 21</a:t>
            </a:r>
          </a:p>
          <a:p>
            <a:r>
              <a:rPr lang="en-US" dirty="0" smtClean="0"/>
              <a:t>Guided Reading</a:t>
            </a:r>
          </a:p>
          <a:p>
            <a:r>
              <a:rPr lang="en-US" dirty="0" err="1" smtClean="0"/>
              <a:t>Pg</a:t>
            </a:r>
            <a:r>
              <a:rPr lang="en-US" dirty="0" smtClean="0"/>
              <a:t> 558 – 559; Ex: 19, 21, 24, 26 </a:t>
            </a:r>
          </a:p>
          <a:p>
            <a:pPr marL="0" indent="0">
              <a:buNone/>
            </a:pPr>
            <a:r>
              <a:rPr lang="en-US" dirty="0" smtClean="0"/>
              <a:t>(Completely answer each part of the problems)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0615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Classwork: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“Do Now”: Comparing Two Proportions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708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Classwork: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Graphing Calculator: Testing the Hypothesis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3614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Classwork: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Another Two-Proportion Z-Test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1055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96778" cy="4572000"/>
          </a:xfrm>
        </p:spPr>
        <p:txBody>
          <a:bodyPr/>
          <a:lstStyle/>
          <a:p>
            <a:r>
              <a:rPr lang="en-US" dirty="0" smtClean="0"/>
              <a:t>Read Chapter 21</a:t>
            </a:r>
          </a:p>
          <a:p>
            <a:r>
              <a:rPr lang="en-US" dirty="0" smtClean="0"/>
              <a:t>Guided Reading</a:t>
            </a:r>
          </a:p>
          <a:p>
            <a:r>
              <a:rPr lang="en-US" dirty="0" smtClean="0"/>
              <a:t>Chapter 21 Homework: Comparing Two-Proportions</a:t>
            </a:r>
          </a:p>
          <a:p>
            <a:r>
              <a:rPr lang="en-US" dirty="0" smtClean="0"/>
              <a:t>Chapter 21 </a:t>
            </a:r>
            <a:r>
              <a:rPr lang="en-US" smtClean="0"/>
              <a:t>Quiz </a:t>
            </a:r>
            <a:r>
              <a:rPr lang="en-US" smtClean="0"/>
              <a:t>on________________________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90669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305800" cy="992188"/>
          </a:xfrm>
        </p:spPr>
        <p:txBody>
          <a:bodyPr/>
          <a:lstStyle/>
          <a:p>
            <a:r>
              <a:rPr lang="en-US" altLang="en-US"/>
              <a:t>What Can Go Wrong?</a:t>
            </a:r>
          </a:p>
        </p:txBody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8388"/>
            <a:ext cx="9143999" cy="5257800"/>
          </a:xfrm>
          <a:ln/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 altLang="en-US" dirty="0"/>
              <a:t>Don’t use two-sample proportion methods when the samples aren’t independent.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altLang="en-US" dirty="0"/>
              <a:t>These methods give wrong answers when the independence assumption is violated.</a:t>
            </a:r>
          </a:p>
          <a:p>
            <a:pPr marL="342900" indent="-342900">
              <a:lnSpc>
                <a:spcPct val="90000"/>
              </a:lnSpc>
            </a:pPr>
            <a:r>
              <a:rPr lang="en-US" altLang="en-US" dirty="0"/>
              <a:t>Don’t apply inference methods when there was no randomization.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altLang="en-US" dirty="0"/>
              <a:t>Our data must come from representative random samples or from a properly randomized experiment.</a:t>
            </a:r>
          </a:p>
          <a:p>
            <a:pPr marL="342900" indent="-342900">
              <a:lnSpc>
                <a:spcPct val="90000"/>
              </a:lnSpc>
            </a:pPr>
            <a:r>
              <a:rPr lang="en-US" altLang="en-US" dirty="0"/>
              <a:t>Don’t interpret a significant difference in proportions causally.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altLang="en-US" dirty="0"/>
              <a:t>Be careful not to jump to conclusions about causality.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32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32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32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32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32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32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have we learned?</a:t>
            </a:r>
          </a:p>
        </p:txBody>
      </p:sp>
      <p:sp>
        <p:nvSpPr>
          <p:cNvPr id="53351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3999" cy="4953000"/>
          </a:xfrm>
          <a:noFill/>
          <a:ln/>
        </p:spPr>
        <p:txBody>
          <a:bodyPr/>
          <a:lstStyle/>
          <a:p>
            <a:r>
              <a:rPr lang="en-US" altLang="en-US" dirty="0"/>
              <a:t>We’ve now looked at inference for the difference in two proportions.</a:t>
            </a:r>
          </a:p>
          <a:p>
            <a:endParaRPr lang="en-US" altLang="en-US" dirty="0"/>
          </a:p>
          <a:p>
            <a:r>
              <a:rPr lang="en-US" altLang="en-US" dirty="0"/>
              <a:t>Perhaps the most important thing to remember is that the concepts and interpretations are essentially the same—only the mechanics have changed slightly.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33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33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have we learned? (cont.)</a:t>
            </a:r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3999" cy="4800600"/>
          </a:xfrm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 altLang="en-US" dirty="0"/>
              <a:t>Hypothesis tests and confidence intervals for the difference in two proportions are based on Normal models.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altLang="en-US" dirty="0"/>
              <a:t>Both require us to find the standard error of the difference in two proportions.</a:t>
            </a:r>
          </a:p>
          <a:p>
            <a:pPr marL="1143000" lvl="2" indent="-228600">
              <a:lnSpc>
                <a:spcPct val="90000"/>
              </a:lnSpc>
            </a:pPr>
            <a:r>
              <a:rPr lang="en-US" altLang="en-US" sz="2800" dirty="0"/>
              <a:t>We do that by adding the variances of the two sample proportions, assuming our two groups are independent.</a:t>
            </a:r>
          </a:p>
          <a:p>
            <a:pPr marL="1143000" lvl="2" indent="-228600">
              <a:lnSpc>
                <a:spcPct val="90000"/>
              </a:lnSpc>
            </a:pPr>
            <a:r>
              <a:rPr lang="en-US" altLang="en-US" sz="2800" dirty="0"/>
              <a:t>When we test a hypothesis that the two proportions are equal, we pool the sample data; for confidence intervals we don’t pool.</a:t>
            </a:r>
            <a:endParaRPr lang="en-US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34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34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34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34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305800" cy="687387"/>
          </a:xfrm>
        </p:spPr>
        <p:txBody>
          <a:bodyPr/>
          <a:lstStyle/>
          <a:p>
            <a:r>
              <a:rPr lang="en-US" altLang="en-US" dirty="0"/>
              <a:t>Assumptions and Conditions</a:t>
            </a:r>
          </a:p>
        </p:txBody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7387"/>
            <a:ext cx="9143999" cy="5942013"/>
          </a:xfrm>
          <a:ln/>
        </p:spPr>
        <p:txBody>
          <a:bodyPr/>
          <a:lstStyle/>
          <a:p>
            <a:pPr marL="342900" indent="-342900">
              <a:lnSpc>
                <a:spcPct val="90000"/>
              </a:lnSpc>
              <a:buClr>
                <a:srgbClr val="FF0000"/>
              </a:buClr>
            </a:pPr>
            <a:r>
              <a:rPr lang="en-US" altLang="en-US" dirty="0">
                <a:solidFill>
                  <a:srgbClr val="6666FF"/>
                </a:solidFill>
              </a:rPr>
              <a:t>Independence Assumptions</a:t>
            </a:r>
            <a:r>
              <a:rPr lang="en-US" altLang="en-US" dirty="0" smtClean="0">
                <a:solidFill>
                  <a:srgbClr val="6666FF"/>
                </a:solidFill>
              </a:rPr>
              <a:t>:</a:t>
            </a:r>
          </a:p>
          <a:p>
            <a:pPr marL="342900" indent="-342900">
              <a:lnSpc>
                <a:spcPct val="90000"/>
              </a:lnSpc>
              <a:buClr>
                <a:srgbClr val="FF0000"/>
              </a:buClr>
            </a:pPr>
            <a:endParaRPr lang="en-US" altLang="en-US" dirty="0">
              <a:solidFill>
                <a:srgbClr val="6666FF"/>
              </a:solidFill>
            </a:endParaRPr>
          </a:p>
          <a:p>
            <a:pPr marL="742950" lvl="1" indent="-285750">
              <a:lnSpc>
                <a:spcPct val="90000"/>
              </a:lnSpc>
              <a:buClr>
                <a:srgbClr val="FF6600"/>
              </a:buClr>
            </a:pPr>
            <a:r>
              <a:rPr lang="en-US" altLang="en-US" dirty="0">
                <a:solidFill>
                  <a:schemeClr val="hlink"/>
                </a:solidFill>
              </a:rPr>
              <a:t>Randomization Condition:</a:t>
            </a:r>
            <a:r>
              <a:rPr lang="en-US" altLang="en-US" dirty="0"/>
              <a:t> The data in each group should be drawn independently and at </a:t>
            </a:r>
            <a:r>
              <a:rPr lang="en-US" altLang="en-US" dirty="0" smtClean="0"/>
              <a:t>random.</a:t>
            </a:r>
          </a:p>
          <a:p>
            <a:pPr marL="742950" lvl="1" indent="-285750">
              <a:lnSpc>
                <a:spcPct val="90000"/>
              </a:lnSpc>
              <a:buClr>
                <a:srgbClr val="FF6600"/>
              </a:buClr>
            </a:pPr>
            <a:endParaRPr lang="en-US" altLang="en-US" dirty="0"/>
          </a:p>
          <a:p>
            <a:pPr marL="742950" lvl="1" indent="-285750">
              <a:lnSpc>
                <a:spcPct val="90000"/>
              </a:lnSpc>
              <a:buClr>
                <a:srgbClr val="FF6600"/>
              </a:buClr>
            </a:pPr>
            <a:r>
              <a:rPr lang="en-US" altLang="en-US" dirty="0">
                <a:solidFill>
                  <a:schemeClr val="hlink"/>
                </a:solidFill>
              </a:rPr>
              <a:t>The 10% Condition:</a:t>
            </a:r>
            <a:r>
              <a:rPr lang="en-US" altLang="en-US" dirty="0"/>
              <a:t> T</a:t>
            </a:r>
            <a:r>
              <a:rPr lang="en-US" altLang="en-US" dirty="0" smtClean="0"/>
              <a:t>he </a:t>
            </a:r>
            <a:r>
              <a:rPr lang="en-US" altLang="en-US" dirty="0"/>
              <a:t>sample should not exceed 10% of the population</a:t>
            </a:r>
            <a:r>
              <a:rPr lang="en-US" altLang="en-US" dirty="0" smtClean="0"/>
              <a:t>.</a:t>
            </a:r>
          </a:p>
          <a:p>
            <a:pPr marL="742950" lvl="1" indent="-285750">
              <a:lnSpc>
                <a:spcPct val="90000"/>
              </a:lnSpc>
              <a:buClr>
                <a:srgbClr val="FF6600"/>
              </a:buClr>
            </a:pPr>
            <a:endParaRPr lang="en-US" altLang="en-US" dirty="0"/>
          </a:p>
          <a:p>
            <a:pPr marL="742950" lvl="1" indent="-285750">
              <a:lnSpc>
                <a:spcPct val="90000"/>
              </a:lnSpc>
              <a:buClr>
                <a:srgbClr val="FF6600"/>
              </a:buClr>
            </a:pPr>
            <a:r>
              <a:rPr lang="en-US" altLang="en-US" dirty="0">
                <a:solidFill>
                  <a:schemeClr val="hlink"/>
                </a:solidFill>
              </a:rPr>
              <a:t>Independent Groups Assumption:</a:t>
            </a:r>
            <a:r>
              <a:rPr lang="en-US" altLang="en-US" dirty="0"/>
              <a:t> The two groups we’re comparing must be independent </a:t>
            </a:r>
            <a:r>
              <a:rPr lang="en-US" altLang="en-US" i="1" dirty="0"/>
              <a:t>of each other</a:t>
            </a:r>
            <a:r>
              <a:rPr lang="en-US" altLang="en-US" dirty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1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1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1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21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1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21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21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21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21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21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21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21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Assumptions and Conditions (cont.)</a:t>
            </a:r>
          </a:p>
        </p:txBody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3999" cy="4572000"/>
          </a:xfrm>
          <a:ln/>
        </p:spPr>
        <p:txBody>
          <a:bodyPr/>
          <a:lstStyle/>
          <a:p>
            <a:pPr marL="342900" indent="-342900">
              <a:buClr>
                <a:srgbClr val="FF0000"/>
              </a:buClr>
            </a:pPr>
            <a:r>
              <a:rPr lang="en-US" altLang="en-US" dirty="0">
                <a:solidFill>
                  <a:srgbClr val="6666FF"/>
                </a:solidFill>
              </a:rPr>
              <a:t>Sample Size Condition</a:t>
            </a:r>
            <a:r>
              <a:rPr lang="en-US" altLang="en-US" dirty="0" smtClean="0">
                <a:solidFill>
                  <a:srgbClr val="6666FF"/>
                </a:solidFill>
              </a:rPr>
              <a:t>:</a:t>
            </a:r>
          </a:p>
          <a:p>
            <a:pPr marL="342900" indent="-342900">
              <a:buClr>
                <a:srgbClr val="FF0000"/>
              </a:buClr>
            </a:pPr>
            <a:endParaRPr lang="en-US" altLang="en-US" dirty="0">
              <a:solidFill>
                <a:srgbClr val="6666FF"/>
              </a:solidFill>
            </a:endParaRPr>
          </a:p>
          <a:p>
            <a:pPr marL="742950" lvl="1" indent="-285750">
              <a:buClr>
                <a:srgbClr val="FF6600"/>
              </a:buClr>
            </a:pPr>
            <a:r>
              <a:rPr lang="en-US" altLang="en-US" i="1" dirty="0"/>
              <a:t>Each</a:t>
            </a:r>
            <a:r>
              <a:rPr lang="en-US" altLang="en-US" dirty="0"/>
              <a:t> of the groups must be big enough…</a:t>
            </a:r>
          </a:p>
          <a:p>
            <a:pPr marL="742950" lvl="1" indent="-285750">
              <a:buClr>
                <a:srgbClr val="FF6600"/>
              </a:buClr>
            </a:pPr>
            <a:endParaRPr lang="en-US" altLang="en-US" dirty="0" smtClean="0">
              <a:solidFill>
                <a:schemeClr val="hlink"/>
              </a:solidFill>
            </a:endParaRPr>
          </a:p>
          <a:p>
            <a:pPr marL="742950" lvl="1" indent="-285750">
              <a:buClr>
                <a:srgbClr val="FF6600"/>
              </a:buClr>
            </a:pPr>
            <a:r>
              <a:rPr lang="en-US" altLang="en-US" dirty="0" smtClean="0">
                <a:solidFill>
                  <a:schemeClr val="hlink"/>
                </a:solidFill>
              </a:rPr>
              <a:t>Success/Failure </a:t>
            </a:r>
            <a:r>
              <a:rPr lang="en-US" altLang="en-US" dirty="0">
                <a:solidFill>
                  <a:schemeClr val="hlink"/>
                </a:solidFill>
              </a:rPr>
              <a:t>Condition</a:t>
            </a:r>
            <a:r>
              <a:rPr lang="en-US" altLang="en-US" dirty="0">
                <a:solidFill>
                  <a:srgbClr val="FF0000"/>
                </a:solidFill>
              </a:rPr>
              <a:t>:</a:t>
            </a:r>
            <a:r>
              <a:rPr lang="en-US" altLang="en-US" dirty="0"/>
              <a:t> Both groups are big enough that at least 10 successes and at least 10 failures have been observed in each.</a:t>
            </a:r>
            <a:endParaRPr lang="en-US" altLang="en-US" i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2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2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22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2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22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22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22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22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Checking Assumptions and Conditions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124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Sampling Distribution</a:t>
            </a:r>
          </a:p>
        </p:txBody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600200"/>
            <a:ext cx="8839200" cy="4572000"/>
          </a:xfrm>
          <a:ln/>
        </p:spPr>
        <p:txBody>
          <a:bodyPr/>
          <a:lstStyle/>
          <a:p>
            <a:pPr marL="342900" indent="-342900"/>
            <a:endParaRPr lang="en-US" altLang="en-US" dirty="0" smtClean="0"/>
          </a:p>
          <a:p>
            <a:pPr marL="342900" indent="-342900"/>
            <a:r>
              <a:rPr lang="en-US" altLang="en-US" dirty="0" smtClean="0"/>
              <a:t>We know that for </a:t>
            </a:r>
            <a:r>
              <a:rPr lang="en-US" altLang="en-US" dirty="0"/>
              <a:t>large enough samples, each of our proportions has an approximately Normal sampling distribution</a:t>
            </a:r>
            <a:r>
              <a:rPr lang="en-US" altLang="en-US" dirty="0" smtClean="0"/>
              <a:t>.</a:t>
            </a:r>
          </a:p>
          <a:p>
            <a:pPr marL="342900" indent="-342900"/>
            <a:endParaRPr lang="en-US" altLang="en-US" dirty="0"/>
          </a:p>
          <a:p>
            <a:pPr marL="342900" indent="-342900"/>
            <a:r>
              <a:rPr lang="en-US" altLang="en-US" dirty="0"/>
              <a:t>The same is true of their difference.</a:t>
            </a:r>
          </a:p>
          <a:p>
            <a:pPr marL="342900" indent="-342900">
              <a:buFont typeface="Wingdings" panose="05000000000000000000" pitchFamily="2" charset="2"/>
              <a:buNone/>
            </a:pPr>
            <a:endParaRPr lang="en-US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3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3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3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23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3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23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The Sampling Distribution (cont.)</a:t>
            </a:r>
          </a:p>
        </p:txBody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3999" cy="4572000"/>
          </a:xfrm>
          <a:ln/>
        </p:spPr>
        <p:txBody>
          <a:bodyPr/>
          <a:lstStyle/>
          <a:p>
            <a:pPr marL="342900" indent="-342900"/>
            <a:r>
              <a:rPr lang="en-US" altLang="en-US" dirty="0"/>
              <a:t>T</a:t>
            </a:r>
            <a:r>
              <a:rPr lang="en-US" altLang="en-US" dirty="0" smtClean="0"/>
              <a:t>he </a:t>
            </a:r>
            <a:r>
              <a:rPr lang="en-US" altLang="en-US" dirty="0"/>
              <a:t>sampling distribution of             is modeled by a Normal model with</a:t>
            </a:r>
          </a:p>
          <a:p>
            <a:pPr marL="742950" lvl="1" indent="-285750"/>
            <a:r>
              <a:rPr lang="en-US" altLang="en-US" dirty="0"/>
              <a:t>Mean:</a:t>
            </a:r>
          </a:p>
          <a:p>
            <a:pPr marL="742950" lvl="1" indent="-285750"/>
            <a:endParaRPr lang="en-US" altLang="en-US" dirty="0"/>
          </a:p>
          <a:p>
            <a:pPr marL="742950" lvl="1" indent="-285750"/>
            <a:r>
              <a:rPr lang="en-US" altLang="en-US" dirty="0"/>
              <a:t>Standard deviation: </a:t>
            </a:r>
          </a:p>
        </p:txBody>
      </p:sp>
      <p:graphicFrame>
        <p:nvGraphicFramePr>
          <p:cNvPr id="524292" name="Object 4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909172210"/>
              </p:ext>
            </p:extLst>
          </p:nvPr>
        </p:nvGraphicFramePr>
        <p:xfrm>
          <a:off x="1905000" y="2514600"/>
          <a:ext cx="200660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361" name="Equation" r:id="rId3" imgW="711000" imgH="228600" progId="Equation.DSMT4">
                  <p:embed/>
                </p:oleObj>
              </mc:Choice>
              <mc:Fallback>
                <p:oleObj name="Equation" r:id="rId3" imgW="7110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514600"/>
                        <a:ext cx="2006600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429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7351016"/>
              </p:ext>
            </p:extLst>
          </p:nvPr>
        </p:nvGraphicFramePr>
        <p:xfrm>
          <a:off x="5029200" y="1676400"/>
          <a:ext cx="863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362" name="Equation" r:id="rId5" imgW="863280" imgH="406080" progId="Equation.DSMT4">
                  <p:embed/>
                </p:oleObj>
              </mc:Choice>
              <mc:Fallback>
                <p:oleObj name="Equation" r:id="rId5" imgW="863280" imgH="4060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676400"/>
                        <a:ext cx="8636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4294" name="Object 6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4229915179"/>
              </p:ext>
            </p:extLst>
          </p:nvPr>
        </p:nvGraphicFramePr>
        <p:xfrm>
          <a:off x="1778000" y="4148283"/>
          <a:ext cx="4267200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363" name="Equation" r:id="rId7" imgW="1790640" imgH="482400" progId="Equation.DSMT4">
                  <p:embed/>
                </p:oleObj>
              </mc:Choice>
              <mc:Fallback>
                <p:oleObj name="Equation" r:id="rId7" imgW="1790640" imgH="482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0" y="4148283"/>
                        <a:ext cx="4267200" cy="1150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24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24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24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2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24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24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3214"/>
            <a:ext cx="8839200" cy="361950"/>
          </a:xfrm>
        </p:spPr>
        <p:txBody>
          <a:bodyPr/>
          <a:lstStyle/>
          <a:p>
            <a:r>
              <a:rPr lang="en-US" altLang="en-US" dirty="0"/>
              <a:t>Two-Proportion </a:t>
            </a:r>
            <a:r>
              <a:rPr lang="en-US" altLang="en-US" i="1" dirty="0"/>
              <a:t>z</a:t>
            </a:r>
            <a:r>
              <a:rPr lang="en-US" altLang="en-US" dirty="0"/>
              <a:t>-Interval</a:t>
            </a:r>
          </a:p>
        </p:txBody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33400"/>
            <a:ext cx="9143999" cy="6019800"/>
          </a:xfrm>
          <a:ln/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 altLang="en-US" dirty="0"/>
              <a:t>When the conditions are met, we are ready to find the confidence interval for the difference of two proportions: </a:t>
            </a:r>
          </a:p>
          <a:p>
            <a:pPr marL="342900" indent="-342900">
              <a:lnSpc>
                <a:spcPct val="90000"/>
              </a:lnSpc>
            </a:pPr>
            <a:r>
              <a:rPr lang="en-US" altLang="en-US" dirty="0"/>
              <a:t>The confidence interval is   </a:t>
            </a:r>
            <a:endParaRPr lang="en-US" altLang="en-US" dirty="0" smtClean="0"/>
          </a:p>
          <a:p>
            <a:pPr marL="342900" indent="-342900">
              <a:lnSpc>
                <a:spcPct val="90000"/>
              </a:lnSpc>
            </a:pPr>
            <a:endParaRPr lang="en-US" altLang="en-US" dirty="0"/>
          </a:p>
          <a:p>
            <a:pPr marL="0" indent="0">
              <a:lnSpc>
                <a:spcPct val="90000"/>
              </a:lnSpc>
              <a:buNone/>
            </a:pPr>
            <a:r>
              <a:rPr lang="en-US" altLang="en-US" dirty="0" smtClean="0"/>
              <a:t>                                   </a:t>
            </a:r>
            <a:r>
              <a:rPr lang="en-US" altLang="en-US" dirty="0"/>
              <a:t>			        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	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	</a:t>
            </a:r>
            <a:endParaRPr lang="en-US" altLang="en-US" dirty="0" smtClean="0"/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 smtClean="0"/>
              <a:t>where  </a:t>
            </a:r>
            <a:endParaRPr lang="en-US" altLang="en-US" dirty="0"/>
          </a:p>
          <a:p>
            <a:pPr marL="342900" indent="-342900">
              <a:lnSpc>
                <a:spcPct val="90000"/>
              </a:lnSpc>
            </a:pPr>
            <a:endParaRPr lang="en-US" altLang="en-US" dirty="0"/>
          </a:p>
          <a:p>
            <a:pPr marL="0" indent="0">
              <a:lnSpc>
                <a:spcPct val="90000"/>
              </a:lnSpc>
              <a:buNone/>
            </a:pPr>
            <a:endParaRPr lang="en-US" altLang="en-US" dirty="0"/>
          </a:p>
          <a:p>
            <a:pPr marL="342900" indent="-342900">
              <a:lnSpc>
                <a:spcPct val="90000"/>
              </a:lnSpc>
            </a:pPr>
            <a:r>
              <a:rPr lang="en-US" altLang="en-US" dirty="0"/>
              <a:t>The critical value </a:t>
            </a:r>
            <a:r>
              <a:rPr lang="en-US" altLang="en-US" i="1" dirty="0"/>
              <a:t>z</a:t>
            </a:r>
            <a:r>
              <a:rPr lang="en-US" altLang="en-US" dirty="0"/>
              <a:t>* depends on the particular confidence level, </a:t>
            </a:r>
            <a:r>
              <a:rPr lang="en-US" altLang="en-US" i="1" dirty="0"/>
              <a:t>C</a:t>
            </a:r>
            <a:r>
              <a:rPr lang="en-US" altLang="en-US" dirty="0"/>
              <a:t>, that you specify.</a:t>
            </a:r>
          </a:p>
        </p:txBody>
      </p:sp>
      <p:graphicFrame>
        <p:nvGraphicFramePr>
          <p:cNvPr id="525316" name="Object 4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695208026"/>
              </p:ext>
            </p:extLst>
          </p:nvPr>
        </p:nvGraphicFramePr>
        <p:xfrm>
          <a:off x="1295400" y="3810000"/>
          <a:ext cx="4495800" cy="12196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362" name="Equation" r:id="rId3" imgW="1777680" imgH="482400" progId="Equation.DSMT4">
                  <p:embed/>
                </p:oleObj>
              </mc:Choice>
              <mc:Fallback>
                <p:oleObj name="Equation" r:id="rId3" imgW="1777680" imgH="482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810000"/>
                        <a:ext cx="4495800" cy="12196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5317" name="Object 5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899857288"/>
              </p:ext>
            </p:extLst>
          </p:nvPr>
        </p:nvGraphicFramePr>
        <p:xfrm>
          <a:off x="1219200" y="2286000"/>
          <a:ext cx="5562600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363" name="Equation" r:id="rId5" imgW="1726920" imgH="253800" progId="Equation.DSMT4">
                  <p:embed/>
                </p:oleObj>
              </mc:Choice>
              <mc:Fallback>
                <p:oleObj name="Equation" r:id="rId5" imgW="1726920" imgH="253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286000"/>
                        <a:ext cx="5562600" cy="81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2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25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25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25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25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25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25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25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Finding a Two-Proportion </a:t>
            </a:r>
            <a:r>
              <a:rPr lang="en-US" dirty="0" smtClean="0"/>
              <a:t>z-Interval</a:t>
            </a:r>
          </a:p>
          <a:p>
            <a:endParaRPr lang="en-US" dirty="0"/>
          </a:p>
          <a:p>
            <a:r>
              <a:rPr lang="en-US" dirty="0" smtClean="0"/>
              <a:t>Graphing Calculator: Finding the Confidence Interval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4361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Blends">
  <a:themeElements>
    <a:clrScheme name="1_Blends 10">
      <a:dk1>
        <a:srgbClr val="000000"/>
      </a:dk1>
      <a:lt1>
        <a:srgbClr val="FFFFFF"/>
      </a:lt1>
      <a:dk2>
        <a:srgbClr val="19385F"/>
      </a:dk2>
      <a:lt2>
        <a:srgbClr val="4D4D4D"/>
      </a:lt2>
      <a:accent1>
        <a:srgbClr val="8CC6EB"/>
      </a:accent1>
      <a:accent2>
        <a:srgbClr val="FFCF01"/>
      </a:accent2>
      <a:accent3>
        <a:srgbClr val="FFFFFF"/>
      </a:accent3>
      <a:accent4>
        <a:srgbClr val="000000"/>
      </a:accent4>
      <a:accent5>
        <a:srgbClr val="C5DFF3"/>
      </a:accent5>
      <a:accent6>
        <a:srgbClr val="E7BB01"/>
      </a:accent6>
      <a:hlink>
        <a:srgbClr val="E35C01"/>
      </a:hlink>
      <a:folHlink>
        <a:srgbClr val="00CC99"/>
      </a:folHlink>
    </a:clrScheme>
    <a:fontScheme name="1_Blend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8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FF6600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B01"/>
        </a:accent6>
        <a:hlink>
          <a:srgbClr val="8CC6EB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9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E35C01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EFB5AA"/>
        </a:accent5>
        <a:accent6>
          <a:srgbClr val="E7BB01"/>
        </a:accent6>
        <a:hlink>
          <a:srgbClr val="8CC6EB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10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8CC6EB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C5DFF3"/>
        </a:accent5>
        <a:accent6>
          <a:srgbClr val="E7BB01"/>
        </a:accent6>
        <a:hlink>
          <a:srgbClr val="E35C01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2216</TotalTime>
  <Words>815</Words>
  <Application>Microsoft Office PowerPoint</Application>
  <PresentationFormat>Letter Paper (8.5x11 in)</PresentationFormat>
  <Paragraphs>127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1_Blends</vt:lpstr>
      <vt:lpstr>Equation</vt:lpstr>
      <vt:lpstr>Chapter 21</vt:lpstr>
      <vt:lpstr>Classwork</vt:lpstr>
      <vt:lpstr>Assumptions and Conditions</vt:lpstr>
      <vt:lpstr>Assumptions and Conditions (cont.)</vt:lpstr>
      <vt:lpstr>Classwork:</vt:lpstr>
      <vt:lpstr>The Sampling Distribution</vt:lpstr>
      <vt:lpstr>The Sampling Distribution (cont.)</vt:lpstr>
      <vt:lpstr>Two-Proportion z-Interval</vt:lpstr>
      <vt:lpstr>Classwork:</vt:lpstr>
      <vt:lpstr>Homework:</vt:lpstr>
      <vt:lpstr>“Do Now”</vt:lpstr>
      <vt:lpstr>Classwork:</vt:lpstr>
      <vt:lpstr>Everyone into the Pool:</vt:lpstr>
      <vt:lpstr>Everyone into the Pool (cont.)</vt:lpstr>
      <vt:lpstr>Everyone into the Pool (cont.)</vt:lpstr>
      <vt:lpstr>Compared to What?</vt:lpstr>
      <vt:lpstr>Two-Proportion z-Test</vt:lpstr>
      <vt:lpstr>Two-Proportion z-Test (cont.)</vt:lpstr>
      <vt:lpstr>Classwork:</vt:lpstr>
      <vt:lpstr>Homework:</vt:lpstr>
      <vt:lpstr>Classwork:</vt:lpstr>
      <vt:lpstr>Classwork:</vt:lpstr>
      <vt:lpstr>Classwork:</vt:lpstr>
      <vt:lpstr>Homework:</vt:lpstr>
      <vt:lpstr>What Can Go Wrong?</vt:lpstr>
      <vt:lpstr>What have we learned?</vt:lpstr>
      <vt:lpstr>What have we learned? (cont.)</vt:lpstr>
    </vt:vector>
  </TitlesOfParts>
  <Company>Copyright © 2010, 2007, 2004 Pearson Education,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22</dc:title>
  <dc:subject>Comparing Two Proportions</dc:subject>
  <dc:creator>David Bock</dc:creator>
  <cp:lastModifiedBy>OXPS</cp:lastModifiedBy>
  <cp:revision>70</cp:revision>
  <cp:lastPrinted>2001-11-04T00:51:13Z</cp:lastPrinted>
  <dcterms:created xsi:type="dcterms:W3CDTF">2005-02-25T19:46:41Z</dcterms:created>
  <dcterms:modified xsi:type="dcterms:W3CDTF">2016-03-14T11:32:02Z</dcterms:modified>
</cp:coreProperties>
</file>