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87" r:id="rId3"/>
    <p:sldId id="288" r:id="rId4"/>
    <p:sldId id="262" r:id="rId5"/>
    <p:sldId id="263" r:id="rId6"/>
    <p:sldId id="289" r:id="rId7"/>
    <p:sldId id="292" r:id="rId8"/>
    <p:sldId id="295" r:id="rId9"/>
    <p:sldId id="296" r:id="rId10"/>
    <p:sldId id="297" r:id="rId11"/>
    <p:sldId id="316" r:id="rId12"/>
    <p:sldId id="311" r:id="rId13"/>
    <p:sldId id="313" r:id="rId14"/>
    <p:sldId id="314" r:id="rId15"/>
    <p:sldId id="315" r:id="rId16"/>
    <p:sldId id="326" r:id="rId17"/>
    <p:sldId id="328" r:id="rId18"/>
    <p:sldId id="302" r:id="rId19"/>
    <p:sldId id="303" r:id="rId20"/>
    <p:sldId id="327" r:id="rId21"/>
    <p:sldId id="304" r:id="rId22"/>
    <p:sldId id="317" r:id="rId23"/>
    <p:sldId id="305" r:id="rId24"/>
    <p:sldId id="306" r:id="rId25"/>
    <p:sldId id="321" r:id="rId26"/>
    <p:sldId id="30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460099041017932"/>
          <c:y val="8.029282925000229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008-4AF7-813F-B61B1280DF8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008-4AF7-813F-B61B1280DF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008-4AF7-813F-B61B1280DF8C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008-4AF7-813F-B61B1280DF8C}"/>
              </c:ext>
            </c:extLst>
          </c:dPt>
          <c:dLbls>
            <c:dLbl>
              <c:idx val="3"/>
              <c:layout>
                <c:manualLayout>
                  <c:x val="0.17111298166901071"/>
                  <c:y val="7.724584426946627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08-4AF7-813F-B61B1280DF8C}"/>
                </c:ext>
              </c:extLst>
            </c:dLbl>
            <c:spPr>
              <a:noFill/>
              <a:ln w="2527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0.13</c:v>
                </c:pt>
                <c:pt idx="2">
                  <c:v>0.32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08-4AF7-813F-B61B1280D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6791733557577149"/>
          <c:y val="0.31967260190037217"/>
          <c:w val="0.27204529045519799"/>
          <c:h val="0.3852458686566618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71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5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0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0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6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8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2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1F4A-C7EE-48E0-9D81-ECD04BA6397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E7B6-CB8B-4B2D-8A8E-1CFD20FF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0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-1193800"/>
            <a:ext cx="6858000" cy="2387600"/>
          </a:xfrm>
        </p:spPr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66838"/>
            <a:ext cx="6858000" cy="16557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Displaying and Describing Categorical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33" y="3022600"/>
            <a:ext cx="5620534" cy="34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0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/>
              <a:t>Contingency Tables (cont.)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4876800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  <a:defRPr/>
            </a:pPr>
            <a:r>
              <a:rPr lang="en-US" sz="2800" dirty="0"/>
              <a:t>Each </a:t>
            </a:r>
            <a:r>
              <a:rPr lang="en-US" sz="2800" dirty="0">
                <a:solidFill>
                  <a:schemeClr val="hlink"/>
                </a:solidFill>
              </a:rPr>
              <a:t>cell</a:t>
            </a:r>
            <a:r>
              <a:rPr lang="en-US" sz="2800" dirty="0"/>
              <a:t> of the table gives a count for a combination of variables.</a:t>
            </a:r>
          </a:p>
          <a:p>
            <a:pPr marL="304800" indent="-304800"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marL="661988" lvl="1" indent="-254000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7030A0"/>
                </a:solidFill>
              </a:rPr>
              <a:t>This cell tells us that 673 </a:t>
            </a:r>
            <a:r>
              <a:rPr lang="en-US" sz="2400" b="1" dirty="0">
                <a:solidFill>
                  <a:srgbClr val="FF0000"/>
                </a:solidFill>
              </a:rPr>
              <a:t>crew</a:t>
            </a:r>
            <a:r>
              <a:rPr lang="en-US" sz="2400" b="1" dirty="0">
                <a:solidFill>
                  <a:srgbClr val="7030A0"/>
                </a:solidFill>
              </a:rPr>
              <a:t> members died when the </a:t>
            </a:r>
            <a:r>
              <a:rPr lang="en-US" sz="2400" b="1" i="1" dirty="0">
                <a:solidFill>
                  <a:srgbClr val="7030A0"/>
                </a:solidFill>
              </a:rPr>
              <a:t>Titanic</a:t>
            </a:r>
            <a:r>
              <a:rPr lang="en-US" sz="2400" b="1" dirty="0">
                <a:solidFill>
                  <a:srgbClr val="7030A0"/>
                </a:solidFill>
              </a:rPr>
              <a:t> sunk.</a:t>
            </a:r>
          </a:p>
        </p:txBody>
      </p:sp>
      <p:pic>
        <p:nvPicPr>
          <p:cNvPr id="20484" name="Picture 5" descr="ta03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19463"/>
            <a:ext cx="6819900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Oval 6" descr="Pink tissue paper"/>
          <p:cNvSpPr>
            <a:spLocks noChangeArrowheads="1"/>
          </p:cNvSpPr>
          <p:nvPr/>
        </p:nvSpPr>
        <p:spPr bwMode="auto">
          <a:xfrm>
            <a:off x="5981700" y="5156200"/>
            <a:ext cx="685800" cy="381000"/>
          </a:xfrm>
          <a:prstGeom prst="ellipse">
            <a:avLst/>
          </a:prstGeom>
          <a:solidFill>
            <a:srgbClr val="FF0000">
              <a:alpha val="34117"/>
            </a:srgb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 descr="Pink tissue paper"/>
          <p:cNvSpPr>
            <a:spLocks noChangeArrowheads="1"/>
          </p:cNvSpPr>
          <p:nvPr/>
        </p:nvSpPr>
        <p:spPr bwMode="auto">
          <a:xfrm>
            <a:off x="4953000" y="51562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6" descr="Pink tissue paper"/>
          <p:cNvSpPr>
            <a:spLocks noChangeArrowheads="1"/>
          </p:cNvSpPr>
          <p:nvPr/>
        </p:nvSpPr>
        <p:spPr bwMode="auto">
          <a:xfrm>
            <a:off x="3886200" y="51562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 descr="Pink tissue paper"/>
          <p:cNvSpPr>
            <a:spLocks noChangeArrowheads="1"/>
          </p:cNvSpPr>
          <p:nvPr/>
        </p:nvSpPr>
        <p:spPr bwMode="auto">
          <a:xfrm>
            <a:off x="2895600" y="51562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6" descr="Pink tissue paper"/>
          <p:cNvSpPr>
            <a:spLocks noChangeArrowheads="1"/>
          </p:cNvSpPr>
          <p:nvPr/>
        </p:nvSpPr>
        <p:spPr bwMode="auto">
          <a:xfrm>
            <a:off x="5943600" y="45720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6" descr="Pink tissue paper"/>
          <p:cNvSpPr>
            <a:spLocks noChangeArrowheads="1"/>
          </p:cNvSpPr>
          <p:nvPr/>
        </p:nvSpPr>
        <p:spPr bwMode="auto">
          <a:xfrm>
            <a:off x="4953000" y="45720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6" descr="Pink tissue paper"/>
          <p:cNvSpPr>
            <a:spLocks noChangeArrowheads="1"/>
          </p:cNvSpPr>
          <p:nvPr/>
        </p:nvSpPr>
        <p:spPr bwMode="auto">
          <a:xfrm>
            <a:off x="3886200" y="45720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6" descr="Pink tissue paper"/>
          <p:cNvSpPr>
            <a:spLocks noChangeArrowheads="1"/>
          </p:cNvSpPr>
          <p:nvPr/>
        </p:nvSpPr>
        <p:spPr bwMode="auto">
          <a:xfrm>
            <a:off x="2895600" y="4572000"/>
            <a:ext cx="6858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5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3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Distributions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67137"/>
            <a:ext cx="9143999" cy="4794513"/>
          </a:xfrm>
          <a:ln/>
        </p:spPr>
        <p:txBody>
          <a:bodyPr>
            <a:normAutofit/>
          </a:bodyPr>
          <a:lstStyle/>
          <a:p>
            <a:pPr marL="342900" indent="-342900"/>
            <a:r>
              <a:rPr lang="en-US" altLang="en-US" sz="3200" dirty="0"/>
              <a:t>A </a:t>
            </a:r>
            <a:r>
              <a:rPr lang="en-US" altLang="en-US" sz="3200" dirty="0">
                <a:solidFill>
                  <a:schemeClr val="hlink"/>
                </a:solidFill>
              </a:rPr>
              <a:t>conditional distribution </a:t>
            </a:r>
            <a:r>
              <a:rPr lang="en-US" altLang="en-US" sz="3200" dirty="0"/>
              <a:t>shows the distribution of one variable for just the individuals who satisfy some condition on another variable.</a:t>
            </a:r>
          </a:p>
          <a:p>
            <a:pPr marL="742950" lvl="1" indent="-285750"/>
            <a:r>
              <a:rPr lang="en-US" altLang="en-US" sz="2800" dirty="0"/>
              <a:t>The following is the conditional distribution of ticket </a:t>
            </a:r>
            <a:r>
              <a:rPr lang="en-US" altLang="en-US" sz="2800" i="1" dirty="0"/>
              <a:t>Class</a:t>
            </a:r>
            <a:r>
              <a:rPr lang="en-US" altLang="en-US" sz="2800" dirty="0"/>
              <a:t>, conditional on having survived:</a:t>
            </a:r>
          </a:p>
        </p:txBody>
      </p:sp>
      <p:pic>
        <p:nvPicPr>
          <p:cNvPr id="528388" name="Picture 4" descr="ta03-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54" y="3831200"/>
            <a:ext cx="7100888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83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2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Distributions (cont.)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>
          <a:xfrm>
            <a:off x="1" y="1829167"/>
            <a:ext cx="9144000" cy="3636510"/>
          </a:xfrm>
          <a:ln/>
        </p:spPr>
        <p:txBody>
          <a:bodyPr/>
          <a:lstStyle/>
          <a:p>
            <a:pPr marL="742950" lvl="1" indent="-285750"/>
            <a:r>
              <a:rPr lang="en-US" altLang="en-US" sz="2800" dirty="0"/>
              <a:t>The following is the conditional distribution of ticket </a:t>
            </a:r>
            <a:r>
              <a:rPr lang="en-US" altLang="en-US" sz="2800" i="1" dirty="0"/>
              <a:t>Class</a:t>
            </a:r>
            <a:r>
              <a:rPr lang="en-US" altLang="en-US" sz="2800" dirty="0"/>
              <a:t>, conditional on having perished:</a:t>
            </a:r>
          </a:p>
          <a:p>
            <a:pPr marL="342900" indent="-342900"/>
            <a:endParaRPr lang="en-US" altLang="en-US" dirty="0"/>
          </a:p>
        </p:txBody>
      </p:sp>
      <p:pic>
        <p:nvPicPr>
          <p:cNvPr id="529412" name="Picture 4" descr="ta03-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88" y="3647422"/>
            <a:ext cx="7262812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68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997" y="472946"/>
            <a:ext cx="7524003" cy="970450"/>
          </a:xfrm>
        </p:spPr>
        <p:txBody>
          <a:bodyPr/>
          <a:lstStyle/>
          <a:p>
            <a:r>
              <a:rPr lang="en-US" altLang="en-US"/>
              <a:t>Conditional Distributions (cont.)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780"/>
            <a:ext cx="9144000" cy="4572000"/>
          </a:xfrm>
          <a:ln/>
        </p:spPr>
        <p:txBody>
          <a:bodyPr>
            <a:normAutofit/>
          </a:bodyPr>
          <a:lstStyle/>
          <a:p>
            <a:pPr marL="342900" indent="-342900"/>
            <a:r>
              <a:rPr lang="en-US" altLang="en-US" sz="3200" dirty="0"/>
              <a:t>Is there a difference in class for those who survived and those who perished?</a:t>
            </a:r>
          </a:p>
          <a:p>
            <a:pPr marL="342900" indent="-342900"/>
            <a:endParaRPr lang="en-US" altLang="en-US" sz="3200" dirty="0"/>
          </a:p>
          <a:p>
            <a:pPr marL="342900" indent="-342900"/>
            <a:r>
              <a:rPr lang="en-US" altLang="en-US" sz="3200" dirty="0"/>
              <a:t>This is better                                                                    shown with                                                                           pie charts of                                                                           the two                                                                distributions: </a:t>
            </a:r>
          </a:p>
        </p:txBody>
      </p:sp>
      <p:pic>
        <p:nvPicPr>
          <p:cNvPr id="530436" name="Picture 4" descr="03-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28" y="3123372"/>
            <a:ext cx="528637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96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Distributions (cont.)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97627"/>
            <a:ext cx="9144000" cy="4972479"/>
          </a:xfrm>
          <a:ln/>
        </p:spPr>
        <p:txBody>
          <a:bodyPr>
            <a:noAutofit/>
          </a:bodyPr>
          <a:lstStyle/>
          <a:p>
            <a:pPr marL="342900" indent="-342900"/>
            <a:r>
              <a:rPr lang="en-US" altLang="en-US" sz="2800" dirty="0"/>
              <a:t>Is the distribution of </a:t>
            </a:r>
            <a:r>
              <a:rPr lang="en-US" altLang="en-US" sz="2800" i="1" dirty="0"/>
              <a:t>Class </a:t>
            </a:r>
            <a:r>
              <a:rPr lang="en-US" altLang="en-US" sz="2800" dirty="0"/>
              <a:t>for the survivors different from that of the non-survivors?</a:t>
            </a:r>
          </a:p>
          <a:p>
            <a:pPr marL="342900" indent="-342900"/>
            <a:r>
              <a:rPr lang="en-US" altLang="en-US" sz="2800" dirty="0"/>
              <a:t>Do you think that Class and Survival are associated?</a:t>
            </a:r>
          </a:p>
          <a:p>
            <a:pPr marL="342900" indent="-342900"/>
            <a:r>
              <a:rPr lang="en-US" altLang="en-US" sz="2800" dirty="0"/>
              <a:t>So is Class and Survival independent of each other?</a:t>
            </a:r>
          </a:p>
          <a:p>
            <a:pPr marL="342900" indent="-342900"/>
            <a:endParaRPr lang="en-US" altLang="en-US" sz="2800" dirty="0"/>
          </a:p>
          <a:p>
            <a:pPr marL="342900" indent="-342900"/>
            <a:endParaRPr lang="en-US" altLang="en-US" sz="2800" dirty="0"/>
          </a:p>
          <a:p>
            <a:pPr marL="342900" indent="-342900"/>
            <a:endParaRPr lang="en-US" altLang="en-US" sz="2800" dirty="0"/>
          </a:p>
          <a:p>
            <a:pPr marL="342900" indent="-342900"/>
            <a:r>
              <a:rPr lang="en-US" altLang="en-US" sz="2800" dirty="0"/>
              <a:t>The variables are considered </a:t>
            </a:r>
            <a:r>
              <a:rPr lang="en-US" altLang="en-US" sz="2800" dirty="0">
                <a:solidFill>
                  <a:schemeClr val="hlink"/>
                </a:solidFill>
              </a:rPr>
              <a:t>independent</a:t>
            </a:r>
            <a:r>
              <a:rPr lang="en-US" altLang="en-US" sz="2800" dirty="0"/>
              <a:t> when the distribution of one variable in a contingency table is the same for all categories of the other variable.</a:t>
            </a:r>
          </a:p>
        </p:txBody>
      </p:sp>
    </p:spTree>
    <p:extLst>
      <p:ext uri="{BB962C8B-B14F-4D97-AF65-F5344CB8AC3E}">
        <p14:creationId xmlns:p14="http://schemas.microsoft.com/office/powerpoint/2010/main" val="10321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1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Segmented Bar Charts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961705"/>
            <a:ext cx="4976812" cy="5029200"/>
          </a:xfrm>
          <a:ln/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chemeClr val="hlink"/>
                </a:solidFill>
              </a:rPr>
              <a:t>segmented bar chart</a:t>
            </a:r>
            <a:r>
              <a:rPr lang="en-US" altLang="en-US" sz="2800" dirty="0"/>
              <a:t> displays the same information as a pie chart, but in the form of bars instead of circles.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800" dirty="0"/>
              <a:t>Each bar is treated as the “whole” and is divided into segments corresponding to the percentage in each group.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800" dirty="0"/>
              <a:t>Here is the segmented bar chart for ticket </a:t>
            </a:r>
            <a:r>
              <a:rPr lang="en-US" altLang="en-US" sz="2800" i="1" dirty="0"/>
              <a:t>Class</a:t>
            </a:r>
            <a:r>
              <a:rPr lang="en-US" altLang="en-US" sz="2800" dirty="0"/>
              <a:t> by </a:t>
            </a:r>
            <a:r>
              <a:rPr lang="en-US" altLang="en-US" sz="2800" i="1" dirty="0"/>
              <a:t>Survival</a:t>
            </a:r>
            <a:r>
              <a:rPr lang="en-US" altLang="en-US" sz="2800" dirty="0"/>
              <a:t> status:</a:t>
            </a:r>
          </a:p>
        </p:txBody>
      </p:sp>
      <p:sp>
        <p:nvSpPr>
          <p:cNvPr id="532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68850" y="1600200"/>
            <a:ext cx="4070350" cy="4572000"/>
          </a:xfrm>
          <a:ln/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en-US" sz="2400"/>
              <a:t>  </a:t>
            </a:r>
          </a:p>
        </p:txBody>
      </p:sp>
      <p:pic>
        <p:nvPicPr>
          <p:cNvPr id="532485" name="Picture 5" descr="03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2" y="2025205"/>
            <a:ext cx="401637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36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222286"/>
            <a:ext cx="9144000" cy="463571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b="1" dirty="0"/>
              <a:t>Find a graph in a newspaper, magazine, or on the internet that is an example of a violation of the area principle. Explain how the graph is misleading and what should be changed to improve it. </a:t>
            </a:r>
          </a:p>
          <a:p>
            <a:pPr marL="514350" indent="-514350">
              <a:buAutoNum type="arabicPeriod"/>
            </a:pPr>
            <a:r>
              <a:rPr lang="en-GB" sz="2800" b="1" dirty="0"/>
              <a:t>Read Chapter 2 (Reading Quiz Tomorrow)</a:t>
            </a:r>
          </a:p>
          <a:p>
            <a:pPr marL="514350" indent="-514350">
              <a:buAutoNum type="arabicPeriod"/>
            </a:pPr>
            <a:r>
              <a:rPr lang="en-GB" sz="2800" b="1" dirty="0"/>
              <a:t>How To #1 and #2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74011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73694-95AD-41F6-9E1E-D429FF8F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Reading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B62E-CCC5-444B-AB93-D6F4ABB8A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0309"/>
            <a:ext cx="7886700" cy="36966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On the top of your reading quiz, write down the ages of all your siblings. I will be using this data for a chapter 3 activity.</a:t>
            </a:r>
          </a:p>
        </p:txBody>
      </p:sp>
    </p:spTree>
    <p:extLst>
      <p:ext uri="{BB962C8B-B14F-4D97-AF65-F5344CB8AC3E}">
        <p14:creationId xmlns:p14="http://schemas.microsoft.com/office/powerpoint/2010/main" val="330700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neaker-tent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0"/>
            <a:ext cx="33051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/>
              <a:t>Example: Sneakers</a:t>
            </a:r>
            <a:r>
              <a:rPr lang="en-US" altLang="en-US" dirty="0"/>
              <a:t>!!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6096000" cy="270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91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Sneaks/Gender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Girls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Boys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48" marR="91448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Wearing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</a:t>
                      </a:r>
                    </a:p>
                  </a:txBody>
                  <a:tcPr marL="91448" marR="91448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Not</a:t>
                      </a:r>
                      <a:r>
                        <a:rPr lang="en-US" sz="2400" baseline="0" dirty="0"/>
                        <a:t> Wearing</a:t>
                      </a:r>
                      <a:endParaRPr lang="en-US" sz="2400" dirty="0"/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</a:t>
                      </a:r>
                    </a:p>
                  </a:txBody>
                  <a:tcPr marL="91448" marR="91448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2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</a:t>
                      </a:r>
                    </a:p>
                  </a:txBody>
                  <a:tcPr marL="91448" marR="91448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 marL="91448" marR="91448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198938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sz="2000" dirty="0"/>
              <a:t>What is the marginal frequency distribution of wearing sneakers?  What is the marginal frequency distribution of girls?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7030A0"/>
                </a:solidFill>
              </a:rPr>
              <a:t>What percent of sneaker-wearers are girls?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sz="2000" dirty="0"/>
              <a:t>What percent of the girls are sneaker-wearers?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7030A0"/>
                </a:solidFill>
              </a:rPr>
              <a:t>What percent of the class are girls who are wearing sneaks?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sz="2000" dirty="0"/>
              <a:t>Are the variables </a:t>
            </a:r>
            <a:r>
              <a:rPr lang="en-US" sz="2000" b="1" i="1" dirty="0">
                <a:solidFill>
                  <a:schemeClr val="accent5">
                    <a:lumMod val="25000"/>
                  </a:schemeClr>
                </a:solidFill>
              </a:rPr>
              <a:t>gender</a:t>
            </a:r>
            <a:r>
              <a:rPr lang="en-US" sz="2000" dirty="0"/>
              <a:t> and </a:t>
            </a:r>
            <a:r>
              <a:rPr lang="en-US" sz="2000" b="1" i="1" dirty="0">
                <a:solidFill>
                  <a:schemeClr val="accent5">
                    <a:lumMod val="25000"/>
                  </a:schemeClr>
                </a:solidFill>
              </a:rPr>
              <a:t>wearing sneaks </a:t>
            </a:r>
            <a:r>
              <a:rPr lang="en-US" sz="2000" dirty="0"/>
              <a:t>associated or independent? </a:t>
            </a:r>
          </a:p>
        </p:txBody>
      </p:sp>
    </p:spTree>
    <p:extLst>
      <p:ext uri="{BB962C8B-B14F-4D97-AF65-F5344CB8AC3E}">
        <p14:creationId xmlns:p14="http://schemas.microsoft.com/office/powerpoint/2010/main" val="216261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992188"/>
          </a:xfrm>
        </p:spPr>
        <p:txBody>
          <a:bodyPr/>
          <a:lstStyle/>
          <a:p>
            <a:r>
              <a:rPr lang="en-US" altLang="en-US" b="1" u="sng"/>
              <a:t>You Try!!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4600" y="381000"/>
          <a:ext cx="6308725" cy="335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89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Politics/Gender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Girls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Boys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Liberal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Moderate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</a:t>
                      </a: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Conservative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1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</a:t>
                      </a: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8100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5" tIns="40817" rIns="81635" bIns="40817">
            <a:spAutoFit/>
          </a:bodyPr>
          <a:lstStyle/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dirty="0"/>
              <a:t>What is the marginal frequency distribution of moderate? 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</a:rPr>
              <a:t>What percent of liberals are girls?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dirty="0"/>
              <a:t>What percent of the girls are liberals?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</a:rPr>
              <a:t>What percent of the class are girls with moderate political views?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dirty="0"/>
              <a:t>Are the variables </a:t>
            </a:r>
            <a:r>
              <a:rPr lang="en-US" b="1" i="1" dirty="0">
                <a:solidFill>
                  <a:schemeClr val="accent5">
                    <a:lumMod val="25000"/>
                  </a:schemeClr>
                </a:solidFill>
              </a:rPr>
              <a:t>gender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accent5">
                    <a:lumMod val="25000"/>
                  </a:schemeClr>
                </a:solidFill>
              </a:rPr>
              <a:t>political view </a:t>
            </a:r>
            <a:r>
              <a:rPr lang="en-US" dirty="0"/>
              <a:t>associated or independent?  How do we decide?</a:t>
            </a:r>
          </a:p>
          <a:p>
            <a:pPr marL="255588" indent="-255588" eaLnBrk="1" hangingPunct="1">
              <a:buFont typeface="Arial" charset="0"/>
              <a:buChar char="•"/>
              <a:defRPr/>
            </a:pPr>
            <a:r>
              <a:rPr lang="en-US" dirty="0"/>
              <a:t>Sketch a SEGMENTED BAR GRAPH.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295400"/>
            <a:ext cx="16764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What are the variables?</a:t>
            </a:r>
          </a:p>
        </p:txBody>
      </p:sp>
    </p:spTree>
    <p:extLst>
      <p:ext uri="{BB962C8B-B14F-4D97-AF65-F5344CB8AC3E}">
        <p14:creationId xmlns:p14="http://schemas.microsoft.com/office/powerpoint/2010/main" val="199161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sz="2900" b="1" u="sng"/>
              <a:t>Three Rules of Data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066800"/>
            <a:ext cx="8294687" cy="5105400"/>
          </a:xfrm>
        </p:spPr>
        <p:txBody>
          <a:bodyPr/>
          <a:lstStyle/>
          <a:p>
            <a:pPr marL="1223963" lvl="2" indent="-407988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altLang="en-US" sz="2800">
                <a:solidFill>
                  <a:schemeClr val="hlink"/>
                </a:solidFill>
              </a:rPr>
              <a:t>Make a picture</a:t>
            </a:r>
            <a:r>
              <a:rPr lang="en-US" altLang="en-US" sz="2800"/>
              <a:t> - things may be revealed that are not obvious in the raw data - things to </a:t>
            </a:r>
            <a:r>
              <a:rPr lang="en-US" altLang="en-US" sz="2800" i="1" u="sng"/>
              <a:t>think</a:t>
            </a:r>
            <a:r>
              <a:rPr lang="en-US" altLang="en-US" sz="2800"/>
              <a:t> about.</a:t>
            </a:r>
          </a:p>
          <a:p>
            <a:pPr marL="1223963" lvl="2" indent="-407988" eaLnBrk="1" hangingPunct="1">
              <a:buClr>
                <a:schemeClr val="tx1"/>
              </a:buClr>
              <a:buSzPct val="90000"/>
              <a:buFontTx/>
              <a:buAutoNum type="arabicPeriod"/>
            </a:pPr>
            <a:endParaRPr lang="en-US" altLang="en-US" sz="2800"/>
          </a:p>
          <a:p>
            <a:pPr marL="1223963" lvl="2" indent="-407988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altLang="en-US" sz="2800">
                <a:solidFill>
                  <a:schemeClr val="hlink"/>
                </a:solidFill>
              </a:rPr>
              <a:t>Make a picture</a:t>
            </a:r>
            <a:r>
              <a:rPr lang="en-US" altLang="en-US" sz="2800"/>
              <a:t> - important features and patterns in the data will </a:t>
            </a:r>
            <a:r>
              <a:rPr lang="en-US" altLang="en-US" sz="2800" i="1" u="sng"/>
              <a:t>show</a:t>
            </a:r>
            <a:r>
              <a:rPr lang="en-US" altLang="en-US" sz="2800"/>
              <a:t> up. You may also see things that you did not expect.</a:t>
            </a:r>
          </a:p>
          <a:p>
            <a:pPr marL="1223963" lvl="2" indent="-407988" eaLnBrk="1" hangingPunct="1">
              <a:buClr>
                <a:schemeClr val="tx1"/>
              </a:buClr>
              <a:buSzPct val="90000"/>
              <a:buFontTx/>
              <a:buAutoNum type="arabicPeriod"/>
            </a:pPr>
            <a:endParaRPr lang="en-US" altLang="en-US" sz="2800"/>
          </a:p>
          <a:p>
            <a:pPr marL="1223963" lvl="2" indent="-407988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altLang="en-US" sz="2800">
                <a:solidFill>
                  <a:schemeClr val="hlink"/>
                </a:solidFill>
              </a:rPr>
              <a:t>Make a picture</a:t>
            </a:r>
            <a:r>
              <a:rPr lang="en-US" altLang="en-US" sz="2800"/>
              <a:t> - the best way to </a:t>
            </a:r>
            <a:r>
              <a:rPr lang="en-US" altLang="en-US" sz="2800" i="1" u="sng"/>
              <a:t>tell</a:t>
            </a:r>
            <a:r>
              <a:rPr lang="en-US" altLang="en-US" sz="2800"/>
              <a:t> others about your data is with a well-chosen picture.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1205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7F70-5024-4EE4-9E2D-4D7DBD2D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19125"/>
            <a:ext cx="8534400" cy="1595438"/>
          </a:xfrm>
        </p:spPr>
        <p:txBody>
          <a:bodyPr/>
          <a:lstStyle/>
          <a:p>
            <a:pPr>
              <a:defRPr/>
            </a:pPr>
            <a:r>
              <a:rPr lang="en-US" dirty="0"/>
              <a:t>All Chapter 2 Homework Due on Friday: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EA615-63E8-4A29-AA08-6C74E6CECCB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2366963"/>
            <a:ext cx="9144000" cy="3424237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en-US" dirty="0"/>
              <a:t>How to #1 and #2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dirty="0"/>
              <a:t>Chapter 2 Questions from Notes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dirty="0"/>
              <a:t>Violation of the Area Principle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dirty="0"/>
              <a:t>Chapter 2 Homework – Displaying and Describing Categorical Data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en-US" dirty="0"/>
          </a:p>
          <a:p>
            <a:pPr marL="0" indent="0" algn="ctr">
              <a:buFont typeface="Arial" charset="0"/>
              <a:buNone/>
              <a:defRPr/>
            </a:pPr>
            <a:r>
              <a:rPr lang="en-US" dirty="0"/>
              <a:t>Grade yourself using the homework rubric. Remember, if you cheat and give yourself a higher grade than you deserve, you get a zero.</a:t>
            </a:r>
          </a:p>
          <a:p>
            <a:pPr marL="0" indent="0" algn="ctr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1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295400"/>
            <a:ext cx="8294687" cy="4876800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</a:pPr>
            <a:r>
              <a:rPr lang="en-US" altLang="en-US"/>
              <a:t>Don’t violate the area principle. </a:t>
            </a:r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/>
          </a:p>
          <a:p>
            <a:pPr marL="661988" lvl="1" indent="-254000"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7030A0"/>
                </a:solidFill>
              </a:rPr>
              <a:t>Some people might like the pie chart on the left, but it violates the area principal.  </a:t>
            </a:r>
          </a:p>
        </p:txBody>
      </p:sp>
      <p:pic>
        <p:nvPicPr>
          <p:cNvPr id="20483" name="Picture 2" descr="ait03-p3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03400"/>
            <a:ext cx="834072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26945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621536"/>
            <a:ext cx="9143999" cy="3636510"/>
          </a:xfrm>
          <a:ln/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sz="2800" dirty="0"/>
              <a:t>Keep it honest—make sure your display shows what it says it shows.</a:t>
            </a:r>
          </a:p>
          <a:p>
            <a:pPr marL="342900" indent="-342900">
              <a:lnSpc>
                <a:spcPct val="90000"/>
              </a:lnSpc>
            </a:pPr>
            <a:endParaRPr lang="en-US" altLang="en-US" sz="2800" dirty="0"/>
          </a:p>
          <a:p>
            <a:pPr marL="342900" indent="-342900">
              <a:lnSpc>
                <a:spcPct val="90000"/>
              </a:lnSpc>
            </a:pPr>
            <a:endParaRPr lang="en-US" altLang="en-US" sz="2800" dirty="0"/>
          </a:p>
          <a:p>
            <a:pPr marL="342900" indent="-342900">
              <a:lnSpc>
                <a:spcPct val="90000"/>
              </a:lnSpc>
            </a:pPr>
            <a:endParaRPr lang="en-US" altLang="en-US" sz="2800" dirty="0"/>
          </a:p>
          <a:p>
            <a:pPr marL="342900" indent="-342900">
              <a:lnSpc>
                <a:spcPct val="90000"/>
              </a:lnSpc>
            </a:pPr>
            <a:endParaRPr lang="en-US" altLang="en-US" sz="2800" dirty="0"/>
          </a:p>
          <a:p>
            <a:pPr marL="342900" indent="-342900">
              <a:lnSpc>
                <a:spcPct val="90000"/>
              </a:lnSpc>
            </a:pPr>
            <a:endParaRPr lang="en-US" altLang="en-US" sz="2800" dirty="0"/>
          </a:p>
          <a:p>
            <a:pPr marL="742950" lvl="1" indent="-285750">
              <a:lnSpc>
                <a:spcPct val="90000"/>
              </a:lnSpc>
            </a:pPr>
            <a:r>
              <a:rPr lang="en-US" altLang="en-US" sz="2400" dirty="0"/>
              <a:t>This plot of the percentage of high-school students who engage in specified dangerous behaviors has a problem. Can you see it?</a:t>
            </a:r>
          </a:p>
        </p:txBody>
      </p:sp>
      <p:pic>
        <p:nvPicPr>
          <p:cNvPr id="534532" name="Picture 4" descr="ait03-p3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314" y="3115951"/>
            <a:ext cx="5124853" cy="266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39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What Can Go Wrong? (cont.)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066087" cy="4572000"/>
          </a:xfrm>
        </p:spPr>
        <p:txBody>
          <a:bodyPr/>
          <a:lstStyle/>
          <a:p>
            <a:pPr marL="304800" indent="-304800" eaLnBrk="1" hangingPunct="1">
              <a:lnSpc>
                <a:spcPct val="120000"/>
              </a:lnSpc>
            </a:pPr>
            <a:r>
              <a:rPr lang="en-US" altLang="en-US" sz="3600"/>
              <a:t>Be sure to use enough individuals! </a:t>
            </a:r>
          </a:p>
          <a:p>
            <a:pPr marL="661988" lvl="1" indent="-254000" eaLnBrk="1" hangingPunct="1">
              <a:lnSpc>
                <a:spcPct val="120000"/>
              </a:lnSpc>
            </a:pPr>
            <a:r>
              <a:rPr lang="en-US" altLang="en-US" sz="3600"/>
              <a:t>Don’t make a report like:</a:t>
            </a:r>
          </a:p>
          <a:p>
            <a:pPr marL="855663" lvl="2" indent="6350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3200"/>
          </a:p>
          <a:p>
            <a:pPr marL="855663" lvl="2" indent="635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3200" b="1">
                <a:solidFill>
                  <a:srgbClr val="7030A0"/>
                </a:solidFill>
              </a:rPr>
              <a:t>“66.67% of the participants in our drug study had improved health…</a:t>
            </a:r>
          </a:p>
          <a:p>
            <a:pPr marL="855663" lvl="2" indent="635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3200" b="1">
                <a:solidFill>
                  <a:srgbClr val="7030A0"/>
                </a:solidFill>
              </a:rPr>
              <a:t>	… the other one died.”</a:t>
            </a:r>
          </a:p>
          <a:p>
            <a:pPr marL="304800" indent="-304800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6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 descr="p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0"/>
          <a:stretch>
            <a:fillRect/>
          </a:stretch>
        </p:blipFill>
        <p:spPr bwMode="auto">
          <a:xfrm>
            <a:off x="685800" y="2819400"/>
            <a:ext cx="3492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What Can Go Wrong? (cont.)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066800"/>
            <a:ext cx="4572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5" tIns="40817" rIns="81635" bIns="40817">
            <a:spAutoFit/>
          </a:bodyPr>
          <a:lstStyle>
            <a:lvl1pPr marL="304800" indent="-1588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Don’t use unfair or silly averages - this could lead to </a:t>
            </a:r>
            <a:r>
              <a:rPr lang="en-US" altLang="en-US">
                <a:solidFill>
                  <a:schemeClr val="hlink"/>
                </a:solidFill>
              </a:rPr>
              <a:t>Simpson’s Paradox</a:t>
            </a:r>
            <a:r>
              <a:rPr lang="en-US" altLang="en-US"/>
              <a:t>, a statistical phenomenon where the data seems to prove the reverse of the truth.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1700213"/>
            <a:ext cx="4114800" cy="3129419"/>
          </a:xfrm>
          <a:prstGeom prst="rect">
            <a:avLst/>
          </a:prstGeom>
          <a:noFill/>
        </p:spPr>
        <p:txBody>
          <a:bodyPr lIns="81635" tIns="40817" rIns="81635" bIns="40817">
            <a:spAutoFit/>
          </a:bodyPr>
          <a:lstStyle/>
          <a:p>
            <a:pPr algn="ctr" eaLnBrk="1" hangingPunct="1">
              <a:defRPr/>
            </a:pPr>
            <a:r>
              <a:rPr lang="en-US" b="1" u="sng" dirty="0"/>
              <a:t>Cancer Treatment</a:t>
            </a:r>
            <a:endParaRPr lang="en-US" b="1" dirty="0"/>
          </a:p>
          <a:p>
            <a:pPr eaLnBrk="1" hangingPunct="1"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marL="256527" indent="-256527" eaLnBrk="1" hangingPunct="1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</a:rPr>
              <a:t>New England Medical Center in Boston: 1,000/3,500 (28.5%) of patients died.</a:t>
            </a:r>
          </a:p>
          <a:p>
            <a:pPr marL="256527" indent="-256527" eaLnBrk="1" hangingPunct="1">
              <a:buFont typeface="Arial" pitchFamily="34" charset="0"/>
              <a:buChar char="•"/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marL="256527" indent="-256527" eaLnBrk="1" hangingPunct="1">
              <a:buFont typeface="Arial" pitchFamily="34" charset="0"/>
              <a:buChar char="•"/>
              <a:defRPr/>
            </a:pPr>
            <a:r>
              <a:rPr lang="en-US" b="1" dirty="0"/>
              <a:t>Harrington Hospital in Southbridge: 10/100 (10%) of patients died.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algn="ctr"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Which hospital do you want to treat the cancer of a family member?</a:t>
            </a:r>
          </a:p>
        </p:txBody>
      </p:sp>
    </p:spTree>
    <p:extLst>
      <p:ext uri="{BB962C8B-B14F-4D97-AF65-F5344CB8AC3E}">
        <p14:creationId xmlns:p14="http://schemas.microsoft.com/office/powerpoint/2010/main" val="111118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</a:t>
            </a:r>
            <a:r>
              <a:rPr lang="en-US" altLang="en-US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>
          <a:xfrm>
            <a:off x="-1" y="2222287"/>
            <a:ext cx="9144001" cy="3636510"/>
          </a:xfrm>
          <a:ln/>
        </p:spPr>
        <p:txBody>
          <a:bodyPr>
            <a:noAutofit/>
          </a:bodyPr>
          <a:lstStyle/>
          <a:p>
            <a:pPr marL="342900" indent="-342900"/>
            <a:r>
              <a:rPr lang="en-US" altLang="en-US" sz="2800" dirty="0"/>
              <a:t>We can summarize categorical data by counting the number of cases in each category (expressing these as counts or </a:t>
            </a:r>
            <a:r>
              <a:rPr lang="en-US" altLang="en-US" sz="2800" dirty="0" err="1"/>
              <a:t>percents</a:t>
            </a:r>
            <a:r>
              <a:rPr lang="en-US" altLang="en-US" sz="2800" dirty="0"/>
              <a:t>).</a:t>
            </a:r>
          </a:p>
          <a:p>
            <a:pPr marL="342900" indent="-342900"/>
            <a:r>
              <a:rPr lang="en-US" altLang="en-US" sz="2800" dirty="0"/>
              <a:t>We can display the distribution in a bar chart or pie chart.</a:t>
            </a:r>
          </a:p>
          <a:p>
            <a:pPr marL="342900" indent="-342900"/>
            <a:r>
              <a:rPr lang="en-US" altLang="en-US" sz="2800" dirty="0"/>
              <a:t>And, we can examine two-way tables called contingency tables, examining marginal and/or conditional distributions of the variables.</a:t>
            </a:r>
          </a:p>
        </p:txBody>
      </p:sp>
    </p:spTree>
    <p:extLst>
      <p:ext uri="{BB962C8B-B14F-4D97-AF65-F5344CB8AC3E}">
        <p14:creationId xmlns:p14="http://schemas.microsoft.com/office/powerpoint/2010/main" val="2929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681038"/>
            <a:ext cx="2514600" cy="13995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6000" b="1" u="sng" dirty="0"/>
              <a:t>Pop Quiz </a:t>
            </a:r>
            <a:r>
              <a:rPr lang="en-US" altLang="en-US" sz="6000" b="1" u="sng" dirty="0" err="1">
                <a:solidFill>
                  <a:srgbClr val="FF0000"/>
                </a:solidFill>
              </a:rPr>
              <a:t>YaY</a:t>
            </a:r>
            <a:br>
              <a:rPr lang="en-US" altLang="en-US" sz="6000" b="1" u="sng" dirty="0"/>
            </a:br>
            <a:r>
              <a:rPr lang="en-US" altLang="en-US" sz="6000" b="1" u="sng" dirty="0"/>
              <a:t>!!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226607"/>
              </p:ext>
            </p:extLst>
          </p:nvPr>
        </p:nvGraphicFramePr>
        <p:xfrm>
          <a:off x="3223590" y="160892"/>
          <a:ext cx="5616576" cy="297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2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Politics/Gender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Girls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Boys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58" marR="91458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Liberal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</a:t>
                      </a:r>
                    </a:p>
                  </a:txBody>
                  <a:tcPr marL="91458" marR="91458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Moderate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</a:t>
                      </a:r>
                    </a:p>
                  </a:txBody>
                  <a:tcPr marL="91458" marR="91458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Conservative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marL="91458" marR="91458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Totals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</a:t>
                      </a:r>
                    </a:p>
                  </a:txBody>
                  <a:tcPr marL="91458" marR="9145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 marL="91458" marR="91458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810000"/>
            <a:ext cx="9144000" cy="223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35" tIns="40817" rIns="81635" bIns="40817">
            <a:sp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800" dirty="0"/>
              <a:t>What is the marginal distribution of Gender?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7030A0"/>
                </a:solidFill>
              </a:rPr>
              <a:t>What percent of liberals are boys?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800" dirty="0"/>
              <a:t>What percent of the boys are liberals?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7030A0"/>
                </a:solidFill>
              </a:rPr>
              <a:t>Are the variables </a:t>
            </a:r>
            <a:r>
              <a:rPr lang="en-US" sz="2800" b="1" i="1" dirty="0">
                <a:solidFill>
                  <a:srgbClr val="7030A0"/>
                </a:solidFill>
              </a:rPr>
              <a:t>gender</a:t>
            </a:r>
            <a:r>
              <a:rPr lang="en-US" sz="2800" b="1" dirty="0">
                <a:solidFill>
                  <a:srgbClr val="7030A0"/>
                </a:solidFill>
              </a:rPr>
              <a:t> and </a:t>
            </a:r>
            <a:r>
              <a:rPr lang="en-US" sz="2800" b="1" i="1" dirty="0">
                <a:solidFill>
                  <a:srgbClr val="7030A0"/>
                </a:solidFill>
              </a:rPr>
              <a:t>political view </a:t>
            </a:r>
            <a:r>
              <a:rPr lang="en-US" sz="2800" b="1" dirty="0">
                <a:solidFill>
                  <a:srgbClr val="7030A0"/>
                </a:solidFill>
              </a:rPr>
              <a:t>associated or independent?  </a:t>
            </a:r>
          </a:p>
        </p:txBody>
      </p:sp>
    </p:spTree>
    <p:extLst>
      <p:ext uri="{BB962C8B-B14F-4D97-AF65-F5344CB8AC3E}">
        <p14:creationId xmlns:p14="http://schemas.microsoft.com/office/powerpoint/2010/main" val="23286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Frequency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763000" cy="5943600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</a:pPr>
            <a:r>
              <a:rPr lang="en-US" altLang="en-US" sz="2400" dirty="0"/>
              <a:t>For categorical variables, we often compile data by counting the number of values in each category and display these counts in a </a:t>
            </a:r>
            <a:r>
              <a:rPr lang="en-US" altLang="en-US" sz="2400" dirty="0">
                <a:solidFill>
                  <a:schemeClr val="hlink"/>
                </a:solidFill>
              </a:rPr>
              <a:t>frequency table:</a:t>
            </a: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1800" dirty="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chemeClr val="hlink"/>
                </a:solidFill>
              </a:rPr>
              <a:t>relative frequency table</a:t>
            </a:r>
            <a:r>
              <a:rPr lang="en-US" altLang="en-US" sz="2400" dirty="0"/>
              <a:t> is similar, but shows percentages instead of counts.</a:t>
            </a:r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2400" dirty="0"/>
          </a:p>
          <a:p>
            <a:pPr marL="304800" indent="-304800" eaLnBrk="1" hangingPunct="1">
              <a:lnSpc>
                <a:spcPct val="90000"/>
              </a:lnSpc>
            </a:pPr>
            <a:r>
              <a:rPr lang="en-US" altLang="en-US" sz="2400" dirty="0"/>
              <a:t>Both tables show how cases are distributed across the categories.</a:t>
            </a:r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6148" name="Picture 4" descr="ta03-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93950"/>
            <a:ext cx="34242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a03-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86013"/>
            <a:ext cx="3132138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>
            <a:spLocks noChangeArrowheads="1"/>
          </p:cNvSpPr>
          <p:nvPr/>
        </p:nvSpPr>
        <p:spPr bwMode="auto">
          <a:xfrm>
            <a:off x="7696200" y="2901950"/>
            <a:ext cx="1143000" cy="381000"/>
          </a:xfrm>
          <a:prstGeom prst="leftArrow">
            <a:avLst>
              <a:gd name="adj1" fmla="val 50000"/>
              <a:gd name="adj2" fmla="val 49986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/>
              <a:t>How ???</a:t>
            </a:r>
          </a:p>
        </p:txBody>
      </p:sp>
    </p:spTree>
    <p:extLst>
      <p:ext uri="{BB962C8B-B14F-4D97-AF65-F5344CB8AC3E}">
        <p14:creationId xmlns:p14="http://schemas.microsoft.com/office/powerpoint/2010/main" val="22652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What’s Wrong With This Picture?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idx="1"/>
          </p:nvPr>
        </p:nvSpPr>
        <p:spPr>
          <a:xfrm>
            <a:off x="616813" y="3046534"/>
            <a:ext cx="7524003" cy="3636510"/>
          </a:xfrm>
          <a:ln/>
        </p:spPr>
        <p:txBody>
          <a:bodyPr/>
          <a:lstStyle/>
          <a:p>
            <a:pPr marL="342900" indent="-342900"/>
            <a:r>
              <a:rPr lang="en-US" altLang="en-US" sz="2800" dirty="0"/>
              <a:t>You might think that 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en-US" sz="2800" dirty="0"/>
              <a:t>a good way to show 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en-US" sz="2800" dirty="0"/>
              <a:t>the </a:t>
            </a:r>
            <a:r>
              <a:rPr lang="en-US" altLang="en-US" sz="2800" i="1" dirty="0"/>
              <a:t>Titanic</a:t>
            </a:r>
            <a:r>
              <a:rPr lang="en-US" altLang="en-US" sz="2800" dirty="0"/>
              <a:t> data is 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en-US" sz="2800" dirty="0"/>
              <a:t>with this display:</a:t>
            </a:r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  <a:p>
            <a:pPr marL="342900" indent="-34290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</p:txBody>
      </p:sp>
      <p:pic>
        <p:nvPicPr>
          <p:cNvPr id="520196" name="Picture 4" descr="03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75" y="1752599"/>
            <a:ext cx="4331438" cy="498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4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Area Principle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820470"/>
            <a:ext cx="9143999" cy="4037530"/>
          </a:xfrm>
          <a:ln/>
        </p:spPr>
        <p:txBody>
          <a:bodyPr>
            <a:normAutofit/>
          </a:bodyPr>
          <a:lstStyle/>
          <a:p>
            <a:pPr marL="342900" indent="-342900"/>
            <a:r>
              <a:rPr lang="en-US" altLang="en-US" sz="2800" dirty="0"/>
              <a:t>The ship display makes it look like most of the people on the </a:t>
            </a:r>
            <a:r>
              <a:rPr lang="en-US" altLang="en-US" sz="2800" i="1" dirty="0"/>
              <a:t>Titanic</a:t>
            </a:r>
            <a:r>
              <a:rPr lang="en-US" altLang="en-US" sz="2800" dirty="0"/>
              <a:t> were crew members, with a few passengers along for the ride.</a:t>
            </a:r>
          </a:p>
          <a:p>
            <a:pPr marL="342900" indent="-342900"/>
            <a:r>
              <a:rPr lang="en-US" altLang="en-US" sz="2800" dirty="0"/>
              <a:t>When we look at each ship, we see the </a:t>
            </a:r>
            <a:r>
              <a:rPr lang="en-US" altLang="en-US" sz="2800" i="1" dirty="0"/>
              <a:t>area</a:t>
            </a:r>
            <a:r>
              <a:rPr lang="en-US" altLang="en-US" sz="2800" dirty="0"/>
              <a:t> taken up by the ship, instead of the </a:t>
            </a:r>
            <a:r>
              <a:rPr lang="en-US" altLang="en-US" sz="2800" i="1" dirty="0"/>
              <a:t>length </a:t>
            </a:r>
            <a:r>
              <a:rPr lang="en-US" altLang="en-US" sz="2800" dirty="0"/>
              <a:t>of the ship.</a:t>
            </a:r>
          </a:p>
          <a:p>
            <a:pPr marL="342900" indent="-342900"/>
            <a:r>
              <a:rPr lang="en-US" altLang="en-US" sz="2800" dirty="0"/>
              <a:t>The ship display violates the </a:t>
            </a:r>
            <a:r>
              <a:rPr lang="en-US" altLang="en-US" sz="2800" dirty="0">
                <a:solidFill>
                  <a:schemeClr val="hlink"/>
                </a:solidFill>
              </a:rPr>
              <a:t>area principle</a:t>
            </a:r>
            <a:r>
              <a:rPr lang="en-US" altLang="en-US" sz="2800" dirty="0"/>
              <a:t>: </a:t>
            </a:r>
          </a:p>
          <a:p>
            <a:pPr marL="742950" lvl="1" indent="-285750"/>
            <a:r>
              <a:rPr lang="en-US" altLang="en-US" sz="2800" dirty="0"/>
              <a:t>The area occupied by a part of the graph should correspond to the magnitude of the value it represents. </a:t>
            </a:r>
          </a:p>
        </p:txBody>
      </p:sp>
      <p:pic>
        <p:nvPicPr>
          <p:cNvPr id="5" name="Picture 4" descr="03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372" y="104104"/>
            <a:ext cx="24489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4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Bar Charts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14400"/>
            <a:ext cx="4179887" cy="2362200"/>
          </a:xfrm>
        </p:spPr>
        <p:txBody>
          <a:bodyPr/>
          <a:lstStyle/>
          <a:p>
            <a:pPr marL="304800" indent="-304800"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Bar charts</a:t>
            </a:r>
            <a:r>
              <a:rPr lang="en-US" altLang="en-US" sz="2400"/>
              <a:t> display the distribution of a categorical variables, showing the counts side-by-side.</a:t>
            </a:r>
          </a:p>
          <a:p>
            <a:pPr marL="304800" indent="-304800" eaLnBrk="1" hangingPunct="1">
              <a:lnSpc>
                <a:spcPct val="110000"/>
              </a:lnSpc>
            </a:pPr>
            <a:endParaRPr lang="en-US" altLang="en-US" sz="2400"/>
          </a:p>
          <a:p>
            <a:pPr marL="304800" indent="-304800" eaLnBrk="1" hangingPunct="1">
              <a:lnSpc>
                <a:spcPct val="110000"/>
              </a:lnSpc>
            </a:pPr>
            <a:endParaRPr lang="en-US" altLang="en-US" sz="2400" b="1">
              <a:solidFill>
                <a:srgbClr val="7030A0"/>
              </a:solidFill>
            </a:endParaRPr>
          </a:p>
          <a:p>
            <a:pPr marL="304800" indent="-3048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sz="2400"/>
          </a:p>
        </p:txBody>
      </p:sp>
      <p:pic>
        <p:nvPicPr>
          <p:cNvPr id="9221" name="Picture 4" descr="03-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3400"/>
            <a:ext cx="381000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03-0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4238"/>
            <a:ext cx="38100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05400" y="37338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5" tIns="40817" rIns="0" bIns="40817"/>
          <a:lstStyle/>
          <a:p>
            <a:pPr marL="306132" indent="-306132" eaLnBrk="1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solidFill>
                  <a:schemeClr val="hlink"/>
                </a:solidFill>
                <a:latin typeface="+mn-lt"/>
                <a:cs typeface="+mn-cs"/>
              </a:rPr>
              <a:t>Relative frequency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>
                <a:solidFill>
                  <a:schemeClr val="hlink"/>
                </a:solidFill>
                <a:latin typeface="+mn-lt"/>
                <a:cs typeface="+mn-cs"/>
              </a:rPr>
              <a:t>bar charts</a:t>
            </a:r>
            <a:r>
              <a:rPr lang="en-US" sz="2400" kern="0" dirty="0">
                <a:latin typeface="+mn-lt"/>
                <a:cs typeface="+mn-cs"/>
              </a:rPr>
              <a:t> display the percentages of counts.</a:t>
            </a:r>
          </a:p>
          <a:p>
            <a:pPr marL="306132" indent="-306132" eaLnBrk="1" hangingPunct="1">
              <a:spcBef>
                <a:spcPct val="20000"/>
              </a:spcBef>
              <a:buClr>
                <a:schemeClr val="accent1"/>
              </a:buClr>
              <a:buSzPct val="60000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5446713"/>
            <a:ext cx="3124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Which do you prefer?  Why?</a:t>
            </a:r>
          </a:p>
        </p:txBody>
      </p:sp>
    </p:spTree>
    <p:extLst>
      <p:ext uri="{BB962C8B-B14F-4D97-AF65-F5344CB8AC3E}">
        <p14:creationId xmlns:p14="http://schemas.microsoft.com/office/powerpoint/2010/main" val="361621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4" descr="03-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35052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4513" y="446809"/>
            <a:ext cx="8294687" cy="3210791"/>
          </a:xfrm>
        </p:spPr>
        <p:txBody>
          <a:bodyPr/>
          <a:lstStyle/>
          <a:p>
            <a:pPr marL="304800" indent="-304800" eaLnBrk="1" hangingPunct="1">
              <a:lnSpc>
                <a:spcPct val="110000"/>
              </a:lnSpc>
            </a:pPr>
            <a:r>
              <a:rPr lang="en-US" altLang="en-US" sz="2400" dirty="0"/>
              <a:t>When you want to display parts of a whole, you can use a </a:t>
            </a:r>
            <a:r>
              <a:rPr lang="en-US" altLang="en-US" sz="2400" dirty="0">
                <a:solidFill>
                  <a:schemeClr val="hlink"/>
                </a:solidFill>
              </a:rPr>
              <a:t>pie chart</a:t>
            </a:r>
            <a:r>
              <a:rPr lang="en-US" altLang="en-US" sz="2400" dirty="0"/>
              <a:t>.  Pie charts display the counts </a:t>
            </a:r>
            <a:r>
              <a:rPr lang="en-US" altLang="en-US" sz="2400" i="1" dirty="0"/>
              <a:t>or</a:t>
            </a:r>
            <a:r>
              <a:rPr lang="en-US" altLang="en-US" sz="2400" dirty="0"/>
              <a:t> percentages.  </a:t>
            </a:r>
          </a:p>
          <a:p>
            <a:pPr marL="304800" indent="-304800" eaLnBrk="1" hangingPunct="1">
              <a:lnSpc>
                <a:spcPct val="110000"/>
              </a:lnSpc>
            </a:pPr>
            <a:endParaRPr lang="en-US" altLang="en-US" sz="1000" dirty="0"/>
          </a:p>
          <a:p>
            <a:pPr marL="304800" indent="-304800" eaLnBrk="1" hangingPunct="1">
              <a:lnSpc>
                <a:spcPct val="110000"/>
              </a:lnSpc>
            </a:pPr>
            <a:r>
              <a:rPr lang="en-US" altLang="en-US" sz="2400" b="1" dirty="0">
                <a:solidFill>
                  <a:srgbClr val="00B0F0"/>
                </a:solidFill>
              </a:rPr>
              <a:t>Using percentages is often the better choice (why?). </a:t>
            </a:r>
          </a:p>
          <a:p>
            <a:pPr marL="304800" indent="-304800" eaLnBrk="1" hangingPunct="1">
              <a:lnSpc>
                <a:spcPct val="110000"/>
              </a:lnSpc>
            </a:pPr>
            <a:endParaRPr lang="en-US" altLang="en-US" sz="2100" dirty="0"/>
          </a:p>
          <a:p>
            <a:pPr marL="304800" indent="-3048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sz="21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633845"/>
          </a:xfrm>
        </p:spPr>
        <p:txBody>
          <a:bodyPr/>
          <a:lstStyle/>
          <a:p>
            <a:pPr eaLnBrk="1" hangingPunct="1"/>
            <a:r>
              <a:rPr lang="en-US" altLang="en-US" b="1" u="sng" dirty="0"/>
              <a:t>Pie Charts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757932"/>
              </p:ext>
            </p:extLst>
          </p:nvPr>
        </p:nvGraphicFramePr>
        <p:xfrm>
          <a:off x="-101600" y="2032000"/>
          <a:ext cx="5983288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233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Contingency Tables…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90600"/>
            <a:ext cx="8294687" cy="2336800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</a:pPr>
            <a:r>
              <a:rPr lang="en-US" altLang="en-US"/>
              <a:t>Allow us to look at two categorical variables at the same time. </a:t>
            </a:r>
          </a:p>
          <a:p>
            <a:pPr marL="304800" indent="-304800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7030A0"/>
                </a:solidFill>
              </a:rPr>
              <a:t>Show how individuals are distributed across each variable, </a:t>
            </a:r>
            <a:r>
              <a:rPr lang="en-US" altLang="en-US" b="1" i="1" u="sng">
                <a:solidFill>
                  <a:srgbClr val="7030A0"/>
                </a:solidFill>
              </a:rPr>
              <a:t>contingent</a:t>
            </a:r>
            <a:r>
              <a:rPr lang="en-US" altLang="en-US" b="1">
                <a:solidFill>
                  <a:srgbClr val="7030A0"/>
                </a:solidFill>
              </a:rPr>
              <a:t> on the second variable.</a:t>
            </a:r>
          </a:p>
          <a:p>
            <a:pPr marL="304800" indent="-304800" eaLnBrk="1" hangingPunct="1">
              <a:lnSpc>
                <a:spcPct val="90000"/>
              </a:lnSpc>
            </a:pPr>
            <a:r>
              <a:rPr lang="en-US" altLang="en-US"/>
              <a:t>What two </a:t>
            </a:r>
            <a:r>
              <a:rPr lang="en-US" altLang="en-US" i="1">
                <a:solidFill>
                  <a:srgbClr val="FF0000"/>
                </a:solidFill>
              </a:rPr>
              <a:t>variables</a:t>
            </a:r>
            <a:r>
              <a:rPr lang="en-US" altLang="en-US"/>
              <a:t> are we looking at here??</a:t>
            </a:r>
          </a:p>
          <a:p>
            <a:pPr marL="304800" indent="-3048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90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190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1900"/>
          </a:p>
          <a:p>
            <a:pPr marL="304800" indent="-304800" eaLnBrk="1" hangingPunct="1">
              <a:lnSpc>
                <a:spcPct val="90000"/>
              </a:lnSpc>
            </a:pPr>
            <a:endParaRPr lang="en-US" altLang="en-US" sz="1900"/>
          </a:p>
        </p:txBody>
      </p:sp>
      <p:pic>
        <p:nvPicPr>
          <p:cNvPr id="12293" name="Picture 4" descr="ta03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3327400"/>
            <a:ext cx="743585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31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6400800" cy="992188"/>
          </a:xfrm>
        </p:spPr>
        <p:txBody>
          <a:bodyPr/>
          <a:lstStyle/>
          <a:p>
            <a:pPr eaLnBrk="1" hangingPunct="1"/>
            <a:r>
              <a:rPr lang="en-US" altLang="en-US" b="1" u="sng"/>
              <a:t>Contingency Tables (cont.)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4513" y="914400"/>
            <a:ext cx="8294687" cy="4572000"/>
          </a:xfrm>
        </p:spPr>
        <p:txBody>
          <a:bodyPr/>
          <a:lstStyle/>
          <a:p>
            <a:pPr marL="306132" indent="-306132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7030A0"/>
                </a:solidFill>
              </a:rPr>
              <a:t>The </a:t>
            </a:r>
            <a:r>
              <a:rPr lang="en-US" sz="2400" b="1" i="1" u="sng" dirty="0">
                <a:solidFill>
                  <a:srgbClr val="7030A0"/>
                </a:solidFill>
              </a:rPr>
              <a:t>margins</a:t>
            </a:r>
            <a:r>
              <a:rPr lang="en-US" sz="2400" b="1" dirty="0">
                <a:solidFill>
                  <a:srgbClr val="7030A0"/>
                </a:solidFill>
              </a:rPr>
              <a:t> (right and bottom) of a contingency table should have row and column totals (ADD THEM).  We use these totals to calculate </a:t>
            </a:r>
            <a:r>
              <a:rPr lang="en-US" sz="2400" b="1" i="1" u="sng" dirty="0">
                <a:solidFill>
                  <a:srgbClr val="FF0000"/>
                </a:solidFill>
              </a:rPr>
              <a:t>marginal distributions</a:t>
            </a:r>
            <a:r>
              <a:rPr lang="en-US" sz="2400" b="1" dirty="0">
                <a:solidFill>
                  <a:srgbClr val="7030A0"/>
                </a:solidFill>
              </a:rPr>
              <a:t>.</a:t>
            </a:r>
          </a:p>
          <a:p>
            <a:pPr marL="306132" indent="-306132"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marL="306132" indent="-306132" eaLnBrk="1" hangingPunct="1">
              <a:lnSpc>
                <a:spcPct val="90000"/>
              </a:lnSpc>
              <a:defRPr/>
            </a:pPr>
            <a:r>
              <a:rPr lang="en-US" sz="2400" b="1" u="sng" dirty="0"/>
              <a:t>Example</a:t>
            </a:r>
            <a:r>
              <a:rPr lang="en-US" sz="2400" dirty="0"/>
              <a:t>:</a:t>
            </a:r>
          </a:p>
          <a:p>
            <a:pPr marL="306132" indent="-306132"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marL="663285" lvl="1" indent="-255109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7030A0"/>
                </a:solidFill>
              </a:rPr>
              <a:t>The </a:t>
            </a:r>
            <a:r>
              <a:rPr lang="en-US" sz="2400" b="1" i="1" dirty="0">
                <a:solidFill>
                  <a:srgbClr val="7030A0"/>
                </a:solidFill>
              </a:rPr>
              <a:t>marginal distribution </a:t>
            </a:r>
            <a:r>
              <a:rPr lang="en-US" sz="2400" b="1" dirty="0">
                <a:solidFill>
                  <a:srgbClr val="7030A0"/>
                </a:solidFill>
              </a:rPr>
              <a:t>of </a:t>
            </a:r>
            <a:r>
              <a:rPr lang="en-US" sz="2400" b="1" i="1" dirty="0">
                <a:solidFill>
                  <a:srgbClr val="7030A0"/>
                </a:solidFill>
              </a:rPr>
              <a:t>Alive </a:t>
            </a:r>
            <a:r>
              <a:rPr lang="en-US" sz="2400" b="1" dirty="0">
                <a:solidFill>
                  <a:srgbClr val="7030A0"/>
                </a:solidFill>
              </a:rPr>
              <a:t>is: </a:t>
            </a:r>
          </a:p>
          <a:p>
            <a:pPr marL="663285" lvl="1" indent="-255109"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rgbClr val="7030A0"/>
              </a:solidFill>
            </a:endParaRPr>
          </a:p>
          <a:p>
            <a:pPr marL="418096" indent="-255109" eaLnBrk="1" hangingPunct="1">
              <a:lnSpc>
                <a:spcPct val="90000"/>
              </a:lnSpc>
              <a:defRPr/>
            </a:pPr>
            <a:r>
              <a:rPr lang="en-US" sz="2400" b="1" dirty="0"/>
              <a:t>Find the marginal distribution of </a:t>
            </a:r>
            <a:r>
              <a:rPr lang="en-US" sz="2400" b="1" i="1" dirty="0"/>
              <a:t>Second: </a:t>
            </a:r>
            <a:endParaRPr lang="en-US" sz="2400" b="1" dirty="0"/>
          </a:p>
          <a:p>
            <a:pPr marL="663285" lvl="1" indent="-255109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  <p:pic>
        <p:nvPicPr>
          <p:cNvPr id="13318" name="Picture 5" descr="ta03-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6134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76300" y="3925888"/>
            <a:ext cx="6591300" cy="2703512"/>
            <a:chOff x="876299" y="3925888"/>
            <a:chExt cx="6591301" cy="2703512"/>
          </a:xfrm>
        </p:grpSpPr>
        <p:sp>
          <p:nvSpPr>
            <p:cNvPr id="19468" name="Left Arrow 8"/>
            <p:cNvSpPr>
              <a:spLocks noChangeArrowheads="1"/>
            </p:cNvSpPr>
            <p:nvPr/>
          </p:nvSpPr>
          <p:spPr bwMode="auto">
            <a:xfrm rot="10800000">
              <a:off x="876299" y="6248400"/>
              <a:ext cx="1181100" cy="381000"/>
            </a:xfrm>
            <a:prstGeom prst="leftArrow">
              <a:avLst>
                <a:gd name="adj1" fmla="val 50000"/>
                <a:gd name="adj2" fmla="val 50002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Down Arrow 9"/>
            <p:cNvSpPr>
              <a:spLocks noChangeArrowheads="1"/>
            </p:cNvSpPr>
            <p:nvPr/>
          </p:nvSpPr>
          <p:spPr bwMode="auto">
            <a:xfrm>
              <a:off x="6781800" y="3925888"/>
              <a:ext cx="685800" cy="798512"/>
            </a:xfrm>
            <a:prstGeom prst="downArrow">
              <a:avLst>
                <a:gd name="adj1" fmla="val 50000"/>
                <a:gd name="adj2" fmla="val 50002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0" y="4319588"/>
            <a:ext cx="20748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5" tIns="40817" rIns="81635" bIns="40817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285/2201 (13%)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33600" y="5334000"/>
            <a:ext cx="5257800" cy="304800"/>
          </a:xfrm>
          <a:prstGeom prst="rect">
            <a:avLst/>
          </a:prstGeom>
          <a:blipFill dpi="0" rotWithShape="0">
            <a:blip r:embed="rId3">
              <a:alphaModFix amt="0"/>
            </a:blip>
            <a:srcRect/>
            <a:tile tx="0" ty="0" sx="100000" sy="100000" flip="none" algn="tl"/>
          </a:blipFill>
          <a:ln w="22225" algn="ctr">
            <a:solidFill>
              <a:srgbClr val="FF0000"/>
            </a:solidFill>
            <a:round/>
            <a:headEnd/>
            <a:tailEnd/>
          </a:ln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781800" y="5257800"/>
            <a:ext cx="685800" cy="457200"/>
          </a:xfrm>
          <a:prstGeom prst="ellipse">
            <a:avLst/>
          </a:prstGeom>
          <a:blipFill dpi="0" rotWithShape="0">
            <a:blip r:embed="rId3">
              <a:alphaModFix amt="0"/>
            </a:blip>
            <a:srcRect/>
            <a:tile tx="0" ty="0" sx="100000" sy="100000" flip="none" algn="tl"/>
          </a:blip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711950" y="6218238"/>
            <a:ext cx="685800" cy="457200"/>
          </a:xfrm>
          <a:prstGeom prst="ellipse">
            <a:avLst/>
          </a:prstGeom>
          <a:blipFill dpi="0" rotWithShape="0">
            <a:blip r:embed="rId3">
              <a:alphaModFix amt="0"/>
            </a:blip>
            <a:srcRect/>
            <a:tile tx="0" ty="0" sx="100000" sy="100000" flip="none" algn="tl"/>
          </a:blip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lIns="81635" tIns="40817" rIns="81635" bIns="40817" anchor="ctr"/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38400" y="3176588"/>
            <a:ext cx="762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5" tIns="40817" rIns="81635" bIns="40817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711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16238" y="3176588"/>
            <a:ext cx="22098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5" tIns="40817" rIns="81635" bIns="40817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7030A0"/>
                </a:solidFill>
              </a:rPr>
              <a:t>/2201 = 32%</a:t>
            </a:r>
          </a:p>
        </p:txBody>
      </p:sp>
    </p:spTree>
    <p:extLst>
      <p:ext uri="{BB962C8B-B14F-4D97-AF65-F5344CB8AC3E}">
        <p14:creationId xmlns:p14="http://schemas.microsoft.com/office/powerpoint/2010/main" val="28838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1297</Words>
  <Application>Microsoft Office PowerPoint</Application>
  <PresentationFormat>On-screen Show (4:3)</PresentationFormat>
  <Paragraphs>212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Chapter 2</vt:lpstr>
      <vt:lpstr>Three Rules of Data Analysis</vt:lpstr>
      <vt:lpstr>Frequency Tables</vt:lpstr>
      <vt:lpstr>What’s Wrong With This Picture?</vt:lpstr>
      <vt:lpstr>The Area Principle</vt:lpstr>
      <vt:lpstr>Bar Charts</vt:lpstr>
      <vt:lpstr>Pie Charts</vt:lpstr>
      <vt:lpstr>Contingency Tables…</vt:lpstr>
      <vt:lpstr>Contingency Tables (cont.)</vt:lpstr>
      <vt:lpstr>Contingency Tables (cont.)</vt:lpstr>
      <vt:lpstr>Conditional Distributions</vt:lpstr>
      <vt:lpstr>Conditional Distributions (cont.)</vt:lpstr>
      <vt:lpstr>Conditional Distributions (cont.)</vt:lpstr>
      <vt:lpstr>Conditional Distributions (cont.)</vt:lpstr>
      <vt:lpstr>Segmented Bar Charts</vt:lpstr>
      <vt:lpstr>Homework 1:</vt:lpstr>
      <vt:lpstr>Chapter 2 Reading Quiz</vt:lpstr>
      <vt:lpstr>Example: Sneakers!!</vt:lpstr>
      <vt:lpstr>You Try!!</vt:lpstr>
      <vt:lpstr>All Chapter 2 Homework Due on Friday:</vt:lpstr>
      <vt:lpstr>What Can Go Wrong?</vt:lpstr>
      <vt:lpstr>What Can Go Wrong? (cont.)</vt:lpstr>
      <vt:lpstr>What Can Go Wrong? (cont.)</vt:lpstr>
      <vt:lpstr>What Can Go Wrong? (cont.)</vt:lpstr>
      <vt:lpstr>What have we learned? </vt:lpstr>
      <vt:lpstr>Pop Quiz YaY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Cassandra</dc:creator>
  <cp:lastModifiedBy>Cassandra</cp:lastModifiedBy>
  <cp:revision>52</cp:revision>
  <dcterms:created xsi:type="dcterms:W3CDTF">2014-08-13T17:24:07Z</dcterms:created>
  <dcterms:modified xsi:type="dcterms:W3CDTF">2017-09-07T22:34:32Z</dcterms:modified>
</cp:coreProperties>
</file>