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3"/>
  </p:notesMasterIdLst>
  <p:handoutMasterIdLst>
    <p:handoutMasterId r:id="rId64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337" r:id="rId9"/>
    <p:sldId id="266" r:id="rId10"/>
    <p:sldId id="308" r:id="rId11"/>
    <p:sldId id="309" r:id="rId12"/>
    <p:sldId id="299" r:id="rId13"/>
    <p:sldId id="303" r:id="rId14"/>
    <p:sldId id="300" r:id="rId15"/>
    <p:sldId id="274" r:id="rId16"/>
    <p:sldId id="332" r:id="rId17"/>
    <p:sldId id="304" r:id="rId18"/>
    <p:sldId id="267" r:id="rId19"/>
    <p:sldId id="293" r:id="rId20"/>
    <p:sldId id="268" r:id="rId21"/>
    <p:sldId id="269" r:id="rId22"/>
    <p:sldId id="305" r:id="rId23"/>
    <p:sldId id="271" r:id="rId24"/>
    <p:sldId id="313" r:id="rId25"/>
    <p:sldId id="314" r:id="rId26"/>
    <p:sldId id="333" r:id="rId27"/>
    <p:sldId id="311" r:id="rId28"/>
    <p:sldId id="270" r:id="rId29"/>
    <p:sldId id="275" r:id="rId30"/>
    <p:sldId id="276" r:id="rId31"/>
    <p:sldId id="277" r:id="rId32"/>
    <p:sldId id="334" r:id="rId33"/>
    <p:sldId id="294" r:id="rId34"/>
    <p:sldId id="315" r:id="rId35"/>
    <p:sldId id="316" r:id="rId36"/>
    <p:sldId id="297" r:id="rId37"/>
    <p:sldId id="317" r:id="rId38"/>
    <p:sldId id="278" r:id="rId39"/>
    <p:sldId id="319" r:id="rId40"/>
    <p:sldId id="320" r:id="rId41"/>
    <p:sldId id="280" r:id="rId42"/>
    <p:sldId id="281" r:id="rId43"/>
    <p:sldId id="282" r:id="rId44"/>
    <p:sldId id="331" r:id="rId45"/>
    <p:sldId id="338" r:id="rId46"/>
    <p:sldId id="336" r:id="rId47"/>
    <p:sldId id="284" r:id="rId48"/>
    <p:sldId id="286" r:id="rId49"/>
    <p:sldId id="285" r:id="rId50"/>
    <p:sldId id="287" r:id="rId51"/>
    <p:sldId id="288" r:id="rId52"/>
    <p:sldId id="323" r:id="rId53"/>
    <p:sldId id="324" r:id="rId54"/>
    <p:sldId id="325" r:id="rId55"/>
    <p:sldId id="329" r:id="rId56"/>
    <p:sldId id="289" r:id="rId57"/>
    <p:sldId id="290" r:id="rId58"/>
    <p:sldId id="291" r:id="rId59"/>
    <p:sldId id="292" r:id="rId60"/>
    <p:sldId id="295" r:id="rId61"/>
    <p:sldId id="327" r:id="rId62"/>
  </p:sldIdLst>
  <p:sldSz cx="9144000" cy="6858000" type="letter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1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CF8"/>
    <a:srgbClr val="FDDCA1"/>
    <a:srgbClr val="B8F6FE"/>
    <a:srgbClr val="CCECFF"/>
    <a:srgbClr val="EF9C51"/>
    <a:srgbClr val="8CC6EB"/>
    <a:srgbClr val="193A61"/>
    <a:srgbClr val="E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horzBarState="maximized">
    <p:restoredLeft sz="16966" autoAdjust="0"/>
    <p:restoredTop sz="94747" autoAdjust="0"/>
  </p:normalViewPr>
  <p:slideViewPr>
    <p:cSldViewPr snapToObjects="1">
      <p:cViewPr varScale="1">
        <p:scale>
          <a:sx n="92" d="100"/>
          <a:sy n="92" d="100"/>
        </p:scale>
        <p:origin x="-882" y="-102"/>
      </p:cViewPr>
      <p:guideLst>
        <p:guide orient="horz" pos="3120"/>
        <p:guide pos="1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08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fld id="{AE7A0F44-AA08-4026-9616-9A0C3B4B5EA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0482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smtClean="0"/>
              <a:t>Click to edit Master text styles</a:t>
            </a:r>
          </a:p>
          <a:p>
            <a:pPr lvl="1"/>
            <a:r>
              <a:rPr lang="en-CA" altLang="en-US" noProof="0" smtClean="0"/>
              <a:t>Second level</a:t>
            </a:r>
          </a:p>
          <a:p>
            <a:pPr lvl="2"/>
            <a:r>
              <a:rPr lang="en-CA" altLang="en-US" noProof="0" smtClean="0"/>
              <a:t>Third level</a:t>
            </a:r>
          </a:p>
          <a:p>
            <a:pPr lvl="3"/>
            <a:r>
              <a:rPr lang="en-CA" altLang="en-US" noProof="0" smtClean="0"/>
              <a:t>Fourth level</a:t>
            </a:r>
          </a:p>
          <a:p>
            <a:pPr lvl="4"/>
            <a:r>
              <a:rPr lang="en-CA" alt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fld id="{6F4F3616-4887-4FEE-86BC-A733E4A4EDD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63073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40F82C-EFD3-429F-8024-924E2CEAAA71}" type="slidenum">
              <a:rPr lang="en-CA" altLang="en-US" sz="1200" smtClean="0">
                <a:latin typeface="Tahoma" panose="020B0604030504040204" pitchFamily="34" charset="0"/>
              </a:rPr>
              <a:pPr/>
              <a:t>2</a:t>
            </a:fld>
            <a:endParaRPr lang="en-CA" altLang="en-US" sz="1200" smtClean="0">
              <a:latin typeface="Tahoma" panose="020B060403050404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910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2147888"/>
            <a:ext cx="9144000" cy="480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CC6E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0" y="6626225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7" descr="Official_Pearson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1143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smw3e_book_cov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47888"/>
            <a:ext cx="19685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7060" name="Rectangle 4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685800"/>
            <a:ext cx="7391400" cy="16764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wrap="none" anchor="ctr"/>
          <a:lstStyle>
            <a:lvl1pPr>
              <a:defRPr sz="6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57061" name="Rectangle 5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2438400"/>
            <a:ext cx="4572000" cy="22098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6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752600" y="6096000"/>
            <a:ext cx="5638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Copyright © 2010, 2007, 2004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221490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8 - </a:t>
            </a:r>
            <a:fld id="{6AA4DAB7-E9AE-4505-B3A6-DC6DD2EC5D26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9370843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8 - </a:t>
            </a:r>
            <a:fld id="{E6E97551-0CC5-4280-8869-43D47A14BEC8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148676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8 - </a:t>
            </a:r>
            <a:fld id="{E6B43F07-E969-4243-9905-2E850D38EA63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9000743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8 - </a:t>
            </a:r>
            <a:fld id="{20327796-B7DC-40F3-B4A9-1CA7231483D1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4762255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8 - </a:t>
            </a:r>
            <a:fld id="{E0965818-FE9F-4D23-947F-EAC06DF13BF5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4256712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8 - </a:t>
            </a:r>
            <a:fld id="{9A5CC035-0AFE-4360-93B4-864D6471483A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8543678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8 - </a:t>
            </a:r>
            <a:fld id="{9EEF694C-334E-4B41-A310-B967FEE2AD07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862800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8 - </a:t>
            </a:r>
            <a:fld id="{23A0979C-FE30-4798-A94F-F3F0935D1ED9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0148370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8 - </a:t>
            </a:r>
            <a:fld id="{72D832B0-E3D6-43CB-A86E-C81E762B52F6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6217061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8 - </a:t>
            </a:r>
            <a:fld id="{D4287C0D-7700-4FEE-8F17-1C56F8FA48CB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6561839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CC33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Slide 8 - </a:t>
            </a:r>
            <a:fld id="{28BB8415-8D8E-4A46-96C7-6C0BD5C9FBF0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smtClean="0"/>
              <a:t>Copyright © 2010, 2007, 2004 Pearson Education, Inc.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gray">
          <a:xfrm rot="10800000">
            <a:off x="0" y="-1588"/>
            <a:ext cx="209550" cy="6856413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3200" smtClean="0">
              <a:latin typeface="Tahoma" panose="020B0604030504040204" pitchFamily="34" charset="0"/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73025"/>
            <a:ext cx="9144000" cy="79375"/>
            <a:chOff x="0" y="-1"/>
            <a:chExt cx="5760" cy="50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0" y="-1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0" y="48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92100" indent="-2921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54000" algn="l" rtl="0" eaLnBrk="0" fontAlgn="base" hangingPunct="0">
        <a:spcBef>
          <a:spcPct val="20000"/>
        </a:spcBef>
        <a:spcAft>
          <a:spcPct val="0"/>
        </a:spcAft>
        <a:buClr>
          <a:srgbClr val="EF9C51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84225" indent="-215900" algn="l" rtl="0" eaLnBrk="0" fontAlgn="base" hangingPunct="0">
        <a:spcBef>
          <a:spcPct val="20000"/>
        </a:spcBef>
        <a:spcAft>
          <a:spcPct val="0"/>
        </a:spcAft>
        <a:buClr>
          <a:srgbClr val="FDDCA1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14413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06500" indent="-190500" algn="l" rtl="0" eaLnBrk="0" fontAlgn="base" hangingPunct="0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32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wmf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3" Type="http://schemas.openxmlformats.org/officeDocument/2006/relationships/oleObject" Target="../embeddings/oleObject12.bin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11" Type="http://schemas.openxmlformats.org/officeDocument/2006/relationships/image" Target="../media/image42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41.png"/><Relationship Id="rId4" Type="http://schemas.openxmlformats.org/officeDocument/2006/relationships/image" Target="../media/image28.wmf"/><Relationship Id="rId9" Type="http://schemas.openxmlformats.org/officeDocument/2006/relationships/image" Target="../media/image40.png"/><Relationship Id="rId1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image" Target="../media/image45.pn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6.png"/><Relationship Id="rId4" Type="http://schemas.openxmlformats.org/officeDocument/2006/relationships/image" Target="../media/image47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MjrEeeDB-Y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7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8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feature=player_detailpage&amp;v=ub4nJAiQtTQ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descr="Pink tissue paper"/>
          <p:cNvSpPr>
            <a:spLocks noGrp="1" noChangeArrowheads="1"/>
          </p:cNvSpPr>
          <p:nvPr>
            <p:ph type="ctrTitle"/>
          </p:nvPr>
        </p:nvSpPr>
        <p:spPr>
          <a:xfrm>
            <a:off x="990600" y="-152400"/>
            <a:ext cx="7391400" cy="16764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Chapter 7</a:t>
            </a:r>
          </a:p>
        </p:txBody>
      </p:sp>
      <p:sp>
        <p:nvSpPr>
          <p:cNvPr id="5123" name="Rectangle 3" descr="Pink tissue paper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195904"/>
            <a:ext cx="7086600" cy="2209800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/>
              <a:t>Linear Regression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057400"/>
            <a:ext cx="3276600" cy="437442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1203" y="-228600"/>
            <a:ext cx="8305800" cy="99218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Correlation and the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3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987894"/>
                <a:ext cx="5343525" cy="5865813"/>
              </a:xfrm>
            </p:spPr>
            <p:txBody>
              <a:bodyPr/>
              <a:lstStyle/>
              <a:p>
                <a:pPr marL="342900" indent="-342900" eaLnBrk="1" hangingPunct="1"/>
                <a:r>
                  <a:rPr lang="en-US" altLang="en-US" sz="2400" dirty="0" smtClean="0"/>
                  <a:t>The figure shows the scatterplot of z-scores for </a:t>
                </a:r>
                <a:r>
                  <a:rPr lang="en-US" altLang="en-US" sz="2400" dirty="0"/>
                  <a:t>f</a:t>
                </a:r>
                <a:r>
                  <a:rPr lang="en-US" altLang="en-US" sz="2400" dirty="0" smtClean="0"/>
                  <a:t>at and protein.</a:t>
                </a:r>
              </a:p>
              <a:p>
                <a:pPr marL="342900" indent="-342900" eaLnBrk="1" hangingPunct="1"/>
                <a:r>
                  <a:rPr lang="en-US" altLang="en-US" sz="2400" dirty="0" smtClean="0"/>
                  <a:t>What line would you chose to model this relationship?</a:t>
                </a:r>
              </a:p>
              <a:p>
                <a:pPr marL="342900" indent="-342900" eaLnBrk="1" hangingPunct="1"/>
                <a:r>
                  <a:rPr lang="en-US" altLang="en-US" sz="2400" dirty="0" smtClean="0"/>
                  <a:t>Let’s pick some points.</a:t>
                </a:r>
              </a:p>
              <a:p>
                <a:pPr marL="342900" indent="-342900" eaLnBrk="1" hangingPunct="1"/>
                <a:r>
                  <a:rPr lang="en-US" altLang="en-US" sz="2400" dirty="0" smtClean="0"/>
                  <a:t>In general, if a burger has an average protein content, it should have about an average fat content too. </a:t>
                </a:r>
              </a:p>
              <a:p>
                <a:pPr marL="342900" indent="-342900" eaLnBrk="1" hangingPunct="1"/>
                <a:r>
                  <a:rPr lang="en-US" altLang="en-US" sz="2400" dirty="0" smtClean="0"/>
                  <a:t>This would be the point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altLang="en-US" sz="2400" dirty="0" smtClean="0"/>
              </a:p>
              <a:p>
                <a:pPr marL="342900" indent="-342900" eaLnBrk="1" hangingPunct="1"/>
                <a:r>
                  <a:rPr lang="en-US" altLang="en-US" sz="2400" dirty="0" smtClean="0"/>
                  <a:t>In the plot of z-scores, this would be (0, 0).</a:t>
                </a:r>
              </a:p>
              <a:p>
                <a:pPr marL="342900" indent="-342900" eaLnBrk="1" hangingPunct="1"/>
                <a:r>
                  <a:rPr lang="en-US" altLang="en-US" sz="2400" dirty="0" smtClean="0"/>
                  <a:t>The line passes through the origin. </a:t>
                </a:r>
              </a:p>
            </p:txBody>
          </p:sp>
        </mc:Choice>
        <mc:Fallback xmlns="">
          <p:sp>
            <p:nvSpPr>
              <p:cNvPr id="523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987894"/>
                <a:ext cx="5343525" cy="5865813"/>
              </a:xfrm>
              <a:blipFill rotWithShape="0">
                <a:blip r:embed="rId2"/>
                <a:stretch>
                  <a:fillRect l="-228" t="-728" r="-4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08-0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133600"/>
            <a:ext cx="3746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97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1203" y="-228600"/>
            <a:ext cx="8305800" cy="99218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Correlation and the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3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987894"/>
                <a:ext cx="5181600" cy="5865813"/>
              </a:xfrm>
            </p:spPr>
            <p:txBody>
              <a:bodyPr/>
              <a:lstStyle/>
              <a:p>
                <a:pPr marL="342900" indent="-342900" eaLnBrk="1" hangingPunct="1"/>
                <a:r>
                  <a:rPr lang="en-US" altLang="en-US" sz="2400" dirty="0" smtClean="0"/>
                  <a:t>The line goes through (0, 0).</a:t>
                </a:r>
              </a:p>
              <a:p>
                <a:pPr marL="342900" indent="-342900" eaLnBrk="1" hangingPunct="1"/>
                <a:r>
                  <a:rPr lang="en-US" altLang="en-US" sz="2400" dirty="0" smtClean="0"/>
                  <a:t>The equation for the line that passes through the origin is                     y = mx.</a:t>
                </a:r>
              </a:p>
              <a:p>
                <a:pPr marL="342900" indent="-342900" eaLnBrk="1" hangingPunct="1"/>
                <a:r>
                  <a:rPr lang="en-US" altLang="en-US" sz="2400" dirty="0" smtClean="0"/>
                  <a:t>However, our points are not (x, y).</a:t>
                </a:r>
              </a:p>
              <a:p>
                <a:pPr marL="342900" indent="-342900" eaLnBrk="1" hangingPunct="1"/>
                <a:r>
                  <a:rPr lang="en-US" altLang="en-US" sz="2400" dirty="0" smtClean="0"/>
                  <a:t>They are the z-scores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 smtClean="0"/>
              </a:p>
              <a:p>
                <a:pPr marL="342900" indent="-342900" eaLnBrk="1" hangingPunct="1"/>
                <a:r>
                  <a:rPr lang="en-US" altLang="en-US" sz="2400" dirty="0" smtClean="0"/>
                  <a:t>More specifically on this LINE, the point would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alt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acc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 smtClean="0"/>
              </a:p>
              <a:p>
                <a:pPr marL="342900" indent="-342900" eaLnBrk="1" hangingPunct="1"/>
                <a:r>
                  <a:rPr lang="en-US" altLang="en-US" sz="2400" dirty="0" smtClean="0"/>
                  <a:t>We need to change our equation to show this.</a:t>
                </a:r>
              </a:p>
              <a:p>
                <a:pPr marL="342900" indent="-342900" eaLnBrk="1" hangingPunct="1"/>
                <a:r>
                  <a:rPr lang="en-US" altLang="en-US" sz="2400" dirty="0" smtClean="0"/>
                  <a:t>The equation becomes: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acc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alt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altLang="en-US" sz="2400" dirty="0" smtClean="0"/>
              </a:p>
              <a:p>
                <a:pPr marL="342900" indent="-342900" eaLnBrk="1" hangingPunct="1"/>
                <a:endParaRPr lang="en-US" altLang="en-US" sz="2400" dirty="0" smtClean="0"/>
              </a:p>
            </p:txBody>
          </p:sp>
        </mc:Choice>
        <mc:Fallback xmlns="">
          <p:sp>
            <p:nvSpPr>
              <p:cNvPr id="523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987894"/>
                <a:ext cx="5181600" cy="5865813"/>
              </a:xfrm>
              <a:blipFill rotWithShape="0">
                <a:blip r:embed="rId2"/>
                <a:stretch>
                  <a:fillRect l="-235" t="-728" r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08-0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133600"/>
            <a:ext cx="3746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577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-192088"/>
            <a:ext cx="8305800" cy="990601"/>
          </a:xfrm>
        </p:spPr>
        <p:txBody>
          <a:bodyPr/>
          <a:lstStyle/>
          <a:p>
            <a:pPr eaLnBrk="1" hangingPunct="1"/>
            <a:r>
              <a:rPr lang="en-US" altLang="en-US" smtClean="0"/>
              <a:t>Correlation and the Line</a:t>
            </a:r>
          </a:p>
        </p:txBody>
      </p:sp>
      <p:pic>
        <p:nvPicPr>
          <p:cNvPr id="529412" name="Picture 4" descr="08-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1939925"/>
            <a:ext cx="39846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145381"/>
            <a:ext cx="1552575" cy="447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37" y="1681956"/>
            <a:ext cx="4124325" cy="819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00" y="2590006"/>
            <a:ext cx="4514850" cy="1133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86" y="3783404"/>
            <a:ext cx="4543425" cy="857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86" y="4801960"/>
            <a:ext cx="4667250" cy="781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898" y="6194764"/>
            <a:ext cx="2971800" cy="4667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-192088"/>
            <a:ext cx="8305800" cy="990601"/>
          </a:xfrm>
        </p:spPr>
        <p:txBody>
          <a:bodyPr/>
          <a:lstStyle/>
          <a:p>
            <a:pPr eaLnBrk="1" hangingPunct="1"/>
            <a:r>
              <a:rPr lang="en-US" altLang="en-US" smtClean="0"/>
              <a:t>Correlation and the Line</a:t>
            </a:r>
          </a:p>
        </p:txBody>
      </p:sp>
      <p:pic>
        <p:nvPicPr>
          <p:cNvPr id="529412" name="Picture 4" descr="08-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1939925"/>
            <a:ext cx="39846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92994"/>
            <a:ext cx="3086100" cy="552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590800"/>
            <a:ext cx="4829175" cy="27336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Note: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736" y="1752600"/>
            <a:ext cx="1400175" cy="49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917667"/>
            <a:ext cx="8181975" cy="847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97" y="4805362"/>
            <a:ext cx="7467600" cy="1266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2362200"/>
            <a:ext cx="5803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What would it mean here if r = 0?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3972580"/>
            <a:ext cx="7229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What would it mean here if r = -1 or r = 1?</a:t>
            </a:r>
            <a:endParaRPr lang="en-US" sz="2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How Big Can Predicted Values Get?</a:t>
            </a:r>
          </a:p>
        </p:txBody>
      </p:sp>
      <p:sp>
        <p:nvSpPr>
          <p:cNvPr id="5314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</p:spPr>
        <p:txBody>
          <a:bodyPr/>
          <a:lstStyle/>
          <a:p>
            <a:pPr marL="342900" indent="-342900" eaLnBrk="1" hangingPunct="1"/>
            <a:r>
              <a:rPr lang="en-US" altLang="en-US" dirty="0" smtClean="0"/>
              <a:t>Moving one standard deviation away from the mean in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moves us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 standard deviations away from the mean in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.</a:t>
            </a:r>
          </a:p>
          <a:p>
            <a:pPr marL="342900" indent="-342900" eaLnBrk="1" hangingPunct="1"/>
            <a:r>
              <a:rPr lang="en-US" altLang="en-US" b="1" dirty="0" smtClean="0"/>
              <a:t>So which value tends to be closer to the mean?</a:t>
            </a:r>
          </a:p>
          <a:p>
            <a:pPr marL="342900" indent="-342900" eaLnBrk="1" hangingPunct="1"/>
            <a:r>
              <a:rPr lang="en-US" altLang="en-US" i="1" dirty="0" smtClean="0"/>
              <a:t>r</a:t>
            </a:r>
            <a:r>
              <a:rPr lang="en-US" altLang="en-US" dirty="0" smtClean="0"/>
              <a:t> cannot be bigger than 1 (in absolute value), so each predicted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tends to be closer to its mean (in standard deviations) than its corresponding was. </a:t>
            </a:r>
          </a:p>
          <a:p>
            <a:pPr marL="342900" indent="-342900" eaLnBrk="1" hangingPunct="1"/>
            <a:r>
              <a:rPr lang="en-US" altLang="en-US" dirty="0" smtClean="0"/>
              <a:t>This property is called </a:t>
            </a:r>
            <a:r>
              <a:rPr lang="en-US" altLang="en-US" dirty="0" smtClean="0">
                <a:solidFill>
                  <a:schemeClr val="hlink"/>
                </a:solidFill>
              </a:rPr>
              <a:t>regression to the mean</a:t>
            </a:r>
            <a:r>
              <a:rPr lang="en-US" altLang="en-US" dirty="0" smtClean="0"/>
              <a:t>.</a:t>
            </a:r>
          </a:p>
          <a:p>
            <a:pPr marL="342900" indent="-342900" eaLnBrk="1" hangingPunct="1"/>
            <a:r>
              <a:rPr lang="en-US" altLang="en-US" dirty="0"/>
              <a:t>T</a:t>
            </a:r>
            <a:r>
              <a:rPr lang="en-US" altLang="en-US" dirty="0" smtClean="0"/>
              <a:t>he line is called the </a:t>
            </a:r>
            <a:r>
              <a:rPr lang="en-US" altLang="en-US" dirty="0" smtClean="0">
                <a:solidFill>
                  <a:schemeClr val="hlink"/>
                </a:solidFill>
              </a:rPr>
              <a:t>regression line</a:t>
            </a:r>
            <a:r>
              <a:rPr lang="en-US" altLang="en-US" dirty="0" smtClean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Just Checking </a:t>
            </a:r>
            <a:r>
              <a:rPr lang="en-US" smtClean="0"/>
              <a:t>Questions 1 – 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7363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28800"/>
            <a:ext cx="5553075" cy="523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3038475"/>
            <a:ext cx="7943850" cy="781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44" y="4648200"/>
            <a:ext cx="7458075" cy="8191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Regression Line in Real Units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altLang="en-US" sz="2400" dirty="0" smtClean="0"/>
              <a:t>Remember from Algebra that a straight line can be written as:  </a:t>
            </a:r>
          </a:p>
          <a:p>
            <a:pPr marL="342900" indent="-342900" eaLnBrk="1" hangingPunct="1"/>
            <a:r>
              <a:rPr lang="en-US" altLang="en-US" sz="2400" dirty="0" smtClean="0"/>
              <a:t>In Statistics we use a slightly different notation:</a:t>
            </a:r>
          </a:p>
          <a:p>
            <a:pPr marL="342900" indent="-342900" eaLnBrk="1" hangingPunct="1"/>
            <a:endParaRPr lang="en-US" altLang="en-US" sz="2400" dirty="0" smtClean="0"/>
          </a:p>
          <a:p>
            <a:pPr marL="342900" indent="-342900" eaLnBrk="1" hangingPunct="1"/>
            <a:r>
              <a:rPr lang="en-US" altLang="en-US" sz="2400" dirty="0" smtClean="0"/>
              <a:t>We write      to emphasize these are </a:t>
            </a:r>
            <a:r>
              <a:rPr lang="en-US" altLang="en-US" sz="2400" i="1" dirty="0" smtClean="0"/>
              <a:t>predicted</a:t>
            </a:r>
            <a:r>
              <a:rPr lang="en-US" altLang="en-US" sz="2400" dirty="0" smtClean="0"/>
              <a:t> values. </a:t>
            </a:r>
          </a:p>
          <a:p>
            <a:pPr marL="342900" indent="-342900" eaLnBrk="1" hangingPunct="1"/>
            <a:r>
              <a:rPr lang="en-US" altLang="en-US" sz="2400" dirty="0" smtClean="0"/>
              <a:t>This model says that our </a:t>
            </a:r>
            <a:r>
              <a:rPr lang="en-US" altLang="en-US" sz="2400" i="1" dirty="0" smtClean="0"/>
              <a:t>predictions</a:t>
            </a:r>
            <a:r>
              <a:rPr lang="en-US" altLang="en-US" sz="2400" dirty="0" smtClean="0"/>
              <a:t> from our model follow a straight line.</a:t>
            </a:r>
          </a:p>
        </p:txBody>
      </p:sp>
      <p:graphicFrame>
        <p:nvGraphicFramePr>
          <p:cNvPr id="524296" name="Object 8"/>
          <p:cNvGraphicFramePr>
            <a:graphicFrameLocks noChangeAspect="1"/>
          </p:cNvGraphicFramePr>
          <p:nvPr/>
        </p:nvGraphicFramePr>
        <p:xfrm>
          <a:off x="3613150" y="2057400"/>
          <a:ext cx="1714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9" name="Equation" r:id="rId3" imgW="1714500" imgH="419100" progId="Equation.DSMT4">
                  <p:embed/>
                </p:oleObj>
              </mc:Choice>
              <mc:Fallback>
                <p:oleObj name="Equation" r:id="rId3" imgW="1714500" imgH="419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150" y="2057400"/>
                        <a:ext cx="17145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4297" name="Object 9"/>
          <p:cNvGraphicFramePr>
            <a:graphicFrameLocks noChangeAspect="1"/>
          </p:cNvGraphicFramePr>
          <p:nvPr/>
        </p:nvGraphicFramePr>
        <p:xfrm>
          <a:off x="3613150" y="2895600"/>
          <a:ext cx="187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0" name="Equation" r:id="rId5" imgW="1879600" imgH="457200" progId="Equation.DSMT4">
                  <p:embed/>
                </p:oleObj>
              </mc:Choice>
              <mc:Fallback>
                <p:oleObj name="Equation" r:id="rId5" imgW="187960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150" y="2895600"/>
                        <a:ext cx="1879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4298" name="Object 10"/>
          <p:cNvGraphicFramePr>
            <a:graphicFrameLocks noChangeAspect="1"/>
          </p:cNvGraphicFramePr>
          <p:nvPr/>
        </p:nvGraphicFramePr>
        <p:xfrm>
          <a:off x="2273300" y="3314700"/>
          <a:ext cx="228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1" name="Equation" r:id="rId7" imgW="228600" imgH="444500" progId="Equation.DSMT4">
                  <p:embed/>
                </p:oleObj>
              </mc:Choice>
              <mc:Fallback>
                <p:oleObj name="Equation" r:id="rId7" imgW="228600" imgH="4445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3314700"/>
                        <a:ext cx="228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2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2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2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8013"/>
            <a:ext cx="8839200" cy="992187"/>
          </a:xfrm>
        </p:spPr>
        <p:txBody>
          <a:bodyPr/>
          <a:lstStyle/>
          <a:p>
            <a:pPr eaLnBrk="1" hangingPunct="1"/>
            <a:r>
              <a:rPr lang="en-US" altLang="en-US" smtClean="0"/>
              <a:t>The Regression Line in Real Units(cont.)</a:t>
            </a:r>
          </a:p>
        </p:txBody>
      </p:sp>
      <p:sp>
        <p:nvSpPr>
          <p:cNvPr id="550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4513" y="2362200"/>
            <a:ext cx="8294687" cy="3810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200" i="1" dirty="0" smtClean="0">
                <a:latin typeface="Times New Roman" panose="02020603050405020304" pitchFamily="18" charset="0"/>
              </a:rPr>
              <a:t>b</a:t>
            </a:r>
            <a:r>
              <a:rPr lang="en-US" altLang="en-US" sz="3200" baseline="-25000" dirty="0" smtClean="0">
                <a:latin typeface="Times New Roman" panose="02020603050405020304" pitchFamily="18" charset="0"/>
              </a:rPr>
              <a:t>1</a:t>
            </a:r>
            <a:r>
              <a:rPr lang="en-US" altLang="en-US" dirty="0" smtClean="0"/>
              <a:t> is the </a:t>
            </a:r>
            <a:r>
              <a:rPr lang="en-US" altLang="en-US" dirty="0" smtClean="0">
                <a:solidFill>
                  <a:schemeClr val="hlink"/>
                </a:solidFill>
              </a:rPr>
              <a:t>slope</a:t>
            </a:r>
            <a:r>
              <a:rPr lang="en-US" altLang="en-US" dirty="0" smtClean="0"/>
              <a:t>, which tells us how rapidly     changes with respect to </a:t>
            </a:r>
            <a:r>
              <a:rPr lang="en-US" altLang="en-US" sz="3200" i="1" dirty="0" smtClean="0">
                <a:latin typeface="Times New Roman" panose="02020603050405020304" pitchFamily="18" charset="0"/>
              </a:rPr>
              <a:t>x</a:t>
            </a:r>
            <a:r>
              <a:rPr lang="en-US" altLang="en-US" dirty="0" smtClean="0"/>
              <a:t>.  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i="1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 i="1" dirty="0" smtClean="0">
                <a:latin typeface="Times New Roman" panose="02020603050405020304" pitchFamily="18" charset="0"/>
              </a:rPr>
              <a:t>b</a:t>
            </a:r>
            <a:r>
              <a:rPr lang="en-US" altLang="en-US" sz="3200" baseline="-25000" dirty="0" smtClean="0">
                <a:latin typeface="Times New Roman" panose="02020603050405020304" pitchFamily="18" charset="0"/>
              </a:rPr>
              <a:t>0</a:t>
            </a:r>
            <a:r>
              <a:rPr lang="en-US" altLang="en-US" dirty="0" smtClean="0"/>
              <a:t> is the </a:t>
            </a:r>
            <a:r>
              <a:rPr lang="en-US" altLang="en-US" i="1" dirty="0" smtClean="0">
                <a:solidFill>
                  <a:schemeClr val="hlink"/>
                </a:solidFill>
              </a:rPr>
              <a:t>y</a:t>
            </a:r>
            <a:r>
              <a:rPr lang="en-US" altLang="en-US" dirty="0" smtClean="0">
                <a:solidFill>
                  <a:schemeClr val="hlink"/>
                </a:solidFill>
              </a:rPr>
              <a:t>-intercept</a:t>
            </a:r>
            <a:r>
              <a:rPr lang="en-US" altLang="en-US" dirty="0" smtClean="0"/>
              <a:t>, which tells where the line crosses (intercepts) the </a:t>
            </a:r>
            <a:r>
              <a:rPr lang="en-US" altLang="en-US" sz="3200" i="1" dirty="0" smtClean="0">
                <a:latin typeface="Times New Roman" panose="02020603050405020304" pitchFamily="18" charset="0"/>
              </a:rPr>
              <a:t>y</a:t>
            </a:r>
            <a:r>
              <a:rPr lang="en-US" altLang="en-US" dirty="0" smtClean="0"/>
              <a:t>-axis.</a:t>
            </a:r>
          </a:p>
        </p:txBody>
      </p:sp>
      <p:graphicFrame>
        <p:nvGraphicFramePr>
          <p:cNvPr id="5509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835633"/>
              </p:ext>
            </p:extLst>
          </p:nvPr>
        </p:nvGraphicFramePr>
        <p:xfrm>
          <a:off x="7467600" y="2908300"/>
          <a:ext cx="228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6" name="Equation" r:id="rId3" imgW="228600" imgH="444500" progId="Equation.DSMT4">
                  <p:embed/>
                </p:oleObj>
              </mc:Choice>
              <mc:Fallback>
                <p:oleObj name="Equation" r:id="rId3" imgW="228600" imgH="444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908300"/>
                        <a:ext cx="228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3479800" y="1746250"/>
          <a:ext cx="187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7" name="Equation" r:id="rId5" imgW="1879600" imgH="457200" progId="Equation.DSMT4">
                  <p:embed/>
                </p:oleObj>
              </mc:Choice>
              <mc:Fallback>
                <p:oleObj name="Equation" r:id="rId5" imgW="187960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1746250"/>
                        <a:ext cx="1879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0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0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0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5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0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0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0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Fat Versus Protein: An Example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altLang="en-US" smtClean="0"/>
              <a:t>The following is a scatterplot of total </a:t>
            </a:r>
            <a:r>
              <a:rPr lang="en-US" altLang="en-US" i="1" smtClean="0"/>
              <a:t>fat</a:t>
            </a:r>
            <a:r>
              <a:rPr lang="en-US" altLang="en-US" smtClean="0"/>
              <a:t> versus </a:t>
            </a:r>
            <a:r>
              <a:rPr lang="en-US" altLang="en-US" i="1" smtClean="0"/>
              <a:t>protein</a:t>
            </a:r>
            <a:r>
              <a:rPr lang="en-US" altLang="en-US" smtClean="0"/>
              <a:t> for 30 items on the Burger King menu:</a:t>
            </a:r>
          </a:p>
          <a:p>
            <a:pPr marL="342900" indent="-342900"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pic>
        <p:nvPicPr>
          <p:cNvPr id="517124" name="Picture 4" descr="08-0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80920"/>
            <a:ext cx="5029200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4513" y="3429000"/>
                <a:ext cx="2702150" cy="1598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=18.0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𝑔𝑟𝑎𝑚𝑠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=24.26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𝑔𝑟𝑎𝑚𝑠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=13.5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𝑔𝑟𝑎𝑚𝑠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=15.78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𝑔𝑟𝑎𝑚𝑠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13" y="3429000"/>
                <a:ext cx="2702150" cy="1598836"/>
              </a:xfrm>
              <a:prstGeom prst="rect">
                <a:avLst/>
              </a:prstGeom>
              <a:blipFill rotWithShape="0">
                <a:blip r:embed="rId4"/>
                <a:stretch>
                  <a:fillRect b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92188"/>
          </a:xfrm>
        </p:spPr>
        <p:txBody>
          <a:bodyPr/>
          <a:lstStyle/>
          <a:p>
            <a:pPr eaLnBrk="1" hangingPunct="1"/>
            <a:r>
              <a:rPr lang="en-US" altLang="en-US" smtClean="0"/>
              <a:t>The Regression Line in Real Units (cont.)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3999" cy="5334000"/>
          </a:xfrm>
        </p:spPr>
        <p:txBody>
          <a:bodyPr/>
          <a:lstStyle/>
          <a:p>
            <a:pPr marL="342900" indent="-342900" eaLnBrk="1" hangingPunct="1"/>
            <a:r>
              <a:rPr lang="en-US" altLang="en-US" dirty="0" smtClean="0"/>
              <a:t>In our model, we have a slope (</a:t>
            </a:r>
            <a:r>
              <a:rPr lang="en-US" altLang="en-US" i="1" dirty="0" smtClean="0">
                <a:solidFill>
                  <a:schemeClr val="hlink"/>
                </a:solidFill>
              </a:rPr>
              <a:t>b</a:t>
            </a:r>
            <a:r>
              <a:rPr lang="en-US" altLang="en-US" baseline="-25000" dirty="0" smtClean="0">
                <a:solidFill>
                  <a:schemeClr val="hlink"/>
                </a:solidFill>
              </a:rPr>
              <a:t>1</a:t>
            </a:r>
            <a:r>
              <a:rPr lang="en-US" altLang="en-US" dirty="0" smtClean="0"/>
              <a:t>):</a:t>
            </a:r>
          </a:p>
          <a:p>
            <a:pPr marL="342900" indent="-342900" eaLnBrk="1" hangingPunct="1"/>
            <a:endParaRPr lang="en-US" altLang="en-US" dirty="0" smtClean="0"/>
          </a:p>
          <a:p>
            <a:pPr marL="742950" lvl="1" indent="-285750" eaLnBrk="1" hangingPunct="1"/>
            <a:r>
              <a:rPr lang="en-US" altLang="en-US" dirty="0" smtClean="0"/>
              <a:t>The slope formula is:</a:t>
            </a:r>
          </a:p>
          <a:p>
            <a:pPr marL="742950" lvl="1" indent="-285750" eaLnBrk="1" hangingPunct="1"/>
            <a:endParaRPr lang="en-US" altLang="en-US" dirty="0" smtClean="0"/>
          </a:p>
          <a:p>
            <a:pPr marL="742950" lvl="1" indent="-285750" eaLnBrk="1" hangingPunct="1"/>
            <a:endParaRPr lang="en-US" altLang="en-US" dirty="0" smtClean="0"/>
          </a:p>
          <a:p>
            <a:pPr marL="742950" lvl="1" indent="-285750" eaLnBrk="1" hangingPunct="1"/>
            <a:endParaRPr lang="en-US" altLang="en-US" dirty="0" smtClean="0"/>
          </a:p>
          <a:p>
            <a:pPr marL="742950" lvl="1" indent="-285750" eaLnBrk="1" hangingPunct="1"/>
            <a:r>
              <a:rPr lang="en-US" altLang="en-US" dirty="0" smtClean="0"/>
              <a:t>(You can check the “math box” to see where this came from)</a:t>
            </a:r>
          </a:p>
          <a:p>
            <a:pPr marL="742950" lvl="1" indent="-285750" eaLnBrk="1" hangingPunct="1"/>
            <a:r>
              <a:rPr lang="en-US" altLang="en-US" dirty="0" smtClean="0"/>
              <a:t>Our slope is always in units of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per unit of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.</a:t>
            </a:r>
          </a:p>
        </p:txBody>
      </p:sp>
      <p:graphicFrame>
        <p:nvGraphicFramePr>
          <p:cNvPr id="525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407938"/>
              </p:ext>
            </p:extLst>
          </p:nvPr>
        </p:nvGraphicFramePr>
        <p:xfrm>
          <a:off x="3890963" y="2895600"/>
          <a:ext cx="13843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6" name="Equation" r:id="rId3" imgW="1384300" imgH="1092200" progId="Equation.DSMT4">
                  <p:embed/>
                </p:oleObj>
              </mc:Choice>
              <mc:Fallback>
                <p:oleObj name="Equation" r:id="rId3" imgW="1384300" imgH="1092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963" y="2895600"/>
                        <a:ext cx="13843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5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5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5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5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8839200" cy="992188"/>
          </a:xfrm>
        </p:spPr>
        <p:txBody>
          <a:bodyPr/>
          <a:lstStyle/>
          <a:p>
            <a:pPr eaLnBrk="1" hangingPunct="1"/>
            <a:r>
              <a:rPr lang="en-US" altLang="en-US" smtClean="0"/>
              <a:t>The Regression Line in Real Units (cont.)</a:t>
            </a:r>
          </a:p>
        </p:txBody>
      </p:sp>
      <p:graphicFrame>
        <p:nvGraphicFramePr>
          <p:cNvPr id="5263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802370"/>
              </p:ext>
            </p:extLst>
          </p:nvPr>
        </p:nvGraphicFramePr>
        <p:xfrm>
          <a:off x="3390900" y="6211932"/>
          <a:ext cx="20574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0" name="Equation" r:id="rId3" imgW="1930400" imgH="457200" progId="Equation.DSMT4">
                  <p:embed/>
                </p:oleObj>
              </mc:Choice>
              <mc:Fallback>
                <p:oleObj name="Equation" r:id="rId3" imgW="19304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6211932"/>
                        <a:ext cx="205740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937" y="915988"/>
            <a:ext cx="7096125" cy="495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9875" y="1472172"/>
            <a:ext cx="3219450" cy="438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137825"/>
            <a:ext cx="8229600" cy="885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3225" y="3228975"/>
            <a:ext cx="3257550" cy="40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4250" y="3834350"/>
            <a:ext cx="1733550" cy="333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8645" y="4307089"/>
            <a:ext cx="2124075" cy="428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8425" y="5606557"/>
            <a:ext cx="3505200" cy="390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18645" y="4992420"/>
                <a:ext cx="24976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Now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645" y="4992420"/>
                <a:ext cx="2497607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390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2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533400"/>
          </a:xfrm>
        </p:spPr>
        <p:txBody>
          <a:bodyPr/>
          <a:lstStyle/>
          <a:p>
            <a:r>
              <a:rPr lang="en-US" altLang="en-US" smtClean="0"/>
              <a:t>Now find the regression line for the Burger King data:</a:t>
            </a:r>
            <a:br>
              <a:rPr lang="en-US" altLang="en-US" smtClean="0"/>
            </a:br>
            <a:endParaRPr lang="en-US" altLang="en-US" smtClean="0"/>
          </a:p>
        </p:txBody>
      </p:sp>
      <p:graphicFrame>
        <p:nvGraphicFramePr>
          <p:cNvPr id="4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00551"/>
              </p:ext>
            </p:extLst>
          </p:nvPr>
        </p:nvGraphicFramePr>
        <p:xfrm>
          <a:off x="4787900" y="1639896"/>
          <a:ext cx="13843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4" name="Equation" r:id="rId3" imgW="1384300" imgH="1092200" progId="Equation.DSMT4">
                  <p:embed/>
                </p:oleObj>
              </mc:Choice>
              <mc:Fallback>
                <p:oleObj name="Equation" r:id="rId3" imgW="1384300" imgH="109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639896"/>
                        <a:ext cx="13843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046081"/>
              </p:ext>
            </p:extLst>
          </p:nvPr>
        </p:nvGraphicFramePr>
        <p:xfrm>
          <a:off x="4400550" y="1031439"/>
          <a:ext cx="187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5" name="Equation" r:id="rId5" imgW="1879600" imgH="457200" progId="Equation.DSMT4">
                  <p:embed/>
                </p:oleObj>
              </mc:Choice>
              <mc:Fallback>
                <p:oleObj name="Equation" r:id="rId5" imgW="1879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1031439"/>
                        <a:ext cx="1879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18208" y="2891307"/>
                <a:ext cx="2515817" cy="69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0.83 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15.78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13.5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208" y="2891307"/>
                <a:ext cx="2515817" cy="69897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1594520"/>
                <a:ext cx="2950616" cy="2337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Cambria Math" panose="02040503050406030204" pitchFamily="18" charset="0"/>
                  </a:rPr>
                  <a:t>We know: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=18.0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𝑔𝑟𝑎𝑚𝑠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=24.26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𝑔𝑟𝑎𝑚𝑠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=13.5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𝑔𝑟𝑎𝑚𝑠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=15.78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𝑔𝑟𝑎𝑚𝑠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=0.83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94520"/>
                <a:ext cx="2950616" cy="2337499"/>
              </a:xfrm>
              <a:prstGeom prst="rect">
                <a:avLst/>
              </a:prstGeom>
              <a:blipFill rotWithShape="0">
                <a:blip r:embed="rId10"/>
                <a:stretch>
                  <a:fillRect l="-3099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69426" y="3780252"/>
                <a:ext cx="13498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0.97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426" y="3780252"/>
                <a:ext cx="1349857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4525" r="-4525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90908" y="4572000"/>
                <a:ext cx="31288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=24.26 −0.97(18)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908" y="4572000"/>
                <a:ext cx="3128870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754" r="-2924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46822" y="5179082"/>
                <a:ext cx="11870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=6.8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822" y="5179082"/>
                <a:ext cx="1187056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5155" r="-5155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538987" y="6070365"/>
            <a:ext cx="283763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dirty="0"/>
              <a:t>The equation </a:t>
            </a:r>
            <a:r>
              <a:rPr lang="en-US" altLang="en-US" dirty="0" smtClean="0"/>
              <a:t>is:</a:t>
            </a:r>
            <a:endParaRPr lang="en-US" altLang="en-US" sz="2000" dirty="0" smtClean="0"/>
          </a:p>
        </p:txBody>
      </p:sp>
      <p:pic>
        <p:nvPicPr>
          <p:cNvPr id="15" name="Picture 6" descr="equ08-17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950719"/>
            <a:ext cx="34925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 Versus Protein: An Example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600200"/>
            <a:ext cx="4070350" cy="30099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dirty="0"/>
          </a:p>
          <a:p>
            <a:pPr marL="342900" indent="-342900"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marL="342900" indent="-342900" eaLnBrk="1" hangingPunct="1">
              <a:lnSpc>
                <a:spcPct val="90000"/>
              </a:lnSpc>
            </a:pPr>
            <a:r>
              <a:rPr lang="en-US" altLang="en-US" sz="2400" dirty="0" smtClean="0"/>
              <a:t>What does the slope mean?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altLang="en-US" sz="2400" dirty="0" smtClean="0"/>
              <a:t>This says that BK sandwiches pack about 0.97 additional grams of fat for each additional gram of protein.  </a:t>
            </a:r>
            <a:endParaRPr lang="en-US" altLang="en-US" sz="2000" dirty="0" smtClean="0"/>
          </a:p>
          <a:p>
            <a:pPr marL="742950" lvl="1" indent="-285750"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marL="742950" lvl="1" indent="-285750"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dirty="0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 eaLnBrk="1" hangingPunct="1">
              <a:buFont typeface="Wingdings" panose="05000000000000000000" pitchFamily="2" charset="2"/>
              <a:buNone/>
            </a:pPr>
            <a:r>
              <a:rPr lang="en-US" altLang="en-US" sz="2400" smtClean="0"/>
              <a:t> </a:t>
            </a:r>
          </a:p>
        </p:txBody>
      </p:sp>
      <p:pic>
        <p:nvPicPr>
          <p:cNvPr id="528389" name="Picture 5" descr="08-0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6591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8390" name="Picture 6" descr="equ08-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96" y="1283584"/>
            <a:ext cx="34925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8391" name="Text Box 7" descr="Pink tissue paper"/>
          <p:cNvSpPr txBox="1">
            <a:spLocks noChangeArrowheads="1"/>
          </p:cNvSpPr>
          <p:nvPr/>
        </p:nvSpPr>
        <p:spPr bwMode="auto">
          <a:xfrm>
            <a:off x="452438" y="5990070"/>
            <a:ext cx="8235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rgbClr val="EF9C51"/>
              </a:buClr>
              <a:buSzPct val="55000"/>
              <a:buFont typeface="Wingdings" panose="05000000000000000000" pitchFamily="2" charset="2"/>
              <a:buNone/>
            </a:pPr>
            <a:r>
              <a:rPr lang="en-US" altLang="en-US" dirty="0" smtClean="0"/>
              <a:t>Always express slope as “y-units per x-unit”</a:t>
            </a:r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 Versus Protein: An Example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600200"/>
            <a:ext cx="4070350" cy="30099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dirty="0"/>
          </a:p>
          <a:p>
            <a:pPr marL="342900" indent="-342900" eaLnBrk="1" hangingPunct="1">
              <a:lnSpc>
                <a:spcPct val="90000"/>
              </a:lnSpc>
            </a:pPr>
            <a:r>
              <a:rPr lang="en-US" altLang="en-US" sz="2400" dirty="0" smtClean="0"/>
              <a:t>What does the y-intercept mean?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altLang="en-US" sz="2400" dirty="0" smtClean="0"/>
              <a:t>This says that a BK sandwich with no protein would have 6.8 grams of fat. </a:t>
            </a:r>
          </a:p>
          <a:p>
            <a:pPr marL="742950" lvl="1" indent="-285750"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dirty="0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 eaLnBrk="1" hangingPunct="1">
              <a:buFont typeface="Wingdings" panose="05000000000000000000" pitchFamily="2" charset="2"/>
              <a:buNone/>
            </a:pPr>
            <a:r>
              <a:rPr lang="en-US" altLang="en-US" sz="2400" smtClean="0"/>
              <a:t> </a:t>
            </a:r>
          </a:p>
        </p:txBody>
      </p:sp>
      <p:pic>
        <p:nvPicPr>
          <p:cNvPr id="528389" name="Picture 5" descr="08-0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6591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8390" name="Picture 6" descr="equ08-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96" y="1283584"/>
            <a:ext cx="34925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8391" name="Text Box 7" descr="Pink tissue paper"/>
          <p:cNvSpPr txBox="1">
            <a:spLocks noChangeArrowheads="1"/>
          </p:cNvSpPr>
          <p:nvPr/>
        </p:nvSpPr>
        <p:spPr bwMode="auto">
          <a:xfrm>
            <a:off x="152400" y="5257800"/>
            <a:ext cx="89916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dirty="0"/>
              <a:t>Normally, we wouldn’t analyze the y-intercept in these cases</a:t>
            </a:r>
            <a:r>
              <a:rPr lang="en-US" alt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 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It serves mainly as a starting value for predictions and we don’t interpret it as a meaningful predicted value. </a:t>
            </a: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206011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8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8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45878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Fat Versus Protein: An Example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 eaLnBrk="1" hangingPunct="1">
              <a:buFont typeface="Wingdings" panose="05000000000000000000" pitchFamily="2" charset="2"/>
              <a:buNone/>
            </a:pPr>
            <a:r>
              <a:rPr lang="en-US" altLang="en-US" sz="2400" smtClean="0"/>
              <a:t> </a:t>
            </a:r>
          </a:p>
        </p:txBody>
      </p:sp>
      <p:pic>
        <p:nvPicPr>
          <p:cNvPr id="528389" name="Picture 5" descr="08-0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2" y="762000"/>
            <a:ext cx="36591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8390" name="Picture 6" descr="equ08-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96" y="1283584"/>
            <a:ext cx="34925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8391" name="Text Box 7" descr="Pink tissue paper"/>
              <p:cNvSpPr txBox="1">
                <a:spLocks noChangeArrowheads="1"/>
              </p:cNvSpPr>
              <p:nvPr/>
            </p:nvSpPr>
            <p:spPr bwMode="auto">
              <a:xfrm>
                <a:off x="-200891" y="2978155"/>
                <a:ext cx="9372600" cy="38798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lvl="1" eaLnBrk="1" hangingPunct="1">
                  <a:spcBef>
                    <a:spcPct val="20000"/>
                  </a:spcBef>
                  <a:buClr>
                    <a:srgbClr val="EF9C51"/>
                  </a:buClr>
                  <a:buSzPct val="55000"/>
                  <a:buFont typeface="Wingdings" panose="05000000000000000000" pitchFamily="2" charset="2"/>
                  <a:buNone/>
                </a:pPr>
                <a:r>
                  <a:rPr lang="en-US" altLang="en-US" u="sng" dirty="0" smtClean="0"/>
                  <a:t>Questions:</a:t>
                </a:r>
              </a:p>
              <a:p>
                <a:pPr lvl="1" eaLnBrk="1" hangingPunct="1">
                  <a:spcBef>
                    <a:spcPct val="20000"/>
                  </a:spcBef>
                  <a:buClr>
                    <a:srgbClr val="EF9C51"/>
                  </a:buClr>
                  <a:buSzPct val="55000"/>
                  <a:buFont typeface="Wingdings" panose="05000000000000000000" pitchFamily="2" charset="2"/>
                  <a:buNone/>
                </a:pPr>
                <a:r>
                  <a:rPr lang="en-US" altLang="en-US" dirty="0" smtClean="0"/>
                  <a:t>What would you predict the fat content </a:t>
                </a:r>
                <a:r>
                  <a:rPr lang="en-US" altLang="en-US" dirty="0"/>
                  <a:t>for a BK Broiler chicken </a:t>
                </a:r>
                <a:r>
                  <a:rPr lang="en-US" altLang="en-US" dirty="0" smtClean="0"/>
                  <a:t>sandwich to be (with </a:t>
                </a:r>
                <a:r>
                  <a:rPr lang="en-US" altLang="en-US" dirty="0"/>
                  <a:t>30 g of protein</a:t>
                </a:r>
                <a:r>
                  <a:rPr lang="en-US" altLang="en-US" dirty="0" smtClean="0"/>
                  <a:t>)?  </a:t>
                </a:r>
              </a:p>
              <a:p>
                <a:pPr lvl="1" eaLnBrk="1" hangingPunct="1">
                  <a:spcBef>
                    <a:spcPct val="20000"/>
                  </a:spcBef>
                  <a:buClr>
                    <a:srgbClr val="EF9C51"/>
                  </a:buClr>
                  <a:buSzPct val="55000"/>
                  <a:buFont typeface="Wingdings" panose="05000000000000000000" pitchFamily="2" charset="2"/>
                  <a:buNone/>
                </a:pPr>
                <a:r>
                  <a:rPr lang="en-US" altLang="en-US" dirty="0" smtClean="0"/>
                  <a:t>6.8 </a:t>
                </a:r>
                <a:r>
                  <a:rPr lang="en-US" altLang="en-US" dirty="0"/>
                  <a:t>+ 0.97(30) = </a:t>
                </a:r>
                <a:r>
                  <a:rPr lang="en-US" altLang="en-US" b="1" i="1" dirty="0">
                    <a:solidFill>
                      <a:srgbClr val="7030A0"/>
                    </a:solidFill>
                  </a:rPr>
                  <a:t>35.9 grams of fat</a:t>
                </a:r>
                <a:r>
                  <a:rPr lang="en-US" altLang="en-US" b="1" i="1" dirty="0" smtClean="0">
                    <a:solidFill>
                      <a:srgbClr val="7030A0"/>
                    </a:solidFill>
                  </a:rPr>
                  <a:t>.</a:t>
                </a:r>
              </a:p>
              <a:p>
                <a:pPr lvl="1" eaLnBrk="1" hangingPunct="1">
                  <a:spcBef>
                    <a:spcPct val="20000"/>
                  </a:spcBef>
                  <a:buClr>
                    <a:srgbClr val="EF9C51"/>
                  </a:buClr>
                  <a:buSzPct val="55000"/>
                  <a:buFont typeface="Wingdings" panose="05000000000000000000" pitchFamily="2" charset="2"/>
                  <a:buNone/>
                </a:pPr>
                <a:r>
                  <a:rPr lang="en-US" altLang="en-US" dirty="0" smtClean="0"/>
                  <a:t>The BK Broiler chicken sandwich actually has 29 grams of fat. </a:t>
                </a:r>
              </a:p>
              <a:p>
                <a:pPr lvl="1" eaLnBrk="1" hangingPunct="1">
                  <a:spcBef>
                    <a:spcPct val="20000"/>
                  </a:spcBef>
                  <a:buClr>
                    <a:srgbClr val="EF9C51"/>
                  </a:buClr>
                  <a:buSzPct val="55000"/>
                  <a:buFont typeface="Wingdings" panose="05000000000000000000" pitchFamily="2" charset="2"/>
                  <a:buNone/>
                </a:pPr>
                <a:r>
                  <a:rPr lang="en-US" altLang="en-US" dirty="0" smtClean="0"/>
                  <a:t>What is its residual?</a:t>
                </a:r>
              </a:p>
              <a:p>
                <a:pPr lvl="1" eaLnBrk="1" hangingPunct="1">
                  <a:spcBef>
                    <a:spcPct val="20000"/>
                  </a:spcBef>
                  <a:buClr>
                    <a:srgbClr val="EF9C51"/>
                  </a:buClr>
                  <a:buSzPct val="55000"/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𝑓𝑎𝑡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− </m:t>
                      </m:r>
                      <m:acc>
                        <m:accPr>
                          <m:chr m:val="̂"/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𝑓𝑎𝑡</m:t>
                          </m:r>
                        </m:e>
                      </m:acc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=29 −35.9=</m:t>
                      </m:r>
                      <m:r>
                        <a:rPr lang="en-US" alt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alt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𝒈𝒓𝒂𝒎𝒔</m:t>
                      </m:r>
                      <m:r>
                        <a:rPr lang="en-US" alt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en-US" b="1" dirty="0" smtClean="0">
                  <a:solidFill>
                    <a:srgbClr val="7030A0"/>
                  </a:solidFill>
                </a:endParaRPr>
              </a:p>
              <a:p>
                <a:pPr lvl="1" eaLnBrk="1" hangingPunct="1">
                  <a:spcBef>
                    <a:spcPct val="20000"/>
                  </a:spcBef>
                  <a:buClr>
                    <a:srgbClr val="EF9C51"/>
                  </a:buClr>
                  <a:buSzPct val="55000"/>
                  <a:buFont typeface="Wingdings" panose="05000000000000000000" pitchFamily="2" charset="2"/>
                  <a:buNone/>
                </a:pPr>
                <a:r>
                  <a:rPr lang="en-US" altLang="en-US" dirty="0" smtClean="0"/>
                  <a:t>What does this residual mean?</a:t>
                </a:r>
              </a:p>
              <a:p>
                <a:pPr lvl="1" eaLnBrk="1" hangingPunct="1">
                  <a:spcBef>
                    <a:spcPct val="20000"/>
                  </a:spcBef>
                  <a:buClr>
                    <a:srgbClr val="EF9C51"/>
                  </a:buClr>
                  <a:buSzPct val="55000"/>
                  <a:buFont typeface="Wingdings" panose="05000000000000000000" pitchFamily="2" charset="2"/>
                  <a:buNone/>
                </a:pPr>
                <a:r>
                  <a:rPr lang="en-US" altLang="en-US" b="1" i="1" dirty="0" smtClean="0">
                    <a:solidFill>
                      <a:srgbClr val="7030A0"/>
                    </a:solidFill>
                  </a:rPr>
                  <a:t>The prediction was an over estimate.</a:t>
                </a:r>
                <a:endParaRPr lang="en-US" altLang="en-US" b="1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28391" name="Text Box 7" descr="Pink tissue pap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00891" y="2978155"/>
                <a:ext cx="9372600" cy="3879845"/>
              </a:xfrm>
              <a:prstGeom prst="rect">
                <a:avLst/>
              </a:prstGeom>
              <a:blipFill rotWithShape="1">
                <a:blip r:embed="rId5"/>
                <a:stretch>
                  <a:fillRect t="-629" b="-33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6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468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8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8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8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8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28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28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28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2" y="1600200"/>
            <a:ext cx="8294687" cy="4572000"/>
          </a:xfrm>
        </p:spPr>
        <p:txBody>
          <a:bodyPr/>
          <a:lstStyle/>
          <a:p>
            <a:r>
              <a:rPr lang="en-US" dirty="0" smtClean="0"/>
              <a:t>Just Checking Questions 4 – 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0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600200"/>
            <a:ext cx="9144000" cy="4572000"/>
          </a:xfrm>
        </p:spPr>
        <p:txBody>
          <a:bodyPr/>
          <a:lstStyle/>
          <a:p>
            <a:r>
              <a:rPr lang="en-US" dirty="0" err="1" smtClean="0"/>
              <a:t>Pg</a:t>
            </a:r>
            <a:r>
              <a:rPr lang="en-US" dirty="0" smtClean="0"/>
              <a:t> 198 – 203 </a:t>
            </a:r>
          </a:p>
          <a:p>
            <a:pPr marL="0" indent="0">
              <a:buNone/>
            </a:pPr>
            <a:r>
              <a:rPr lang="en-US" dirty="0" smtClean="0"/>
              <a:t>Exercises 2, 4, 6, 13, 14, 15, 16, 31, 32, 35, 43 (a – 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Read Chapter 7</a:t>
            </a:r>
          </a:p>
          <a:p>
            <a:r>
              <a:rPr lang="en-US" dirty="0" smtClean="0"/>
              <a:t>Work on the Chapter 7 Guided Reading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7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8013"/>
            <a:ext cx="8839200" cy="992187"/>
          </a:xfrm>
        </p:spPr>
        <p:txBody>
          <a:bodyPr/>
          <a:lstStyle/>
          <a:p>
            <a:pPr eaLnBrk="1" hangingPunct="1"/>
            <a:r>
              <a:rPr lang="en-US" altLang="en-US" smtClean="0"/>
              <a:t>The Regression Line in Real Units (cont.)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2362200"/>
            <a:ext cx="8294687" cy="3810000"/>
          </a:xfrm>
        </p:spPr>
        <p:txBody>
          <a:bodyPr/>
          <a:lstStyle/>
          <a:p>
            <a:pPr marL="342900" indent="-342900" eaLnBrk="1" hangingPunct="1"/>
            <a:r>
              <a:rPr lang="en-US" altLang="en-US" dirty="0"/>
              <a:t>R</a:t>
            </a:r>
            <a:r>
              <a:rPr lang="en-US" altLang="en-US" dirty="0" smtClean="0"/>
              <a:t>egression and correlation are closely related, so we need to check the same conditions:</a:t>
            </a:r>
          </a:p>
          <a:p>
            <a:pPr marL="742950" lvl="1" indent="-285750" eaLnBrk="1" hangingPunct="1"/>
            <a:r>
              <a:rPr lang="en-US" altLang="en-US" dirty="0" smtClean="0"/>
              <a:t>Quantitative Variables Condition</a:t>
            </a:r>
          </a:p>
          <a:p>
            <a:pPr marL="742950" lvl="1" indent="-285750" eaLnBrk="1" hangingPunct="1"/>
            <a:r>
              <a:rPr lang="en-US" altLang="en-US" dirty="0" smtClean="0"/>
              <a:t>Straight Enough Condition</a:t>
            </a:r>
          </a:p>
          <a:p>
            <a:pPr marL="742950" lvl="1" indent="-285750" eaLnBrk="1" hangingPunct="1"/>
            <a:r>
              <a:rPr lang="en-US" altLang="en-US" dirty="0" smtClean="0"/>
              <a:t>Outlier Condition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Residuals Revisited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95400"/>
            <a:ext cx="9143999" cy="4572000"/>
          </a:xfrm>
        </p:spPr>
        <p:txBody>
          <a:bodyPr/>
          <a:lstStyle/>
          <a:p>
            <a:pPr marL="342900" indent="-342900" eaLnBrk="1" hangingPunct="1"/>
            <a:r>
              <a:rPr lang="en-US" altLang="en-US" dirty="0" smtClean="0"/>
              <a:t>The linear model assumes that the relationship is a straight line. </a:t>
            </a:r>
          </a:p>
          <a:p>
            <a:pPr marL="342900" indent="-342900" eaLnBrk="1" hangingPunct="1"/>
            <a:r>
              <a:rPr lang="en-US" altLang="en-US" dirty="0" smtClean="0"/>
              <a:t>The residuals are the part of the data that </a:t>
            </a:r>
            <a:r>
              <a:rPr lang="en-US" altLang="en-US" i="1" dirty="0" smtClean="0"/>
              <a:t>hasn’t</a:t>
            </a:r>
            <a:r>
              <a:rPr lang="en-US" altLang="en-US" dirty="0" smtClean="0"/>
              <a:t> been modeled.</a:t>
            </a:r>
          </a:p>
          <a:p>
            <a:pPr marL="342900" indent="-342900" algn="ctr" eaLnBrk="1" hangingPunct="1">
              <a:buFont typeface="Wingdings" panose="05000000000000000000" pitchFamily="2" charset="2"/>
              <a:buNone/>
            </a:pPr>
            <a:r>
              <a:rPr lang="en-US" altLang="en-US" i="1" dirty="0" smtClean="0">
                <a:solidFill>
                  <a:schemeClr val="hlink"/>
                </a:solidFill>
              </a:rPr>
              <a:t>Data = Model + Residual</a:t>
            </a:r>
            <a:r>
              <a:rPr lang="en-US" altLang="en-US" dirty="0" smtClean="0">
                <a:solidFill>
                  <a:schemeClr val="hlink"/>
                </a:solidFill>
              </a:rPr>
              <a:t> </a:t>
            </a:r>
          </a:p>
          <a:p>
            <a:pPr marL="342900" indent="-342900"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or (equivalently) </a:t>
            </a:r>
          </a:p>
          <a:p>
            <a:pPr marL="342900" indent="-342900" algn="ctr" eaLnBrk="1" hangingPunct="1">
              <a:buFont typeface="Wingdings" panose="05000000000000000000" pitchFamily="2" charset="2"/>
              <a:buNone/>
            </a:pPr>
            <a:r>
              <a:rPr lang="en-US" altLang="en-US" i="1" dirty="0" smtClean="0">
                <a:solidFill>
                  <a:schemeClr val="hlink"/>
                </a:solidFill>
              </a:rPr>
              <a:t>Residual = Data – Model</a:t>
            </a:r>
          </a:p>
          <a:p>
            <a:pPr marL="342900" indent="-342900"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Or, in symbols,</a:t>
            </a:r>
          </a:p>
          <a:p>
            <a:pPr marL="342900" indent="-342900"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marL="342900" indent="-342900"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e is used for error. It tells you how much the actual value (data) varies from the predicted value (model). </a:t>
            </a:r>
          </a:p>
          <a:p>
            <a:pPr marL="342900" indent="-342900" eaLnBrk="1" hangingPunct="1"/>
            <a:endParaRPr lang="en-US" altLang="en-US" dirty="0" smtClean="0"/>
          </a:p>
        </p:txBody>
      </p:sp>
      <p:graphicFrame>
        <p:nvGraphicFramePr>
          <p:cNvPr id="5324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072455"/>
              </p:ext>
            </p:extLst>
          </p:nvPr>
        </p:nvGraphicFramePr>
        <p:xfrm>
          <a:off x="3162300" y="5041900"/>
          <a:ext cx="1409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8" name="Equation" r:id="rId3" imgW="1409700" imgH="444500" progId="Equation.DSMT4">
                  <p:embed/>
                </p:oleObj>
              </mc:Choice>
              <mc:Fallback>
                <p:oleObj name="Equation" r:id="rId3" imgW="1409700" imgH="444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5041900"/>
                        <a:ext cx="1409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3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2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2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2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Linear Model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endParaRPr lang="en-US" altLang="en-US" dirty="0" smtClean="0"/>
          </a:p>
          <a:p>
            <a:pPr marL="342900" indent="-342900" eaLnBrk="1" hangingPunct="1">
              <a:lnSpc>
                <a:spcPct val="90000"/>
              </a:lnSpc>
            </a:pPr>
            <a:endParaRPr lang="en-US" altLang="en-US" dirty="0"/>
          </a:p>
          <a:p>
            <a:pPr marL="342900" indent="-342900" eaLnBrk="1" hangingPunct="1">
              <a:lnSpc>
                <a:spcPct val="90000"/>
              </a:lnSpc>
            </a:pPr>
            <a:endParaRPr lang="en-US" altLang="en-US" dirty="0" smtClean="0"/>
          </a:p>
          <a:p>
            <a:pPr marL="342900" indent="-342900" eaLnBrk="1" hangingPunct="1">
              <a:lnSpc>
                <a:spcPct val="90000"/>
              </a:lnSpc>
            </a:pPr>
            <a:r>
              <a:rPr lang="en-US" altLang="en-US" dirty="0" smtClean="0"/>
              <a:t>The correlation in this example is 0.83.  </a:t>
            </a:r>
          </a:p>
          <a:p>
            <a:pPr marL="342900" indent="-342900" eaLnBrk="1" hangingPunct="1">
              <a:lnSpc>
                <a:spcPct val="90000"/>
              </a:lnSpc>
            </a:pPr>
            <a:endParaRPr lang="en-US" altLang="en-US" dirty="0" smtClean="0"/>
          </a:p>
          <a:p>
            <a:pPr marL="342900" indent="-342900" eaLnBrk="1" hangingPunct="1">
              <a:lnSpc>
                <a:spcPct val="90000"/>
              </a:lnSpc>
            </a:pPr>
            <a:r>
              <a:rPr lang="en-US" altLang="en-US" dirty="0" smtClean="0"/>
              <a:t>We can say more about the linear relationship between two quantitative variables with a </a:t>
            </a:r>
            <a:r>
              <a:rPr lang="en-US" altLang="en-US" dirty="0" smtClean="0">
                <a:solidFill>
                  <a:schemeClr val="hlink"/>
                </a:solidFill>
              </a:rPr>
              <a:t>model</a:t>
            </a:r>
            <a:r>
              <a:rPr lang="en-US" altLang="en-US" dirty="0" smtClean="0"/>
              <a:t>. </a:t>
            </a:r>
          </a:p>
          <a:p>
            <a:pPr marL="342900" indent="-342900" eaLnBrk="1" hangingPunct="1">
              <a:lnSpc>
                <a:spcPct val="90000"/>
              </a:lnSpc>
            </a:pPr>
            <a:endParaRPr lang="en-US" altLang="en-US" dirty="0" smtClean="0"/>
          </a:p>
          <a:p>
            <a:pPr marL="342900" indent="-342900" eaLnBrk="1" hangingPunct="1">
              <a:lnSpc>
                <a:spcPct val="90000"/>
              </a:lnSpc>
            </a:pPr>
            <a:r>
              <a:rPr lang="en-US" altLang="en-US" dirty="0" smtClean="0"/>
              <a:t>A model simplifies reality to help us understand underlying patterns and relationships.</a:t>
            </a:r>
          </a:p>
        </p:txBody>
      </p:sp>
      <p:pic>
        <p:nvPicPr>
          <p:cNvPr id="4" name="Picture 4" descr="08-01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9749"/>
            <a:ext cx="3082022" cy="224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8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8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8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Residuals Revisited (cont.)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altLang="en-US" dirty="0" smtClean="0"/>
              <a:t>Residuals help us to see whether the model makes sense.</a:t>
            </a:r>
          </a:p>
          <a:p>
            <a:pPr marL="342900" indent="-342900" eaLnBrk="1" hangingPunct="1"/>
            <a:endParaRPr lang="en-US" altLang="en-US" dirty="0" smtClean="0"/>
          </a:p>
          <a:p>
            <a:pPr marL="342900" indent="-342900" eaLnBrk="1" hangingPunct="1"/>
            <a:r>
              <a:rPr lang="en-US" altLang="en-US" dirty="0" smtClean="0"/>
              <a:t>When a regression model is appropriate, nothing interesting should be left behind.</a:t>
            </a:r>
          </a:p>
          <a:p>
            <a:pPr marL="342900" indent="-342900" eaLnBrk="1" hangingPunct="1"/>
            <a:endParaRPr lang="en-US" altLang="en-US" dirty="0" smtClean="0"/>
          </a:p>
          <a:p>
            <a:pPr marL="342900" indent="-342900" eaLnBrk="1" hangingPunct="1"/>
            <a:r>
              <a:rPr lang="en-US" altLang="en-US" dirty="0" smtClean="0"/>
              <a:t>After we fit a regression model, we usually plot the residuals in the hope of finding…nothing.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3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3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3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381000"/>
            <a:ext cx="8305800" cy="99218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Residuals Revisited (cont.)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327" y="582613"/>
            <a:ext cx="8992673" cy="4572000"/>
          </a:xfrm>
        </p:spPr>
        <p:txBody>
          <a:bodyPr/>
          <a:lstStyle/>
          <a:p>
            <a:pPr marL="342900" indent="-342900" eaLnBrk="1" hangingPunct="1"/>
            <a:r>
              <a:rPr lang="en-US" altLang="en-US" dirty="0" smtClean="0"/>
              <a:t>The residuals for the BK menu regression look appropriately boring:</a:t>
            </a:r>
          </a:p>
          <a:p>
            <a:pPr marL="342900" indent="-342900" eaLnBrk="1" hangingPunct="1"/>
            <a:r>
              <a:rPr lang="en-US" altLang="en-US" dirty="0" smtClean="0"/>
              <a:t>It shouldn’t have any interesting features. </a:t>
            </a:r>
            <a:endParaRPr lang="en-US" altLang="en-US" dirty="0"/>
          </a:p>
          <a:p>
            <a:pPr marL="342900" indent="-342900" eaLnBrk="1" hangingPunct="1"/>
            <a:endParaRPr lang="en-US" altLang="en-US" dirty="0" smtClean="0"/>
          </a:p>
          <a:p>
            <a:pPr marL="342900" indent="-342900" eaLnBrk="1" hangingPunct="1"/>
            <a:endParaRPr lang="en-US" altLang="en-US" dirty="0"/>
          </a:p>
          <a:p>
            <a:pPr marL="342900" indent="-342900" eaLnBrk="1" hangingPunct="1"/>
            <a:endParaRPr lang="en-US" altLang="en-US" dirty="0" smtClean="0"/>
          </a:p>
          <a:p>
            <a:pPr marL="342900" indent="-342900" eaLnBrk="1" hangingPunct="1"/>
            <a:endParaRPr lang="en-US" altLang="en-US" dirty="0"/>
          </a:p>
          <a:p>
            <a:pPr marL="342900" indent="-342900" eaLnBrk="1" hangingPunct="1"/>
            <a:endParaRPr lang="en-US" altLang="en-US" dirty="0" smtClean="0"/>
          </a:p>
          <a:p>
            <a:pPr marL="342900" indent="-342900" eaLnBrk="1" hangingPunct="1"/>
            <a:endParaRPr lang="en-US" altLang="en-US" sz="1600" dirty="0" smtClean="0"/>
          </a:p>
          <a:p>
            <a:pPr marL="342900" indent="-342900" eaLnBrk="1" hangingPunct="1"/>
            <a:endParaRPr lang="en-US" altLang="en-US" sz="1600" dirty="0"/>
          </a:p>
          <a:p>
            <a:pPr marL="342900" indent="-342900" eaLnBrk="1" hangingPunct="1"/>
            <a:endParaRPr lang="en-US" altLang="en-US" sz="1600" dirty="0"/>
          </a:p>
          <a:p>
            <a:pPr marL="342900" indent="-342900"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It should show the same amount of scatter throughout with no bends or outliers. </a:t>
            </a:r>
          </a:p>
        </p:txBody>
      </p:sp>
      <p:pic>
        <p:nvPicPr>
          <p:cNvPr id="534532" name="Picture 4" descr="08-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44725"/>
            <a:ext cx="4706937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3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4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4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4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Checking Questions 8 – 10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541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381000"/>
            <a:ext cx="8305800" cy="99218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Residual Standard Deviation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11187"/>
            <a:ext cx="9143999" cy="6246813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What is the mean of the residuals?</a:t>
            </a:r>
          </a:p>
          <a:p>
            <a:pPr eaLnBrk="1" hangingPunct="1"/>
            <a:r>
              <a:rPr lang="en-US" altLang="en-US" b="1" i="1" dirty="0" smtClean="0">
                <a:solidFill>
                  <a:srgbClr val="7030A0"/>
                </a:solidFill>
              </a:rPr>
              <a:t>Zero</a:t>
            </a:r>
          </a:p>
          <a:p>
            <a:pPr eaLnBrk="1" hangingPunct="1"/>
            <a:r>
              <a:rPr lang="en-US" altLang="en-US" dirty="0" smtClean="0"/>
              <a:t>The standard deviation of the residuals, </a:t>
            </a:r>
            <a:r>
              <a:rPr lang="en-US" altLang="en-US" i="1" dirty="0" smtClean="0">
                <a:solidFill>
                  <a:schemeClr val="hlink"/>
                </a:solidFill>
              </a:rPr>
              <a:t>s</a:t>
            </a:r>
            <a:r>
              <a:rPr lang="en-US" altLang="en-US" i="1" baseline="-25000" dirty="0" smtClean="0">
                <a:solidFill>
                  <a:schemeClr val="hlink"/>
                </a:solidFill>
              </a:rPr>
              <a:t>e</a:t>
            </a:r>
            <a:r>
              <a:rPr lang="en-US" altLang="en-US" dirty="0" smtClean="0"/>
              <a:t>, measures how much the points spread around the regression line.</a:t>
            </a:r>
          </a:p>
          <a:p>
            <a:pPr eaLnBrk="1" hangingPunct="1"/>
            <a:r>
              <a:rPr lang="en-US" altLang="en-US" dirty="0"/>
              <a:t>T</a:t>
            </a:r>
            <a:r>
              <a:rPr lang="en-US" altLang="en-US" dirty="0" smtClean="0"/>
              <a:t>he residuals should all share the same spread. </a:t>
            </a:r>
          </a:p>
          <a:p>
            <a:pPr eaLnBrk="1" hangingPunct="1"/>
            <a:r>
              <a:rPr lang="en-US" altLang="en-US" dirty="0" smtClean="0"/>
              <a:t>Check to make sure the residual plot has about the same amount of scatter throughout.  </a:t>
            </a:r>
            <a:endParaRPr lang="en-US" altLang="en-US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381000"/>
            <a:ext cx="8305800" cy="99218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Residual Standard Deviation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19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611187"/>
                <a:ext cx="9143999" cy="4799013"/>
              </a:xfrm>
            </p:spPr>
            <p:txBody>
              <a:bodyPr/>
              <a:lstStyle/>
              <a:p>
                <a:pPr eaLnBrk="1" hangingPunct="1"/>
                <a:r>
                  <a:rPr lang="en-US" altLang="en-US" dirty="0" smtClean="0"/>
                  <a:t>We estimate the Standard Deviation of the residuals using:</a:t>
                </a:r>
              </a:p>
              <a:p>
                <a:pPr eaLnBrk="1" hangingPunct="1"/>
                <a:endParaRPr lang="en-US" altLang="en-US" dirty="0"/>
              </a:p>
              <a:p>
                <a:pPr eaLnBrk="1" hangingPunct="1"/>
                <a:endParaRPr lang="en-US" altLang="en-US" dirty="0" smtClean="0"/>
              </a:p>
              <a:p>
                <a:pPr marL="0" indent="0" eaLnBrk="1" hangingPunct="1">
                  <a:buNone/>
                </a:pPr>
                <a:endParaRPr lang="en-US" altLang="en-US" dirty="0" smtClean="0"/>
              </a:p>
              <a:p>
                <a:pPr eaLnBrk="1" hangingPunct="1"/>
                <a:r>
                  <a:rPr lang="en-US" altLang="en-US" dirty="0" smtClean="0"/>
                  <a:t>Remember,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=0, </m:t>
                    </m:r>
                  </m:oMath>
                </a14:m>
                <a:r>
                  <a:rPr lang="en-US" altLang="en-US" dirty="0" smtClean="0"/>
                  <a:t>so we don’t need to subtract the mean.  </a:t>
                </a:r>
              </a:p>
              <a:p>
                <a:pPr eaLnBrk="1" hangingPunct="1"/>
                <a:r>
                  <a:rPr lang="en-US" altLang="en-US" dirty="0" smtClean="0">
                    <a:solidFill>
                      <a:schemeClr val="hlink"/>
                    </a:solidFill>
                  </a:rPr>
                  <a:t>Why n-2?</a:t>
                </a:r>
              </a:p>
              <a:p>
                <a:pPr eaLnBrk="1" hangingPunct="1"/>
                <a:r>
                  <a:rPr lang="en-US" altLang="en-US" dirty="0" smtClean="0">
                    <a:solidFill>
                      <a:schemeClr val="hlink"/>
                    </a:solidFill>
                  </a:rPr>
                  <a:t>We used n – 1 for S when we estimated the mean. </a:t>
                </a:r>
              </a:p>
              <a:p>
                <a:pPr eaLnBrk="1" hangingPunct="1"/>
                <a:r>
                  <a:rPr lang="en-US" altLang="en-US" dirty="0" smtClean="0">
                    <a:solidFill>
                      <a:schemeClr val="hlink"/>
                    </a:solidFill>
                  </a:rPr>
                  <a:t>Now we are estimating both a slope and an intercept.</a:t>
                </a:r>
              </a:p>
              <a:p>
                <a:pPr eaLnBrk="1" hangingPunct="1"/>
                <a:r>
                  <a:rPr lang="en-US" altLang="en-US" dirty="0" smtClean="0">
                    <a:solidFill>
                      <a:schemeClr val="hlink"/>
                    </a:solidFill>
                  </a:rPr>
                  <a:t>We subtract one more for each parameter we estimate. </a:t>
                </a:r>
                <a:endParaRPr lang="en-US" altLang="en-US" dirty="0" smtClean="0"/>
              </a:p>
            </p:txBody>
          </p:sp>
        </mc:Choice>
        <mc:Fallback xmlns="">
          <p:sp>
            <p:nvSpPr>
              <p:cNvPr id="551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611187"/>
                <a:ext cx="9143999" cy="4799013"/>
              </a:xfrm>
              <a:blipFill rotWithShape="0">
                <a:blip r:embed="rId3"/>
                <a:stretch>
                  <a:fillRect l="-267" t="-1269" r="-2800" b="-17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51940" name="Object 4" descr="Pink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313473"/>
              </p:ext>
            </p:extLst>
          </p:nvPr>
        </p:nvGraphicFramePr>
        <p:xfrm>
          <a:off x="2895600" y="1254068"/>
          <a:ext cx="19685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8" name="Equation" r:id="rId4" imgW="1968500" imgH="1181100" progId="Equation.DSMT4">
                  <p:embed/>
                </p:oleObj>
              </mc:Choice>
              <mc:Fallback>
                <p:oleObj name="Equation" r:id="rId4" imgW="1968500" imgH="1181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254068"/>
                        <a:ext cx="19685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5684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1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1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1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1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1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1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381000"/>
            <a:ext cx="8305800" cy="99218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Residual Standard Deviation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-663518"/>
            <a:ext cx="9143999" cy="1349318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sz="2400" dirty="0" smtClean="0"/>
              <a:t>The standard deviation for all the residuals for the BK foods is 9.2 grams of fat. </a:t>
            </a:r>
          </a:p>
          <a:p>
            <a:pPr marL="0" indent="0" eaLnBrk="1" hangingPunct="1">
              <a:buNone/>
            </a:pPr>
            <a:r>
              <a:rPr lang="en-US" altLang="en-US" sz="2400" dirty="0" smtClean="0"/>
              <a:t>The average distance to the mean is 9.2 grams of fat. 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endParaRPr lang="en-US" altLang="en-US" sz="2400" dirty="0" smtClean="0"/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endParaRPr lang="en-US" altLang="en-US" sz="2400" dirty="0" smtClean="0"/>
          </a:p>
          <a:p>
            <a:pPr marL="0" indent="0" eaLnBrk="1" hangingPunct="1">
              <a:buNone/>
            </a:pPr>
            <a:endParaRPr lang="en-US" altLang="en-US" sz="2400" dirty="0" smtClean="0"/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400" dirty="0" smtClean="0"/>
              <a:t>Remember the BK </a:t>
            </a:r>
            <a:r>
              <a:rPr lang="en-US" altLang="en-US" sz="2400" dirty="0"/>
              <a:t>Broiler chicken sandwich </a:t>
            </a:r>
            <a:r>
              <a:rPr lang="en-US" altLang="en-US" sz="2400" dirty="0" smtClean="0"/>
              <a:t>had a residual of -6.9 grams. </a:t>
            </a:r>
          </a:p>
          <a:p>
            <a:pPr marL="0" indent="0" eaLnBrk="1" hangingPunct="1">
              <a:buNone/>
            </a:pPr>
            <a:r>
              <a:rPr lang="en-US" altLang="en-US" sz="2400" dirty="0" smtClean="0"/>
              <a:t>That is within one standard deviation.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graphicFrame>
        <p:nvGraphicFramePr>
          <p:cNvPr id="551940" name="Object 4" descr="Pink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483981"/>
              </p:ext>
            </p:extLst>
          </p:nvPr>
        </p:nvGraphicFramePr>
        <p:xfrm>
          <a:off x="3429000" y="533400"/>
          <a:ext cx="1600200" cy="96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2" name="Equation" r:id="rId3" imgW="1968500" imgH="1181100" progId="Equation.DSMT4">
                  <p:embed/>
                </p:oleObj>
              </mc:Choice>
              <mc:Fallback>
                <p:oleObj name="Equation" r:id="rId3" imgW="1968500" imgH="1181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33400"/>
                        <a:ext cx="1600200" cy="96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08-05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425" y="2655409"/>
            <a:ext cx="3352800" cy="252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4396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1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1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Residual Standard Deviation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We can always make a histogram or normal probability plot of the residuals. 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It should look </a:t>
            </a:r>
            <a:r>
              <a:rPr lang="en-US" altLang="en-US" dirty="0" err="1" smtClean="0"/>
              <a:t>unimodal</a:t>
            </a:r>
            <a:r>
              <a:rPr lang="en-US" altLang="en-US" dirty="0" smtClean="0"/>
              <a:t> and roughly symmetric.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Then we can apply the 68-95-99.7 Rule to see how well the regression model describes the data.</a:t>
            </a:r>
            <a:endParaRPr lang="en-US" altLang="en-US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3999" cy="4572000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know that 95% of the data should be within two standard deviations of the mean (0).</a:t>
            </a:r>
          </a:p>
          <a:p>
            <a:r>
              <a:rPr lang="en-US" dirty="0" smtClean="0"/>
              <a:t>Most are within 2(9.2), or 18.4, grams of fat from zero.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76" y="1295400"/>
            <a:ext cx="4144524" cy="295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658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i="1" smtClean="0"/>
              <a:t>R</a:t>
            </a:r>
            <a:r>
              <a:rPr lang="en-US" altLang="en-US" sz="3200" i="1" baseline="46000" smtClean="0"/>
              <a:t>2</a:t>
            </a:r>
            <a:r>
              <a:rPr lang="en-US" altLang="en-US" sz="3200" smtClean="0"/>
              <a:t>—The Variation Accounted For</a:t>
            </a:r>
            <a:endParaRPr lang="en-US" altLang="en-US" sz="3200" i="1" baseline="46000" smtClean="0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2743200"/>
            <a:ext cx="8294687" cy="3429000"/>
          </a:xfr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</a:pPr>
            <a:r>
              <a:rPr lang="en-US" altLang="en-US" dirty="0" smtClean="0"/>
              <a:t>The variation in the residuals is the key to assessing how well the model fits.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dirty="0" smtClean="0"/>
          </a:p>
          <a:p>
            <a:pPr marL="342900" indent="-342900" eaLnBrk="1" hangingPunct="1">
              <a:lnSpc>
                <a:spcPct val="80000"/>
              </a:lnSpc>
            </a:pPr>
            <a:r>
              <a:rPr lang="en-US" altLang="en-US" dirty="0" smtClean="0"/>
              <a:t>How well does the BK regression model do?</a:t>
            </a:r>
          </a:p>
          <a:p>
            <a:pPr marL="342900" indent="-342900" eaLnBrk="1" hangingPunct="1">
              <a:lnSpc>
                <a:spcPct val="80000"/>
              </a:lnSpc>
            </a:pPr>
            <a:endParaRPr lang="en-US" altLang="en-US" dirty="0" smtClean="0"/>
          </a:p>
          <a:p>
            <a:pPr marL="342900" indent="-342900" eaLnBrk="1" hangingPunct="1">
              <a:lnSpc>
                <a:spcPct val="80000"/>
              </a:lnSpc>
            </a:pPr>
            <a:endParaRPr lang="en-US" alt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382587"/>
          </a:xfrm>
        </p:spPr>
        <p:txBody>
          <a:bodyPr/>
          <a:lstStyle/>
          <a:p>
            <a:pPr eaLnBrk="1" hangingPunct="1"/>
            <a:r>
              <a:rPr lang="en-US" altLang="en-US" sz="3200" i="1" dirty="0" smtClean="0"/>
              <a:t>R</a:t>
            </a:r>
            <a:r>
              <a:rPr lang="en-US" altLang="en-US" sz="3200" i="1" baseline="46000" dirty="0" smtClean="0"/>
              <a:t>2</a:t>
            </a:r>
            <a:r>
              <a:rPr lang="en-US" altLang="en-US" sz="3200" dirty="0" smtClean="0"/>
              <a:t>—The Variation Accounted For</a:t>
            </a:r>
            <a:endParaRPr lang="en-US" altLang="en-US" sz="3200" i="1" baseline="46000" dirty="0" smtClean="0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066800"/>
            <a:ext cx="88392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In the BK menu items example, total </a:t>
            </a:r>
            <a:r>
              <a:rPr lang="en-US" altLang="en-US" i="1" dirty="0" smtClean="0"/>
              <a:t>fat</a:t>
            </a:r>
            <a:r>
              <a:rPr lang="en-US" altLang="en-US" dirty="0" smtClean="0"/>
              <a:t> has a standard deviation of 16.4 grams.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The standard deviation                                                               of the residuals is 9.2 grams.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Compare the boxplots: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en-US" altLang="en-US" dirty="0"/>
              <a:t>If the correlation were </a:t>
            </a:r>
            <a:r>
              <a:rPr lang="en-US" altLang="en-US" dirty="0" smtClean="0"/>
              <a:t>1.0,                                                   the residuals would </a:t>
            </a:r>
            <a:r>
              <a:rPr lang="en-US" altLang="en-US" dirty="0"/>
              <a:t>all be zero  </a:t>
            </a:r>
            <a:r>
              <a:rPr lang="en-US" altLang="en-US" dirty="0" smtClean="0"/>
              <a:t>                                         and </a:t>
            </a:r>
            <a:r>
              <a:rPr lang="en-US" altLang="en-US" dirty="0"/>
              <a:t>have </a:t>
            </a:r>
            <a:r>
              <a:rPr lang="en-US" altLang="en-US" dirty="0" smtClean="0"/>
              <a:t>no variation.</a:t>
            </a:r>
            <a:endParaRPr lang="en-US" altLang="en-US" dirty="0"/>
          </a:p>
          <a:p>
            <a:pPr marL="342900" indent="-342900" eaLnBrk="1" hangingPunct="1">
              <a:lnSpc>
                <a:spcPct val="80000"/>
              </a:lnSpc>
            </a:pPr>
            <a:r>
              <a:rPr lang="en-US" altLang="en-US" dirty="0"/>
              <a:t>T</a:t>
            </a:r>
            <a:r>
              <a:rPr lang="en-US" altLang="en-US" dirty="0" smtClean="0"/>
              <a:t>he </a:t>
            </a:r>
            <a:r>
              <a:rPr lang="en-US" altLang="en-US" dirty="0"/>
              <a:t>correlation is 0.83—not </a:t>
            </a:r>
            <a:r>
              <a:rPr lang="en-US" altLang="en-US" dirty="0" smtClean="0"/>
              <a:t>                                         perfection.</a:t>
            </a:r>
            <a:endParaRPr lang="en-US" altLang="en-US" dirty="0"/>
          </a:p>
          <a:p>
            <a:pPr marL="342900" indent="-342900" eaLnBrk="1" hangingPunct="1">
              <a:lnSpc>
                <a:spcPct val="80000"/>
              </a:lnSpc>
            </a:pPr>
            <a:r>
              <a:rPr lang="en-US" altLang="en-US" dirty="0"/>
              <a:t>However, t</a:t>
            </a:r>
            <a:r>
              <a:rPr lang="en-US" altLang="en-US" dirty="0" smtClean="0"/>
              <a:t>he </a:t>
            </a:r>
            <a:r>
              <a:rPr lang="en-US" altLang="en-US" dirty="0"/>
              <a:t>model residuals </a:t>
            </a:r>
            <a:r>
              <a:rPr lang="en-US" altLang="en-US" dirty="0" smtClean="0"/>
              <a:t>have </a:t>
            </a:r>
            <a:r>
              <a:rPr lang="en-US" altLang="en-US" dirty="0"/>
              <a:t>less variation than total </a:t>
            </a:r>
            <a:r>
              <a:rPr lang="en-US" altLang="en-US" i="1" dirty="0"/>
              <a:t>fat </a:t>
            </a:r>
            <a:r>
              <a:rPr lang="en-US" altLang="en-US" dirty="0"/>
              <a:t>alone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 marL="342900" indent="-342900" eaLnBrk="1" hangingPunct="1">
              <a:lnSpc>
                <a:spcPct val="80000"/>
              </a:lnSpc>
            </a:pPr>
            <a:r>
              <a:rPr lang="en-US" altLang="en-US" dirty="0"/>
              <a:t>We can determine how much of the variation is accounted for by the model and how much is left in the residuals</a:t>
            </a:r>
            <a:r>
              <a:rPr lang="en-US" altLang="en-US" i="1" dirty="0"/>
              <a:t>.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The variation in the residuals is </a:t>
            </a:r>
            <a:r>
              <a:rPr lang="en-US" altLang="en-US" dirty="0" err="1" smtClean="0"/>
              <a:t>smalled</a:t>
            </a:r>
            <a:r>
              <a:rPr lang="en-US" altLang="en-US" dirty="0" smtClean="0"/>
              <a:t> in the data, but definitely bigger than zero.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How much of the variation is still left in the residuals?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If you had to pick a number between </a:t>
            </a:r>
          </a:p>
        </p:txBody>
      </p:sp>
      <p:pic>
        <p:nvPicPr>
          <p:cNvPr id="535556" name="Picture 4" descr="08-0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59305"/>
            <a:ext cx="2711450" cy="341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78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3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5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5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5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5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5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5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5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5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5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5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Linear Model (cont.)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altLang="en-US" dirty="0" smtClean="0"/>
              <a:t>The </a:t>
            </a:r>
            <a:r>
              <a:rPr lang="en-US" altLang="en-US" dirty="0" smtClean="0">
                <a:solidFill>
                  <a:schemeClr val="hlink"/>
                </a:solidFill>
              </a:rPr>
              <a:t>linear model</a:t>
            </a:r>
            <a:r>
              <a:rPr lang="en-US" altLang="en-US" dirty="0" smtClean="0"/>
              <a:t> is just an equation of a straight line through the data. </a:t>
            </a:r>
          </a:p>
          <a:p>
            <a:pPr marL="342900" indent="-342900" eaLnBrk="1" hangingPunct="1">
              <a:lnSpc>
                <a:spcPct val="90000"/>
              </a:lnSpc>
            </a:pPr>
            <a:endParaRPr lang="en-US" altLang="en-US" dirty="0" smtClean="0"/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dirty="0"/>
              <a:t>A</a:t>
            </a:r>
            <a:r>
              <a:rPr lang="en-US" altLang="en-US" dirty="0" smtClean="0"/>
              <a:t> straight line can summarize the general pattern with only a couple of parameters.</a:t>
            </a:r>
          </a:p>
          <a:p>
            <a:pPr marL="742950" lvl="1" indent="-285750" eaLnBrk="1" hangingPunct="1">
              <a:lnSpc>
                <a:spcPct val="90000"/>
              </a:lnSpc>
            </a:pPr>
            <a:endParaRPr lang="en-US" altLang="en-US" dirty="0" smtClean="0"/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dirty="0" smtClean="0"/>
              <a:t>The linear model can help us understand how the values are associated.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304800"/>
            <a:ext cx="8305800" cy="992187"/>
          </a:xfrm>
        </p:spPr>
        <p:txBody>
          <a:bodyPr/>
          <a:lstStyle/>
          <a:p>
            <a:pPr eaLnBrk="1" hangingPunct="1"/>
            <a:r>
              <a:rPr lang="en-US" altLang="en-US" sz="3200" i="1" dirty="0" smtClean="0"/>
              <a:t>R</a:t>
            </a:r>
            <a:r>
              <a:rPr lang="en-US" altLang="en-US" sz="3200" i="1" baseline="46000" dirty="0" smtClean="0"/>
              <a:t>2</a:t>
            </a:r>
            <a:r>
              <a:rPr lang="en-US" altLang="en-US" sz="3200" dirty="0" smtClean="0"/>
              <a:t>—The Variation Accounted For</a:t>
            </a:r>
            <a:endParaRPr lang="en-US" altLang="en-US" sz="3200" i="1" baseline="46000" dirty="0" smtClean="0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762000"/>
            <a:ext cx="8839200" cy="5410200"/>
          </a:xfr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</a:pPr>
            <a:endParaRPr lang="en-US" altLang="en-US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How much of the variation is still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left in the residuals?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If you had to pick a number                                          between 0% and 100% on                                                       the fraction of the variation                                                        left in the residuals,                                                               what would you say?</a:t>
            </a:r>
          </a:p>
        </p:txBody>
      </p:sp>
      <p:pic>
        <p:nvPicPr>
          <p:cNvPr id="535556" name="Picture 4" descr="08-0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2057400"/>
            <a:ext cx="29019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059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5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5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458787"/>
          </a:xfrm>
        </p:spPr>
        <p:txBody>
          <a:bodyPr/>
          <a:lstStyle/>
          <a:p>
            <a:pPr eaLnBrk="1" hangingPunct="1"/>
            <a:r>
              <a:rPr lang="en-US" altLang="en-US" sz="3200" i="1" dirty="0" smtClean="0"/>
              <a:t>R</a:t>
            </a:r>
            <a:r>
              <a:rPr lang="en-US" altLang="en-US" sz="3200" i="1" baseline="46000" dirty="0" smtClean="0"/>
              <a:t>2</a:t>
            </a:r>
            <a:r>
              <a:rPr lang="en-US" altLang="en-US" sz="3200" dirty="0" smtClean="0"/>
              <a:t>—The Variation Accounted For (cont.)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762000"/>
            <a:ext cx="9144000" cy="5181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i="1" dirty="0" smtClean="0">
                <a:solidFill>
                  <a:schemeClr val="hlink"/>
                </a:solidFill>
              </a:rPr>
              <a:t>r</a:t>
            </a:r>
            <a:r>
              <a:rPr lang="en-US" altLang="en-US" sz="2400" baseline="30000" dirty="0" smtClean="0">
                <a:solidFill>
                  <a:schemeClr val="hlink"/>
                </a:solidFill>
              </a:rPr>
              <a:t>2</a:t>
            </a:r>
            <a:r>
              <a:rPr lang="en-US" altLang="en-US" sz="2400" dirty="0" smtClean="0"/>
              <a:t>, gives the fraction of the data’s variability that can be explained by the model. </a:t>
            </a:r>
          </a:p>
          <a:p>
            <a:pPr marL="342900" indent="-342900" eaLnBrk="1" hangingPunct="1"/>
            <a:endParaRPr lang="en-US" altLang="en-US" sz="2400" dirty="0" smtClean="0"/>
          </a:p>
          <a:p>
            <a:pPr marL="0" indent="0" eaLnBrk="1" hangingPunct="1">
              <a:buNone/>
            </a:pPr>
            <a:r>
              <a:rPr lang="en-US" altLang="en-US" sz="2400" dirty="0" smtClean="0"/>
              <a:t>Thus, </a:t>
            </a:r>
            <a:r>
              <a:rPr lang="en-US" altLang="en-US" sz="2400" dirty="0" smtClean="0">
                <a:solidFill>
                  <a:schemeClr val="hlink"/>
                </a:solidFill>
              </a:rPr>
              <a:t>1 – </a:t>
            </a:r>
            <a:r>
              <a:rPr lang="en-US" altLang="en-US" sz="2400" i="1" dirty="0" smtClean="0">
                <a:solidFill>
                  <a:schemeClr val="hlink"/>
                </a:solidFill>
              </a:rPr>
              <a:t>r</a:t>
            </a:r>
            <a:r>
              <a:rPr lang="en-US" altLang="en-US" sz="2400" baseline="30000" dirty="0" smtClean="0">
                <a:solidFill>
                  <a:schemeClr val="hlink"/>
                </a:solidFill>
              </a:rPr>
              <a:t>2</a:t>
            </a:r>
            <a:r>
              <a:rPr lang="en-US" altLang="en-US" sz="2400" dirty="0" smtClean="0"/>
              <a:t> is the fraction of the original variance left in the residuals.</a:t>
            </a:r>
          </a:p>
          <a:p>
            <a:pPr marL="0" indent="0" eaLnBrk="1" hangingPunct="1">
              <a:buNone/>
            </a:pPr>
            <a:r>
              <a:rPr lang="en-US" altLang="en-US" sz="2400" dirty="0" smtClean="0"/>
              <a:t>   (Check the math box from this chapter to see why)</a:t>
            </a:r>
          </a:p>
          <a:p>
            <a:pPr marL="342900" indent="-342900" eaLnBrk="1" hangingPunct="1"/>
            <a:endParaRPr lang="en-US" altLang="en-US" sz="2400" dirty="0" smtClean="0"/>
          </a:p>
          <a:p>
            <a:pPr marL="0" indent="0" eaLnBrk="1" hangingPunct="1">
              <a:buNone/>
            </a:pPr>
            <a:r>
              <a:rPr lang="en-US" altLang="en-US" sz="2400" dirty="0" smtClean="0"/>
              <a:t>For the BK model, r = 0.83. What is the </a:t>
            </a:r>
            <a:r>
              <a:rPr lang="en-US" altLang="en-US" sz="2400" i="1" dirty="0" smtClean="0"/>
              <a:t>r</a:t>
            </a:r>
            <a:r>
              <a:rPr lang="en-US" altLang="en-US" sz="2400" i="1" baseline="30000" dirty="0" smtClean="0"/>
              <a:t>2</a:t>
            </a:r>
            <a:r>
              <a:rPr lang="en-US" altLang="en-US" sz="2400" dirty="0" smtClean="0"/>
              <a:t>? </a:t>
            </a:r>
          </a:p>
          <a:p>
            <a:pPr marL="0" indent="0" eaLnBrk="1" hangingPunct="1">
              <a:buNone/>
            </a:pPr>
            <a:r>
              <a:rPr lang="en-US" altLang="en-US" sz="2400" b="1" i="1" dirty="0">
                <a:solidFill>
                  <a:srgbClr val="7030A0"/>
                </a:solidFill>
              </a:rPr>
              <a:t>r</a:t>
            </a:r>
            <a:r>
              <a:rPr lang="en-US" altLang="en-US" sz="2400" b="1" i="1" baseline="30000" dirty="0">
                <a:solidFill>
                  <a:srgbClr val="7030A0"/>
                </a:solidFill>
              </a:rPr>
              <a:t>2 </a:t>
            </a:r>
            <a:r>
              <a:rPr lang="en-US" altLang="en-US" sz="2400" b="1" dirty="0">
                <a:solidFill>
                  <a:srgbClr val="7030A0"/>
                </a:solidFill>
              </a:rPr>
              <a:t>= 0.83</a:t>
            </a:r>
            <a:r>
              <a:rPr lang="en-US" altLang="en-US" sz="2400" b="1" i="1" baseline="30000" dirty="0">
                <a:solidFill>
                  <a:srgbClr val="7030A0"/>
                </a:solidFill>
              </a:rPr>
              <a:t>2</a:t>
            </a:r>
            <a:r>
              <a:rPr lang="en-US" altLang="en-US" sz="2400" b="1" baseline="30000" dirty="0">
                <a:solidFill>
                  <a:srgbClr val="7030A0"/>
                </a:solidFill>
              </a:rPr>
              <a:t> </a:t>
            </a:r>
            <a:r>
              <a:rPr lang="en-US" altLang="en-US" sz="2400" b="1" dirty="0">
                <a:solidFill>
                  <a:srgbClr val="7030A0"/>
                </a:solidFill>
              </a:rPr>
              <a:t>= 0.69</a:t>
            </a: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400" dirty="0" smtClean="0"/>
              <a:t>How much of the </a:t>
            </a:r>
            <a:r>
              <a:rPr lang="en-US" altLang="en-US" sz="2400" dirty="0"/>
              <a:t>variability in total </a:t>
            </a:r>
            <a:r>
              <a:rPr lang="en-US" altLang="en-US" sz="2400" i="1" dirty="0"/>
              <a:t>fat</a:t>
            </a:r>
            <a:r>
              <a:rPr lang="en-US" altLang="en-US" sz="2400" dirty="0"/>
              <a:t> has been left in the residuals.</a:t>
            </a:r>
          </a:p>
          <a:p>
            <a:pPr marL="0" indent="0" eaLnBrk="1" hangingPunct="1">
              <a:buNone/>
            </a:pPr>
            <a:r>
              <a:rPr lang="en-US" altLang="en-US" sz="2400" b="1" i="1" dirty="0" smtClean="0">
                <a:solidFill>
                  <a:srgbClr val="7030A0"/>
                </a:solidFill>
              </a:rPr>
              <a:t>31% </a:t>
            </a:r>
          </a:p>
          <a:p>
            <a:pPr marL="0" indent="0" eaLnBrk="1" hangingPunct="1">
              <a:buNone/>
            </a:pPr>
            <a:r>
              <a:rPr lang="en-US" altLang="en-US" sz="2400" dirty="0" smtClean="0"/>
              <a:t>How close was that to your guess?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7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7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7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7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7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7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457200"/>
            <a:ext cx="8305800" cy="992187"/>
          </a:xfrm>
        </p:spPr>
        <p:txBody>
          <a:bodyPr/>
          <a:lstStyle/>
          <a:p>
            <a:pPr eaLnBrk="1" hangingPunct="1"/>
            <a:r>
              <a:rPr lang="en-US" altLang="en-US" sz="3200" i="1" dirty="0" smtClean="0"/>
              <a:t>R</a:t>
            </a:r>
            <a:r>
              <a:rPr lang="en-US" altLang="en-US" sz="3200" i="1" baseline="46000" dirty="0" smtClean="0"/>
              <a:t>2</a:t>
            </a:r>
            <a:r>
              <a:rPr lang="en-US" altLang="en-US" sz="3200" dirty="0" smtClean="0"/>
              <a:t>—The Variation Accounted For (cont.)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3999" cy="5486400"/>
          </a:xfrm>
        </p:spPr>
        <p:txBody>
          <a:bodyPr/>
          <a:lstStyle/>
          <a:p>
            <a:pPr marL="342900" indent="-342900" eaLnBrk="1" hangingPunct="1"/>
            <a:r>
              <a:rPr lang="en-US" altLang="en-US" dirty="0" smtClean="0"/>
              <a:t>An </a:t>
            </a:r>
            <a:r>
              <a:rPr lang="en-US" altLang="en-US" i="1" dirty="0" smtClean="0">
                <a:solidFill>
                  <a:schemeClr val="hlink"/>
                </a:solidFill>
              </a:rPr>
              <a:t>R</a:t>
            </a:r>
            <a:r>
              <a:rPr lang="en-US" altLang="en-US" i="1" baseline="30000" dirty="0" smtClean="0">
                <a:solidFill>
                  <a:schemeClr val="hlink"/>
                </a:solidFill>
              </a:rPr>
              <a:t>2</a:t>
            </a:r>
            <a:r>
              <a:rPr lang="en-US" altLang="en-US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smtClean="0"/>
              <a:t>of 0% means that none of the variance in the data can be explained by the model; all of it is still in the residuals.</a:t>
            </a:r>
          </a:p>
          <a:p>
            <a:pPr marL="342900" indent="-342900" eaLnBrk="1" hangingPunct="1"/>
            <a:r>
              <a:rPr lang="en-US" altLang="en-US" dirty="0" smtClean="0"/>
              <a:t>An </a:t>
            </a:r>
            <a:r>
              <a:rPr lang="en-US" altLang="en-US" i="1" dirty="0">
                <a:solidFill>
                  <a:schemeClr val="hlink"/>
                </a:solidFill>
              </a:rPr>
              <a:t>R</a:t>
            </a:r>
            <a:r>
              <a:rPr lang="en-US" altLang="en-US" i="1" baseline="30000" dirty="0">
                <a:solidFill>
                  <a:schemeClr val="hlink"/>
                </a:solidFill>
              </a:rPr>
              <a:t>2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dirty="0"/>
              <a:t>of </a:t>
            </a:r>
            <a:r>
              <a:rPr lang="en-US" altLang="en-US" dirty="0" smtClean="0"/>
              <a:t>100% </a:t>
            </a:r>
            <a:r>
              <a:rPr lang="en-US" altLang="en-US" dirty="0"/>
              <a:t>means that </a:t>
            </a:r>
            <a:r>
              <a:rPr lang="en-US" altLang="en-US" dirty="0" smtClean="0"/>
              <a:t>the model would be a perfect fit, with no variance in the residuals. </a:t>
            </a:r>
          </a:p>
          <a:p>
            <a:pPr marL="342900" indent="-342900" eaLnBrk="1" hangingPunct="1"/>
            <a:r>
              <a:rPr lang="en-US" altLang="en-US" dirty="0" smtClean="0"/>
              <a:t>When interpreting a regression model you need to </a:t>
            </a:r>
            <a:r>
              <a:rPr lang="en-US" altLang="en-US" i="1" dirty="0" smtClean="0"/>
              <a:t>Tell</a:t>
            </a:r>
            <a:r>
              <a:rPr lang="en-US" altLang="en-US" dirty="0" smtClean="0"/>
              <a:t> what </a:t>
            </a:r>
            <a:r>
              <a:rPr lang="en-US" altLang="en-US" i="1" dirty="0" smtClean="0">
                <a:latin typeface="Times New Roman" panose="02020603050405020304" pitchFamily="18" charset="0"/>
              </a:rPr>
              <a:t>R</a:t>
            </a:r>
            <a:r>
              <a:rPr lang="en-US" altLang="en-US" i="1" baseline="30000" dirty="0" smtClean="0">
                <a:latin typeface="Times New Roman" panose="02020603050405020304" pitchFamily="18" charset="0"/>
              </a:rPr>
              <a:t>2</a:t>
            </a:r>
            <a:r>
              <a:rPr lang="en-US" altLang="en-US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smtClean="0"/>
              <a:t>means.</a:t>
            </a:r>
          </a:p>
          <a:p>
            <a:pPr marL="742950" lvl="1" indent="-285750" eaLnBrk="1" hangingPunct="1"/>
            <a:r>
              <a:rPr lang="en-US" altLang="en-US" dirty="0" smtClean="0"/>
              <a:t>In the BK example, 69% of the variability in total </a:t>
            </a:r>
            <a:r>
              <a:rPr lang="en-US" altLang="en-US" i="1" dirty="0" smtClean="0"/>
              <a:t>fat</a:t>
            </a:r>
            <a:r>
              <a:rPr lang="en-US" altLang="en-US" dirty="0" smtClean="0"/>
              <a:t> is accounted for by the variability in the protein content.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Big Should </a:t>
            </a:r>
            <a:r>
              <a:rPr lang="en-US" altLang="en-US" sz="3200" i="1" smtClean="0"/>
              <a:t>R</a:t>
            </a:r>
            <a:r>
              <a:rPr lang="en-US" altLang="en-US" sz="3200" i="1" baseline="46000" smtClean="0"/>
              <a:t>2</a:t>
            </a:r>
            <a:r>
              <a:rPr lang="en-US" altLang="en-US" sz="3200" smtClean="0"/>
              <a:t> Be?</a:t>
            </a:r>
            <a:endParaRPr lang="en-US" altLang="en-US" sz="3200" i="1" baseline="46000" smtClean="0"/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2362200"/>
            <a:ext cx="8294687" cy="3810000"/>
          </a:xfrm>
        </p:spPr>
        <p:txBody>
          <a:bodyPr/>
          <a:lstStyle/>
          <a:p>
            <a:pPr marL="342900" indent="-342900" eaLnBrk="1" hangingPunct="1">
              <a:buClr>
                <a:srgbClr val="FF0000"/>
              </a:buClr>
            </a:pPr>
            <a:r>
              <a:rPr lang="en-US" altLang="en-US" i="1" dirty="0" smtClean="0">
                <a:solidFill>
                  <a:schemeClr val="hlink"/>
                </a:solidFill>
              </a:rPr>
              <a:t>R</a:t>
            </a:r>
            <a:r>
              <a:rPr lang="en-US" altLang="en-US" i="1" baseline="30000" dirty="0" smtClean="0">
                <a:solidFill>
                  <a:schemeClr val="hlink"/>
                </a:solidFill>
              </a:rPr>
              <a:t>2</a:t>
            </a:r>
            <a:r>
              <a:rPr lang="en-US" altLang="en-US" baseline="30000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is always between 0% and 100%. What makes a “good” </a:t>
            </a:r>
            <a:r>
              <a:rPr lang="en-US" altLang="en-US" i="1" dirty="0" smtClean="0">
                <a:solidFill>
                  <a:schemeClr val="hlink"/>
                </a:solidFill>
              </a:rPr>
              <a:t>R</a:t>
            </a:r>
            <a:r>
              <a:rPr lang="en-US" altLang="en-US" i="1" baseline="30000" dirty="0" smtClean="0">
                <a:solidFill>
                  <a:schemeClr val="hlink"/>
                </a:solidFill>
              </a:rPr>
              <a:t>2</a:t>
            </a:r>
            <a:r>
              <a:rPr lang="en-US" altLang="en-US" i="1" dirty="0" smtClean="0">
                <a:solidFill>
                  <a:schemeClr val="hlink"/>
                </a:solidFill>
              </a:rPr>
              <a:t> </a:t>
            </a:r>
            <a:r>
              <a:rPr lang="en-US" altLang="en-US" dirty="0" smtClean="0"/>
              <a:t>value depends on the kind of data you are analyzing and on what you want to do with it. </a:t>
            </a:r>
          </a:p>
          <a:p>
            <a:pPr marL="0" indent="0" eaLnBrk="1" hangingPunct="1">
              <a:buClr>
                <a:srgbClr val="FF0000"/>
              </a:buClr>
              <a:buNone/>
            </a:pPr>
            <a:endParaRPr lang="en-US" alt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R^2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www.youtube.com/watch?v=IMjrEeeDB-Y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117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Checking Questions 11 – 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1531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600200"/>
            <a:ext cx="9144000" cy="4572000"/>
          </a:xfrm>
        </p:spPr>
        <p:txBody>
          <a:bodyPr/>
          <a:lstStyle/>
          <a:p>
            <a:r>
              <a:rPr lang="en-US" sz="2400" dirty="0" err="1" smtClean="0"/>
              <a:t>Pg</a:t>
            </a:r>
            <a:r>
              <a:rPr lang="en-US" sz="2400" dirty="0" smtClean="0"/>
              <a:t> 199 – 202 </a:t>
            </a:r>
          </a:p>
          <a:p>
            <a:pPr marL="0" indent="0">
              <a:buNone/>
            </a:pPr>
            <a:r>
              <a:rPr lang="en-US" sz="2400" dirty="0" smtClean="0"/>
              <a:t>   Exercises: 17, 20, 22, 23, 25, 27, 29, 33, 34, 37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Read Chapter 7</a:t>
            </a:r>
          </a:p>
          <a:p>
            <a:r>
              <a:rPr lang="en-US" sz="2400" dirty="0" smtClean="0"/>
              <a:t>Complete the Chapter 7 </a:t>
            </a:r>
            <a:r>
              <a:rPr lang="en-US" sz="2400" smtClean="0"/>
              <a:t>Guided </a:t>
            </a:r>
            <a:r>
              <a:rPr lang="en-US" sz="2400" smtClean="0"/>
              <a:t>Reading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905837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24814" y="-192881"/>
            <a:ext cx="8305800" cy="99218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Assumptions and Conditions: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1447800"/>
            <a:ext cx="9220199" cy="5105400"/>
          </a:xfrm>
        </p:spPr>
        <p:txBody>
          <a:bodyPr/>
          <a:lstStyle/>
          <a:p>
            <a:pPr marL="0" indent="0" eaLnBrk="1" hangingPunct="1">
              <a:buClr>
                <a:schemeClr val="hlink"/>
              </a:buClr>
              <a:buNone/>
            </a:pPr>
            <a:r>
              <a:rPr lang="en-US" altLang="en-US" dirty="0" smtClean="0"/>
              <a:t>Linear models are only appropriate to use if some assumptions are true. </a:t>
            </a:r>
          </a:p>
          <a:p>
            <a:pPr marL="0" indent="0" eaLnBrk="1" hangingPunct="1">
              <a:buClr>
                <a:schemeClr val="hlink"/>
              </a:buClr>
              <a:buNone/>
            </a:pPr>
            <a:r>
              <a:rPr lang="en-US" altLang="en-US" dirty="0" smtClean="0"/>
              <a:t>We need to check the following conditions:</a:t>
            </a:r>
          </a:p>
          <a:p>
            <a:pPr marL="342900" indent="-342900" eaLnBrk="1" hangingPunct="1">
              <a:buClr>
                <a:schemeClr val="hlink"/>
              </a:buClr>
            </a:pPr>
            <a:r>
              <a:rPr lang="en-US" altLang="en-US" dirty="0" smtClean="0">
                <a:solidFill>
                  <a:schemeClr val="hlink"/>
                </a:solidFill>
              </a:rPr>
              <a:t>Quantitative Variables Condition:</a:t>
            </a:r>
          </a:p>
          <a:p>
            <a:pPr marL="742950" lvl="1" indent="-285750" eaLnBrk="1" hangingPunct="1">
              <a:buClr>
                <a:srgbClr val="FF6600"/>
              </a:buClr>
            </a:pPr>
            <a:r>
              <a:rPr lang="en-US" altLang="en-US" dirty="0" smtClean="0"/>
              <a:t>Regression can only be done on two quantitative variables (and not two categorical variables).</a:t>
            </a:r>
          </a:p>
          <a:p>
            <a:pPr marL="342900" indent="-342900" eaLnBrk="1" hangingPunct="1">
              <a:buClr>
                <a:srgbClr val="FF6600"/>
              </a:buClr>
            </a:pPr>
            <a:r>
              <a:rPr lang="en-US" altLang="en-US" dirty="0" smtClean="0">
                <a:solidFill>
                  <a:schemeClr val="hlink"/>
                </a:solidFill>
              </a:rPr>
              <a:t>Straight Enough Condition:</a:t>
            </a:r>
          </a:p>
          <a:p>
            <a:pPr marL="742950" lvl="1" indent="-285750" eaLnBrk="1" hangingPunct="1"/>
            <a:r>
              <a:rPr lang="en-US" altLang="en-US" dirty="0" smtClean="0"/>
              <a:t>Use a scatterplot to check that the </a:t>
            </a:r>
            <a:r>
              <a:rPr lang="en-US" altLang="en-US" dirty="0"/>
              <a:t>relationship between the variables is linear.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1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1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Assumptions and Conditions (cont.)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</p:spPr>
        <p:txBody>
          <a:bodyPr/>
          <a:lstStyle/>
          <a:p>
            <a:pPr marL="342900" indent="-342900" eaLnBrk="1" hangingPunct="1"/>
            <a:r>
              <a:rPr lang="en-US" altLang="en-US" dirty="0">
                <a:solidFill>
                  <a:schemeClr val="hlink"/>
                </a:solidFill>
              </a:rPr>
              <a:t>Straight Enough </a:t>
            </a:r>
            <a:r>
              <a:rPr lang="en-US" altLang="en-US" dirty="0" smtClean="0">
                <a:solidFill>
                  <a:schemeClr val="hlink"/>
                </a:solidFill>
              </a:rPr>
              <a:t>Condition (Continued):</a:t>
            </a:r>
          </a:p>
          <a:p>
            <a:pPr marL="342900" indent="-342900" eaLnBrk="1" hangingPunct="1"/>
            <a:endParaRPr lang="en-US" altLang="en-US" dirty="0" smtClean="0"/>
          </a:p>
          <a:p>
            <a:pPr marL="342900" indent="-342900" eaLnBrk="1" hangingPunct="1"/>
            <a:r>
              <a:rPr lang="en-US" altLang="en-US" dirty="0" smtClean="0"/>
              <a:t>If the scatterplot is not straight enough, stop here. </a:t>
            </a:r>
          </a:p>
          <a:p>
            <a:pPr marL="342900" indent="-342900" eaLnBrk="1" hangingPunct="1"/>
            <a:endParaRPr lang="en-US" altLang="en-US" dirty="0" smtClean="0"/>
          </a:p>
          <a:p>
            <a:pPr marL="342900" indent="-342900" eaLnBrk="1" hangingPunct="1"/>
            <a:r>
              <a:rPr lang="en-US" altLang="en-US" dirty="0" smtClean="0"/>
              <a:t>Some nonlinear relationships can be saved by re-expressing the data to make the scatterplot more linear.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Assumptions and Conditions (cont.)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800600"/>
          </a:xfrm>
        </p:spPr>
        <p:txBody>
          <a:bodyPr/>
          <a:lstStyle/>
          <a:p>
            <a:pPr marL="342900" indent="-342900" eaLnBrk="1" hangingPunct="1"/>
            <a:r>
              <a:rPr lang="en-US" altLang="en-US" dirty="0" smtClean="0"/>
              <a:t>It’s a good idea to check linearity again </a:t>
            </a:r>
            <a:r>
              <a:rPr lang="en-US" altLang="en-US" i="1" dirty="0" smtClean="0"/>
              <a:t>after</a:t>
            </a:r>
            <a:r>
              <a:rPr lang="en-US" altLang="en-US" dirty="0" smtClean="0"/>
              <a:t> computing the regression when we can examine the residuals. </a:t>
            </a:r>
          </a:p>
          <a:p>
            <a:pPr marL="342900" indent="-342900" eaLnBrk="1" hangingPunct="1"/>
            <a:r>
              <a:rPr lang="en-US" altLang="en-US" dirty="0" smtClean="0">
                <a:solidFill>
                  <a:schemeClr val="hlink"/>
                </a:solidFill>
              </a:rPr>
              <a:t>Does the Plot Thicken? Condition:</a:t>
            </a:r>
            <a:r>
              <a:rPr lang="en-US" altLang="en-US" dirty="0" smtClean="0"/>
              <a:t>  </a:t>
            </a:r>
          </a:p>
          <a:p>
            <a:pPr marL="742950" lvl="1" indent="-285750" eaLnBrk="1" hangingPunct="1"/>
            <a:r>
              <a:rPr lang="en-US" altLang="en-US" dirty="0" smtClean="0"/>
              <a:t>Look at the residual plot -- for the standard deviation of the residuals to summarize the scatter, the residuals should share the same spread.  Check for changing spread in the residual scatterplot.</a:t>
            </a:r>
          </a:p>
          <a:p>
            <a:pPr marL="342900" indent="-342900"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Residuals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altLang="en-US" smtClean="0"/>
              <a:t>The model won’t be perfect, regardless of the line we draw.</a:t>
            </a:r>
          </a:p>
          <a:p>
            <a:pPr marL="342900" indent="-342900" eaLnBrk="1" hangingPunct="1"/>
            <a:endParaRPr lang="en-US" altLang="en-US" smtClean="0"/>
          </a:p>
          <a:p>
            <a:pPr marL="342900" indent="-342900" eaLnBrk="1" hangingPunct="1"/>
            <a:r>
              <a:rPr lang="en-US" altLang="en-US" smtClean="0"/>
              <a:t>Some points will be above the line and some will be below.</a:t>
            </a:r>
          </a:p>
          <a:p>
            <a:pPr marL="342900" indent="-342900" eaLnBrk="1" hangingPunct="1"/>
            <a:endParaRPr lang="en-US" altLang="en-US" smtClean="0"/>
          </a:p>
          <a:p>
            <a:pPr marL="342900" indent="-342900" eaLnBrk="1" hangingPunct="1"/>
            <a:r>
              <a:rPr lang="en-US" altLang="en-US" smtClean="0"/>
              <a:t>The estimate made from a model is the </a:t>
            </a:r>
            <a:r>
              <a:rPr lang="en-US" altLang="en-US" smtClean="0">
                <a:solidFill>
                  <a:schemeClr val="hlink"/>
                </a:solidFill>
              </a:rPr>
              <a:t>predicted value</a:t>
            </a:r>
            <a:r>
              <a:rPr lang="en-US" altLang="en-US" smtClean="0"/>
              <a:t> (denoted as    ).</a:t>
            </a:r>
          </a:p>
        </p:txBody>
      </p:sp>
      <p:graphicFrame>
        <p:nvGraphicFramePr>
          <p:cNvPr id="520197" name="Object 5"/>
          <p:cNvGraphicFramePr>
            <a:graphicFrameLocks noChangeAspect="1"/>
          </p:cNvGraphicFramePr>
          <p:nvPr/>
        </p:nvGraphicFramePr>
        <p:xfrm>
          <a:off x="3886200" y="4965700"/>
          <a:ext cx="228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Equation" r:id="rId3" imgW="228600" imgH="444500" progId="Equation.DSMT4">
                  <p:embed/>
                </p:oleObj>
              </mc:Choice>
              <mc:Fallback>
                <p:oleObj name="Equation" r:id="rId3" imgW="228600" imgH="444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965700"/>
                        <a:ext cx="228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Assumptions and Conditions (cont.)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hlink"/>
                </a:solidFill>
              </a:rPr>
              <a:t>Outlier Condition: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dirty="0" smtClean="0"/>
              <a:t>Watch out for outliers.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dirty="0" smtClean="0"/>
              <a:t>Outlying points can dramatically change a regression model.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dirty="0" smtClean="0"/>
              <a:t>Outliers can even change the sign of the slope, misleading us about the underlying relationship between the variables.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altLang="en-US" dirty="0" smtClean="0"/>
              <a:t>If the data seem to clump or cluster in the scatterplot, that could be a sign of trouble worth looking into further.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Reality Check: </a:t>
            </a:r>
            <a:br>
              <a:rPr lang="en-US" altLang="en-US" sz="3200" smtClean="0"/>
            </a:br>
            <a:r>
              <a:rPr lang="en-US" altLang="en-US" sz="3200" smtClean="0"/>
              <a:t>Is the Regression Reasonable?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8768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altLang="en-US" dirty="0" smtClean="0"/>
              <a:t>Statistics don’t come out of nowhere. They are based on data.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dirty="0" smtClean="0"/>
              <a:t>The results of a statistical analysis should reinforce your common sense, not fly in its face.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dirty="0" smtClean="0"/>
              <a:t>If the results are surprising, then either you’ve learned something new about the world or your analysis is wrong.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altLang="en-US" dirty="0" smtClean="0"/>
              <a:t>When you perform a regression, think about the coefficients and ask yourself whether they make sense.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Tale of Two Regressions.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600200"/>
                <a:ext cx="8763000" cy="1981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Now back to the BK model.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We were able to estimate the fat content given the protein content.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What if we wanted to do the reverse?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What if we wanted to estimate the protein content given the fat content?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Our original model is: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Our new model would have to evaluate an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/>
                  <a:t> based on a value of y.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Least squares criterion focuses on the VERTICAL errors to model y not the HORIZONTAL errors related to modelling x.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00200"/>
                <a:ext cx="8763000" cy="1981200"/>
              </a:xfrm>
              <a:blipFill rotWithShape="0">
                <a:blip r:embed="rId3"/>
                <a:stretch>
                  <a:fillRect l="-1113" t="-2154" r="-209" b="-159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585169"/>
              </p:ext>
            </p:extLst>
          </p:nvPr>
        </p:nvGraphicFramePr>
        <p:xfrm>
          <a:off x="847493" y="4495800"/>
          <a:ext cx="187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1" name="Equation" r:id="rId4" imgW="1879600" imgH="457200" progId="Equation.DSMT4">
                  <p:embed/>
                </p:oleObj>
              </mc:Choice>
              <mc:Fallback>
                <p:oleObj name="Equation" r:id="rId4" imgW="1879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493" y="4495800"/>
                        <a:ext cx="1879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 descr="equ08-17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861" y="1473142"/>
            <a:ext cx="34925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90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Tale of Two Regressions.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600200"/>
                <a:ext cx="8610600" cy="19812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If we just solved our equation for x, we would get a new line whose slope must be the reciprocal.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To model x in terms of y, we would need to use the slope: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You will not get this slope by taking the reciprocal of ours…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If you want to predict protein from fat, you would have to create a WHOLE NEW model.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00200"/>
                <a:ext cx="8610600" cy="1981200"/>
              </a:xfrm>
              <a:blipFill rotWithShape="0">
                <a:blip r:embed="rId3"/>
                <a:stretch>
                  <a:fillRect l="-1133" r="-2975" b="-147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389574"/>
              </p:ext>
            </p:extLst>
          </p:nvPr>
        </p:nvGraphicFramePr>
        <p:xfrm>
          <a:off x="1371600" y="1295400"/>
          <a:ext cx="187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4" name="Equation" r:id="rId4" imgW="1879600" imgH="457200" progId="Equation.DSMT4">
                  <p:embed/>
                </p:oleObj>
              </mc:Choice>
              <mc:Fallback>
                <p:oleObj name="Equation" r:id="rId4" imgW="1879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295400"/>
                        <a:ext cx="1879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0739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Tale of Two Regressions.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763000" cy="1981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Moral of the story: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When you first make your graph, decide what variable you want to use (your x) to predict values for the other (your y).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Then find the model that does that.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Later, if you decide you want to make predictions in the other direction, you need to start over and create the other model from scratch.</a:t>
            </a:r>
          </a:p>
        </p:txBody>
      </p:sp>
    </p:spTree>
    <p:extLst>
      <p:ext uri="{BB962C8B-B14F-4D97-AF65-F5344CB8AC3E}">
        <p14:creationId xmlns:p14="http://schemas.microsoft.com/office/powerpoint/2010/main" val="31289439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(Graphing Calculator):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Regression Lines and Residual Plots </a:t>
            </a:r>
          </a:p>
          <a:p>
            <a:r>
              <a:rPr lang="en-US" dirty="0" smtClean="0"/>
              <a:t>(AP Stats Guy!)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www.youtube.com/watch?feature=player_detailpage&amp;v=ub4nJAiQtTQ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51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Can Go Wrong?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600200"/>
            <a:ext cx="8294687" cy="49530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altLang="en-US" dirty="0" smtClean="0"/>
              <a:t>Don’t fit a straight line to a nonlinear relationship.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altLang="en-US" dirty="0" smtClean="0"/>
              <a:t>Beware extraordinary points (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-values that stand off from the linear pattern or extreme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-values).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altLang="en-US" dirty="0" smtClean="0"/>
              <a:t>Don’t extrapolate beyond the data—the linear model may no longer hold outside of the range of the data.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altLang="en-US" dirty="0" smtClean="0"/>
              <a:t>Don’t infer that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causes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just because there is a good linear model for their relationship—association is </a:t>
            </a:r>
            <a:r>
              <a:rPr lang="en-US" altLang="en-US" i="1" dirty="0" smtClean="0"/>
              <a:t>not</a:t>
            </a:r>
            <a:r>
              <a:rPr lang="en-US" altLang="en-US" dirty="0" smtClean="0"/>
              <a:t> causation.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altLang="en-US" dirty="0" smtClean="0"/>
              <a:t>Don’t choose a model based on </a:t>
            </a:r>
            <a:r>
              <a:rPr lang="en-US" altLang="en-US" i="1" dirty="0" smtClean="0"/>
              <a:t>R</a:t>
            </a:r>
            <a:r>
              <a:rPr lang="en-US" altLang="en-US" i="1" baseline="30000" dirty="0" smtClean="0"/>
              <a:t>2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alone.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have we learned?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altLang="en-US" dirty="0" smtClean="0"/>
              <a:t>When the relationship between two quantitative variables is fairly straight, a linear model can help summarize that relationship.</a:t>
            </a:r>
          </a:p>
          <a:p>
            <a:pPr marL="742950" lvl="1" indent="-285750" eaLnBrk="1" hangingPunct="1"/>
            <a:r>
              <a:rPr lang="en-US" altLang="en-US" dirty="0" smtClean="0"/>
              <a:t>The regression line doesn’t pass through all the points, but it is the best compromise in the sense that it has the smallest sum of squared residuals.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have we learned? (cont.)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295400"/>
            <a:ext cx="8294687" cy="5334000"/>
          </a:xfrm>
        </p:spPr>
        <p:txBody>
          <a:bodyPr/>
          <a:lstStyle/>
          <a:p>
            <a:pPr marL="342900" indent="-342900" eaLnBrk="1" hangingPunct="1"/>
            <a:r>
              <a:rPr lang="en-US" altLang="en-US" sz="2600" dirty="0" smtClean="0"/>
              <a:t>The correlation tells us several things about the regression:</a:t>
            </a:r>
          </a:p>
          <a:p>
            <a:pPr marL="742950" lvl="1" indent="-285750" eaLnBrk="1" hangingPunct="1"/>
            <a:r>
              <a:rPr lang="en-US" altLang="en-US" sz="2600" dirty="0" smtClean="0"/>
              <a:t>The slope of the line is based on the correlation, adjusted for the units of </a:t>
            </a:r>
            <a:r>
              <a:rPr lang="en-US" altLang="en-US" sz="2600" i="1" dirty="0" smtClean="0"/>
              <a:t>x</a:t>
            </a:r>
            <a:r>
              <a:rPr lang="en-US" altLang="en-US" sz="2600" dirty="0" smtClean="0"/>
              <a:t> and </a:t>
            </a:r>
            <a:r>
              <a:rPr lang="en-US" altLang="en-US" sz="2600" i="1" dirty="0" smtClean="0"/>
              <a:t>y</a:t>
            </a:r>
            <a:r>
              <a:rPr lang="en-US" altLang="en-US" sz="2600" dirty="0" smtClean="0"/>
              <a:t>.</a:t>
            </a:r>
          </a:p>
          <a:p>
            <a:pPr marL="742950" lvl="1" indent="-285750" eaLnBrk="1" hangingPunct="1"/>
            <a:r>
              <a:rPr lang="en-US" altLang="en-US" sz="2600" dirty="0" smtClean="0"/>
              <a:t>For each SD in </a:t>
            </a:r>
            <a:r>
              <a:rPr lang="en-US" altLang="en-US" sz="2600" i="1" dirty="0" smtClean="0"/>
              <a:t>x</a:t>
            </a:r>
            <a:r>
              <a:rPr lang="en-US" altLang="en-US" sz="2600" dirty="0" smtClean="0"/>
              <a:t> that we are away from the </a:t>
            </a:r>
            <a:r>
              <a:rPr lang="en-US" altLang="en-US" sz="2600" i="1" dirty="0" smtClean="0"/>
              <a:t>x</a:t>
            </a:r>
            <a:r>
              <a:rPr lang="en-US" altLang="en-US" sz="2600" dirty="0" smtClean="0"/>
              <a:t> mean, we expect to be </a:t>
            </a:r>
            <a:r>
              <a:rPr lang="en-US" altLang="en-US" sz="2600" i="1" dirty="0" smtClean="0"/>
              <a:t>r</a:t>
            </a:r>
            <a:r>
              <a:rPr lang="en-US" altLang="en-US" sz="2600" dirty="0" smtClean="0"/>
              <a:t> SDs in </a:t>
            </a:r>
            <a:r>
              <a:rPr lang="en-US" altLang="en-US" sz="2600" i="1" dirty="0" smtClean="0"/>
              <a:t>y</a:t>
            </a:r>
            <a:r>
              <a:rPr lang="en-US" altLang="en-US" sz="2600" dirty="0" smtClean="0"/>
              <a:t> away from the </a:t>
            </a:r>
            <a:r>
              <a:rPr lang="en-US" altLang="en-US" sz="2600" i="1" dirty="0" smtClean="0"/>
              <a:t>y </a:t>
            </a:r>
            <a:r>
              <a:rPr lang="en-US" altLang="en-US" sz="2600" dirty="0" smtClean="0"/>
              <a:t>mean.</a:t>
            </a:r>
          </a:p>
          <a:p>
            <a:pPr marL="742950" lvl="1" indent="-285750" eaLnBrk="1" hangingPunct="1"/>
            <a:r>
              <a:rPr lang="en-US" altLang="en-US" sz="2600" dirty="0" smtClean="0"/>
              <a:t>Since </a:t>
            </a:r>
            <a:r>
              <a:rPr lang="en-US" altLang="en-US" sz="2600" i="1" dirty="0" smtClean="0"/>
              <a:t>r</a:t>
            </a:r>
            <a:r>
              <a:rPr lang="en-US" altLang="en-US" sz="2600" dirty="0" smtClean="0"/>
              <a:t> is always between –1 and +1, each predicted </a:t>
            </a:r>
            <a:r>
              <a:rPr lang="en-US" altLang="en-US" sz="2600" i="1" dirty="0" smtClean="0"/>
              <a:t>y</a:t>
            </a:r>
            <a:r>
              <a:rPr lang="en-US" altLang="en-US" sz="2600" dirty="0" smtClean="0"/>
              <a:t> is fewer SDs away from its mean than the corresponding </a:t>
            </a:r>
            <a:r>
              <a:rPr lang="en-US" altLang="en-US" sz="2600" i="1" dirty="0" smtClean="0"/>
              <a:t>x</a:t>
            </a:r>
            <a:r>
              <a:rPr lang="en-US" altLang="en-US" sz="2600" dirty="0" smtClean="0"/>
              <a:t> was (regression to the mean).</a:t>
            </a:r>
          </a:p>
          <a:p>
            <a:pPr marL="742950" lvl="1" indent="-285750" eaLnBrk="1" hangingPunct="1"/>
            <a:r>
              <a:rPr lang="en-US" altLang="en-US" sz="2600" i="1" dirty="0" smtClean="0"/>
              <a:t>R</a:t>
            </a:r>
            <a:r>
              <a:rPr lang="en-US" altLang="en-US" sz="2600" baseline="30000" dirty="0" smtClean="0"/>
              <a:t>2</a:t>
            </a:r>
            <a:r>
              <a:rPr lang="en-US" altLang="en-US" sz="2600" dirty="0" smtClean="0"/>
              <a:t> gives us the fraction of the response accounted for by the regression model.</a:t>
            </a:r>
            <a:endParaRPr lang="en-US" altLang="en-US" sz="2600" i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have we learned?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altLang="en-US" dirty="0" smtClean="0"/>
              <a:t>The residuals also reveal how well the model works.</a:t>
            </a:r>
          </a:p>
          <a:p>
            <a:pPr marL="742950" lvl="1" indent="-285750" eaLnBrk="1" hangingPunct="1"/>
            <a:r>
              <a:rPr lang="en-US" altLang="en-US" dirty="0" smtClean="0"/>
              <a:t>If a plot of the residuals against predicted values shows a pattern, we should re-examine the data to see why.</a:t>
            </a:r>
          </a:p>
          <a:p>
            <a:pPr marL="742950" lvl="1" indent="-285750" eaLnBrk="1" hangingPunct="1"/>
            <a:r>
              <a:rPr lang="en-US" altLang="en-US" dirty="0" smtClean="0"/>
              <a:t>The standard deviation of the residuals quantifies the amount of scatter around the line.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Residuals (cont.)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altLang="en-US" dirty="0" smtClean="0"/>
              <a:t>The difference between the observed value and the predicted value is called the </a:t>
            </a:r>
            <a:r>
              <a:rPr lang="en-US" altLang="en-US" dirty="0" smtClean="0">
                <a:solidFill>
                  <a:schemeClr val="hlink"/>
                </a:solidFill>
              </a:rPr>
              <a:t>residual</a:t>
            </a:r>
            <a:r>
              <a:rPr lang="en-US" altLang="en-US" dirty="0" smtClean="0"/>
              <a:t>.</a:t>
            </a:r>
          </a:p>
          <a:p>
            <a:pPr marL="342900" indent="-342900"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  <p:graphicFrame>
        <p:nvGraphicFramePr>
          <p:cNvPr id="521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992554"/>
              </p:ext>
            </p:extLst>
          </p:nvPr>
        </p:nvGraphicFramePr>
        <p:xfrm>
          <a:off x="457200" y="3276600"/>
          <a:ext cx="7698106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Equation" r:id="rId3" imgW="6413500" imgH="444500" progId="Equation.DSMT4">
                  <p:embed/>
                </p:oleObj>
              </mc:Choice>
              <mc:Fallback>
                <p:oleObj name="Equation" r:id="rId3" imgW="6413500" imgH="444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76600"/>
                        <a:ext cx="7698106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have we learned? (cont.)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 smtClean="0"/>
              <a:t>The linear model makes no sense unless the </a:t>
            </a:r>
            <a:r>
              <a:rPr lang="en-US" altLang="en-US" sz="3000" b="1" dirty="0" smtClean="0"/>
              <a:t>Linear Relationship Assumption</a:t>
            </a:r>
            <a:r>
              <a:rPr lang="en-US" altLang="en-US" sz="3000" dirty="0" smtClean="0"/>
              <a:t> is satisfied.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smtClean="0"/>
              <a:t>Also, we need to check the </a:t>
            </a:r>
            <a:r>
              <a:rPr lang="en-US" altLang="en-US" sz="3000" b="1" dirty="0" smtClean="0"/>
              <a:t>Straight Enough Condition</a:t>
            </a:r>
            <a:r>
              <a:rPr lang="en-US" altLang="en-US" sz="3000" dirty="0" smtClean="0"/>
              <a:t> and </a:t>
            </a:r>
            <a:r>
              <a:rPr lang="en-US" altLang="en-US" sz="3000" b="1" dirty="0" smtClean="0"/>
              <a:t>Outlier Condition </a:t>
            </a:r>
            <a:r>
              <a:rPr lang="en-US" altLang="en-US" sz="3000" dirty="0" smtClean="0"/>
              <a:t>with a scatterplot.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smtClean="0"/>
              <a:t>For the standard deviation of the residuals, we must make the </a:t>
            </a:r>
            <a:r>
              <a:rPr lang="en-US" altLang="en-US" sz="3000" b="1" dirty="0" smtClean="0"/>
              <a:t>Equal Variance Assumption</a:t>
            </a:r>
            <a:r>
              <a:rPr lang="en-US" altLang="en-US" sz="3000" dirty="0" smtClean="0"/>
              <a:t>.  We check it by looking at both the original scatterplot and the residual plot for </a:t>
            </a:r>
            <a:r>
              <a:rPr lang="en-US" altLang="en-US" sz="3000" b="1" dirty="0" smtClean="0"/>
              <a:t>Does the Plot Thicken? Condition</a:t>
            </a:r>
            <a:r>
              <a:rPr lang="en-US" altLang="en-US" sz="3000" dirty="0" smtClean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Homework: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600200"/>
            <a:ext cx="9144000" cy="4572000"/>
          </a:xfrm>
        </p:spPr>
        <p:txBody>
          <a:bodyPr/>
          <a:lstStyle/>
          <a:p>
            <a:r>
              <a:rPr lang="en-US" dirty="0" err="1" smtClean="0"/>
              <a:t>Pg</a:t>
            </a:r>
            <a:r>
              <a:rPr lang="en-US" dirty="0" smtClean="0"/>
              <a:t> 205 – 207 </a:t>
            </a:r>
          </a:p>
          <a:p>
            <a:pPr marL="0" indent="0">
              <a:buNone/>
            </a:pPr>
            <a:r>
              <a:rPr lang="en-US" dirty="0" smtClean="0"/>
              <a:t>Exercises: 51, 53, 55, 56, 57, 59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Read Chapter 7</a:t>
            </a:r>
          </a:p>
          <a:p>
            <a:r>
              <a:rPr lang="en-US" dirty="0" smtClean="0"/>
              <a:t>Complete the Chapter 7 Guided Reading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2794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Residuals (cont.)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590799"/>
            <a:ext cx="8839200" cy="3962401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    </a:t>
            </a:r>
            <a:r>
              <a:rPr lang="en-US" altLang="en-US" sz="2400" u="sng" dirty="0" smtClean="0"/>
              <a:t>Questions: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u="sng" dirty="0" smtClean="0"/>
          </a:p>
          <a:p>
            <a:pPr marL="342900" indent="-342900" eaLnBrk="1" hangingPunct="1">
              <a:lnSpc>
                <a:spcPct val="90000"/>
              </a:lnSpc>
            </a:pPr>
            <a:r>
              <a:rPr lang="en-US" altLang="en-US" sz="2400" dirty="0" smtClean="0"/>
              <a:t>What would a negative residual mean? </a:t>
            </a:r>
            <a:endParaRPr lang="en-US" alt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   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i="1" dirty="0">
                <a:solidFill>
                  <a:srgbClr val="7030A0"/>
                </a:solidFill>
              </a:rPr>
              <a:t> </a:t>
            </a:r>
            <a:r>
              <a:rPr lang="en-US" altLang="en-US" sz="2400" b="1" i="1" dirty="0" smtClean="0">
                <a:solidFill>
                  <a:srgbClr val="7030A0"/>
                </a:solidFill>
              </a:rPr>
              <a:t>    That the predicted value’s too big (an overestimate).</a:t>
            </a:r>
          </a:p>
          <a:p>
            <a:pPr marL="342900" indent="-342900"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marL="342900" indent="-342900" eaLnBrk="1" hangingPunct="1">
              <a:lnSpc>
                <a:spcPct val="90000"/>
              </a:lnSpc>
            </a:pPr>
            <a:r>
              <a:rPr lang="en-US" altLang="en-US" sz="2400" dirty="0" smtClean="0"/>
              <a:t>What would a positive residual mean?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  </a:t>
            </a:r>
            <a:br>
              <a:rPr lang="en-US" altLang="en-US" sz="2400" dirty="0" smtClean="0"/>
            </a:br>
            <a:r>
              <a:rPr lang="en-US" altLang="en-US" sz="2400" dirty="0" smtClean="0"/>
              <a:t>     </a:t>
            </a:r>
            <a:r>
              <a:rPr lang="en-US" altLang="en-US" sz="2400" b="1" i="1" dirty="0" smtClean="0">
                <a:solidFill>
                  <a:srgbClr val="7030A0"/>
                </a:solidFill>
              </a:rPr>
              <a:t>That the predicted value’s too small (an underestimate).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/>
              <a:t>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952867"/>
              </p:ext>
            </p:extLst>
          </p:nvPr>
        </p:nvGraphicFramePr>
        <p:xfrm>
          <a:off x="225688" y="1600200"/>
          <a:ext cx="8156312" cy="565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Equation" r:id="rId3" imgW="6413500" imgH="444500" progId="Equation.DSMT4">
                  <p:embed/>
                </p:oleObj>
              </mc:Choice>
              <mc:Fallback>
                <p:oleObj name="Equation" r:id="rId3" imgW="6413500" imgH="444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688" y="1600200"/>
                        <a:ext cx="8156312" cy="565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2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2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Residuals (cont.)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1"/>
            <a:ext cx="4953000" cy="46482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altLang="en-US" sz="2400" dirty="0" smtClean="0"/>
              <a:t>In the figure, the estimated fat of the BK Broiler chicken sandwich is 36 g, while the true value of fat is 25 g.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altLang="en-US" sz="2400" dirty="0" smtClean="0"/>
              <a:t>What would be the residual?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i="1" dirty="0" smtClean="0">
                <a:solidFill>
                  <a:srgbClr val="7030A0"/>
                </a:solidFill>
              </a:rPr>
              <a:t>      –11 g of fat.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altLang="en-US" sz="2400" dirty="0" smtClean="0"/>
              <a:t>What does this residual mean?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i="1" dirty="0" smtClean="0">
                <a:solidFill>
                  <a:srgbClr val="7030A0"/>
                </a:solidFill>
              </a:rPr>
              <a:t>     That the predicted value is an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i="1" dirty="0">
                <a:solidFill>
                  <a:srgbClr val="7030A0"/>
                </a:solidFill>
              </a:rPr>
              <a:t> </a:t>
            </a:r>
            <a:r>
              <a:rPr lang="en-US" altLang="en-US" sz="2400" b="1" i="1" dirty="0" smtClean="0">
                <a:solidFill>
                  <a:srgbClr val="7030A0"/>
                </a:solidFill>
              </a:rPr>
              <a:t>     overestimate.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 eaLnBrk="1" hangingPunct="1">
              <a:buFont typeface="Wingdings" panose="05000000000000000000" pitchFamily="2" charset="2"/>
              <a:buNone/>
            </a:pPr>
            <a:r>
              <a:rPr lang="en-US" altLang="en-US" sz="2400" smtClean="0"/>
              <a:t> </a:t>
            </a:r>
          </a:p>
        </p:txBody>
      </p:sp>
      <p:pic>
        <p:nvPicPr>
          <p:cNvPr id="522245" name="Picture 5" descr="ait08-0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3810000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082337"/>
              </p:ext>
            </p:extLst>
          </p:nvPr>
        </p:nvGraphicFramePr>
        <p:xfrm>
          <a:off x="1159340" y="1263651"/>
          <a:ext cx="64150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Equation" r:id="rId4" imgW="6413500" imgH="444500" progId="Equation.DSMT4">
                  <p:embed/>
                </p:oleObj>
              </mc:Choice>
              <mc:Fallback>
                <p:oleObj name="Equation" r:id="rId4" imgW="6413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9340" y="1263651"/>
                        <a:ext cx="641508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05058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2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2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“Best Fit” Means Least Squares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600200"/>
            <a:ext cx="8294687" cy="4953000"/>
          </a:xfrm>
        </p:spPr>
        <p:txBody>
          <a:bodyPr/>
          <a:lstStyle/>
          <a:p>
            <a:pPr marL="342900" indent="-342900" eaLnBrk="1" hangingPunct="1"/>
            <a:r>
              <a:rPr lang="en-US" altLang="en-US" dirty="0" smtClean="0"/>
              <a:t>Some residuals are positive, others are negative, and, on average, they cancel each other out.</a:t>
            </a:r>
          </a:p>
          <a:p>
            <a:pPr marL="342900" indent="-342900" eaLnBrk="1" hangingPunct="1"/>
            <a:r>
              <a:rPr lang="en-US" altLang="en-US" dirty="0" smtClean="0"/>
              <a:t>So, we can’t assess how well the line fits by adding up all the residuals.</a:t>
            </a:r>
          </a:p>
          <a:p>
            <a:pPr marL="342900" indent="-342900" eaLnBrk="1" hangingPunct="1"/>
            <a:r>
              <a:rPr lang="en-US" altLang="en-US" dirty="0" smtClean="0"/>
              <a:t>So what do you think we can do?</a:t>
            </a:r>
          </a:p>
          <a:p>
            <a:pPr marL="342900" indent="-342900" eaLnBrk="1" hangingPunct="1"/>
            <a:r>
              <a:rPr lang="en-US" altLang="en-US" dirty="0" smtClean="0"/>
              <a:t>Similar to what we did with deviations, we square the residuals and add the squares.</a:t>
            </a:r>
          </a:p>
          <a:p>
            <a:pPr marL="342900" indent="-342900" eaLnBrk="1" hangingPunct="1"/>
            <a:r>
              <a:rPr lang="en-US" altLang="en-US" dirty="0" smtClean="0"/>
              <a:t>The smaller the sum, the better the fit.</a:t>
            </a:r>
          </a:p>
          <a:p>
            <a:pPr marL="342900" indent="-342900" eaLnBrk="1" hangingPunct="1"/>
            <a:r>
              <a:rPr lang="en-US" altLang="en-US" dirty="0" smtClean="0"/>
              <a:t>The </a:t>
            </a:r>
            <a:r>
              <a:rPr lang="en-US" altLang="en-US" dirty="0" smtClean="0">
                <a:solidFill>
                  <a:schemeClr val="hlink"/>
                </a:solidFill>
              </a:rPr>
              <a:t>line of best fit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is the line for which the sum of the squared residuals is smallest, the </a:t>
            </a:r>
            <a:r>
              <a:rPr lang="en-US" altLang="en-US" dirty="0" smtClean="0">
                <a:solidFill>
                  <a:schemeClr val="hlink"/>
                </a:solidFill>
              </a:rPr>
              <a:t>least squares regression</a:t>
            </a:r>
            <a:r>
              <a:rPr lang="en-US" altLang="en-US" dirty="0" smtClean="0"/>
              <a:t> line.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Blends">
  <a:themeElements>
    <a:clrScheme name="1_Blends 10">
      <a:dk1>
        <a:srgbClr val="000000"/>
      </a:dk1>
      <a:lt1>
        <a:srgbClr val="FFFFFF"/>
      </a:lt1>
      <a:dk2>
        <a:srgbClr val="19385F"/>
      </a:dk2>
      <a:lt2>
        <a:srgbClr val="4D4D4D"/>
      </a:lt2>
      <a:accent1>
        <a:srgbClr val="8CC6EB"/>
      </a:accent1>
      <a:accent2>
        <a:srgbClr val="FFCF01"/>
      </a:accent2>
      <a:accent3>
        <a:srgbClr val="FFFFFF"/>
      </a:accent3>
      <a:accent4>
        <a:srgbClr val="000000"/>
      </a:accent4>
      <a:accent5>
        <a:srgbClr val="C5DFF3"/>
      </a:accent5>
      <a:accent6>
        <a:srgbClr val="E7BB01"/>
      </a:accent6>
      <a:hlink>
        <a:srgbClr val="E35C01"/>
      </a:hlink>
      <a:folHlink>
        <a:srgbClr val="00CC99"/>
      </a:folHlink>
    </a:clrScheme>
    <a:fontScheme name="1_Blen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8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FF6600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9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E35C01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EFB5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10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8CC6EB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C5DFF3"/>
        </a:accent5>
        <a:accent6>
          <a:srgbClr val="E7BB01"/>
        </a:accent6>
        <a:hlink>
          <a:srgbClr val="E35C01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25133</TotalTime>
  <Words>3148</Words>
  <Application>Microsoft Office PowerPoint</Application>
  <PresentationFormat>Letter Paper (8.5x11 in)</PresentationFormat>
  <Paragraphs>376</Paragraphs>
  <Slides>61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1_Blends</vt:lpstr>
      <vt:lpstr>Equation</vt:lpstr>
      <vt:lpstr>Chapter 7</vt:lpstr>
      <vt:lpstr>Fat Versus Protein: An Example</vt:lpstr>
      <vt:lpstr>The Linear Model</vt:lpstr>
      <vt:lpstr>The Linear Model (cont.)</vt:lpstr>
      <vt:lpstr>Residuals</vt:lpstr>
      <vt:lpstr>Residuals (cont.)</vt:lpstr>
      <vt:lpstr>Residuals (cont.)</vt:lpstr>
      <vt:lpstr>Residuals (cont.)</vt:lpstr>
      <vt:lpstr>“Best Fit” Means Least Squares</vt:lpstr>
      <vt:lpstr>Correlation and the Line</vt:lpstr>
      <vt:lpstr>Correlation and the Line</vt:lpstr>
      <vt:lpstr>Correlation and the Line</vt:lpstr>
      <vt:lpstr>Correlation and the Line</vt:lpstr>
      <vt:lpstr>Note:</vt:lpstr>
      <vt:lpstr>How Big Can Predicted Values Get?</vt:lpstr>
      <vt:lpstr>Classwork:</vt:lpstr>
      <vt:lpstr>PowerPoint Presentation</vt:lpstr>
      <vt:lpstr>The Regression Line in Real Units</vt:lpstr>
      <vt:lpstr>The Regression Line in Real Units(cont.)</vt:lpstr>
      <vt:lpstr>The Regression Line in Real Units (cont.)</vt:lpstr>
      <vt:lpstr>The Regression Line in Real Units (cont.)</vt:lpstr>
      <vt:lpstr>Now find the regression line for the Burger King data: </vt:lpstr>
      <vt:lpstr>Fat Versus Protein: An Example</vt:lpstr>
      <vt:lpstr>Fat Versus Protein: An Example</vt:lpstr>
      <vt:lpstr>Fat Versus Protein: An Example</vt:lpstr>
      <vt:lpstr>Classwork:</vt:lpstr>
      <vt:lpstr>Homework:</vt:lpstr>
      <vt:lpstr>The Regression Line in Real Units (cont.)</vt:lpstr>
      <vt:lpstr>Residuals Revisited</vt:lpstr>
      <vt:lpstr>Residuals Revisited (cont.)</vt:lpstr>
      <vt:lpstr>Residuals Revisited (cont.)</vt:lpstr>
      <vt:lpstr>Classwork:</vt:lpstr>
      <vt:lpstr>The Residual Standard Deviation</vt:lpstr>
      <vt:lpstr>The Residual Standard Deviation</vt:lpstr>
      <vt:lpstr>The Residual Standard Deviation</vt:lpstr>
      <vt:lpstr>The Residual Standard Deviation</vt:lpstr>
      <vt:lpstr>PowerPoint Presentation</vt:lpstr>
      <vt:lpstr>R2—The Variation Accounted For</vt:lpstr>
      <vt:lpstr>R2—The Variation Accounted For</vt:lpstr>
      <vt:lpstr>R2—The Variation Accounted For</vt:lpstr>
      <vt:lpstr>R2—The Variation Accounted For (cont.)</vt:lpstr>
      <vt:lpstr>R2—The Variation Accounted For (cont.)</vt:lpstr>
      <vt:lpstr>How Big Should R2 Be?</vt:lpstr>
      <vt:lpstr>Good R^2 video</vt:lpstr>
      <vt:lpstr>Classwork:</vt:lpstr>
      <vt:lpstr>Homework:</vt:lpstr>
      <vt:lpstr>Assumptions and Conditions:</vt:lpstr>
      <vt:lpstr>Assumptions and Conditions (cont.)</vt:lpstr>
      <vt:lpstr>Assumptions and Conditions (cont.)</vt:lpstr>
      <vt:lpstr>Assumptions and Conditions (cont.)</vt:lpstr>
      <vt:lpstr>Reality Check:  Is the Regression Reasonable?</vt:lpstr>
      <vt:lpstr>A Tale of Two Regressions. </vt:lpstr>
      <vt:lpstr>A Tale of Two Regressions. </vt:lpstr>
      <vt:lpstr>A Tale of Two Regressions. </vt:lpstr>
      <vt:lpstr>Video (Graphing Calculator):</vt:lpstr>
      <vt:lpstr>What Can Go Wrong?</vt:lpstr>
      <vt:lpstr>What have we learned?</vt:lpstr>
      <vt:lpstr>What have we learned? (cont.)</vt:lpstr>
      <vt:lpstr>What have we learned?</vt:lpstr>
      <vt:lpstr>What have we learned? (cont.)</vt:lpstr>
      <vt:lpstr>Homework:</vt:lpstr>
    </vt:vector>
  </TitlesOfParts>
  <Company>Copyright © 2010, 2007, 2004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subject>Linear Regression</dc:subject>
  <dc:creator>David Bock</dc:creator>
  <cp:lastModifiedBy>OXPS</cp:lastModifiedBy>
  <cp:revision>136</cp:revision>
  <cp:lastPrinted>2001-11-04T00:51:13Z</cp:lastPrinted>
  <dcterms:created xsi:type="dcterms:W3CDTF">2005-02-25T19:46:41Z</dcterms:created>
  <dcterms:modified xsi:type="dcterms:W3CDTF">2015-10-27T12:39:16Z</dcterms:modified>
</cp:coreProperties>
</file>