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4"/>
  </p:notesMasterIdLst>
  <p:handoutMasterIdLst>
    <p:handoutMasterId r:id="rId55"/>
  </p:handoutMasterIdLst>
  <p:sldIdLst>
    <p:sldId id="259" r:id="rId2"/>
    <p:sldId id="266" r:id="rId3"/>
    <p:sldId id="267" r:id="rId4"/>
    <p:sldId id="295" r:id="rId5"/>
    <p:sldId id="294" r:id="rId6"/>
    <p:sldId id="261" r:id="rId7"/>
    <p:sldId id="262" r:id="rId8"/>
    <p:sldId id="298" r:id="rId9"/>
    <p:sldId id="297" r:id="rId10"/>
    <p:sldId id="299" r:id="rId11"/>
    <p:sldId id="301" r:id="rId12"/>
    <p:sldId id="263" r:id="rId13"/>
    <p:sldId id="264" r:id="rId14"/>
    <p:sldId id="265" r:id="rId15"/>
    <p:sldId id="309" r:id="rId16"/>
    <p:sldId id="268" r:id="rId17"/>
    <p:sldId id="269" r:id="rId18"/>
    <p:sldId id="300" r:id="rId19"/>
    <p:sldId id="270" r:id="rId20"/>
    <p:sldId id="303" r:id="rId21"/>
    <p:sldId id="271" r:id="rId22"/>
    <p:sldId id="313" r:id="rId23"/>
    <p:sldId id="272" r:id="rId24"/>
    <p:sldId id="273" r:id="rId25"/>
    <p:sldId id="274" r:id="rId26"/>
    <p:sldId id="304" r:id="rId27"/>
    <p:sldId id="275" r:id="rId28"/>
    <p:sldId id="276" r:id="rId29"/>
    <p:sldId id="277" r:id="rId30"/>
    <p:sldId id="307" r:id="rId31"/>
    <p:sldId id="302" r:id="rId32"/>
    <p:sldId id="278" r:id="rId33"/>
    <p:sldId id="279" r:id="rId34"/>
    <p:sldId id="280" r:id="rId35"/>
    <p:sldId id="305" r:id="rId36"/>
    <p:sldId id="310" r:id="rId37"/>
    <p:sldId id="281" r:id="rId38"/>
    <p:sldId id="282" r:id="rId39"/>
    <p:sldId id="311" r:id="rId40"/>
    <p:sldId id="283" r:id="rId41"/>
    <p:sldId id="284" r:id="rId42"/>
    <p:sldId id="306" r:id="rId43"/>
    <p:sldId id="285" r:id="rId44"/>
    <p:sldId id="286" r:id="rId45"/>
    <p:sldId id="287" r:id="rId46"/>
    <p:sldId id="288" r:id="rId47"/>
    <p:sldId id="312" r:id="rId48"/>
    <p:sldId id="289" r:id="rId49"/>
    <p:sldId id="290" r:id="rId50"/>
    <p:sldId id="291" r:id="rId51"/>
    <p:sldId id="292" r:id="rId52"/>
    <p:sldId id="293" r:id="rId53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F8"/>
    <a:srgbClr val="FDDCA1"/>
    <a:srgbClr val="B8F6FE"/>
    <a:srgbClr val="CCECFF"/>
    <a:srgbClr val="EF9C51"/>
    <a:srgbClr val="8CC6EB"/>
    <a:srgbClr val="193A61"/>
    <a:srgbClr val="E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6966" autoAdjust="0"/>
    <p:restoredTop sz="94747" autoAdjust="0"/>
  </p:normalViewPr>
  <p:slideViewPr>
    <p:cSldViewPr snapToObjects="1">
      <p:cViewPr varScale="1">
        <p:scale>
          <a:sx n="92" d="100"/>
          <a:sy n="92" d="100"/>
        </p:scale>
        <p:origin x="-882" y="-102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E60CC5CC-E0E6-4C02-81C7-28C56D4B714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75786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614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endParaRPr lang="en-CA" altLang="en-US"/>
          </a:p>
        </p:txBody>
      </p:sp>
      <p:sp>
        <p:nvSpPr>
          <p:cNvPr id="614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C382509B-7348-47D9-AF55-9F75FEE08BD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08632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Copyright © 2010, 2007, 2004 Pearson Education, Inc.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7" descr="Official_Pearson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0"/>
            <a:ext cx="11430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mw3e_book_cov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7888"/>
            <a:ext cx="1968500" cy="25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12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314066BD-2189-49FD-8929-1F757FC2EA4D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714892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314066BD-2189-49FD-8929-1F757FC2EA4D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50019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314066BD-2189-49FD-8929-1F757FC2EA4D}" type="slidenum">
              <a:rPr lang="en-US" altLang="en-US" smtClean="0"/>
              <a:pPr/>
              <a:t>‹#›</a:t>
            </a:fld>
            <a:endParaRPr lang="en-CA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72906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314066BD-2189-49FD-8929-1F757FC2EA4D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8135636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314066BD-2189-49FD-8929-1F757FC2EA4D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9787129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314066BD-2189-49FD-8929-1F757FC2EA4D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355793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869E2816-6C21-4E11-983E-8C25841CB307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54829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870975BA-29D2-4CA5-BCBE-53288E70636C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5130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C884E50E-AA93-4D08-9C71-E5FAD5AE39A1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6120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09A94C63-5360-45BF-9A09-A2ACF1CA7C90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096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62031008-A659-4C7C-B8A5-7B8213A1BD65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85575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186211E2-1868-49E6-84F6-52EAA72279BC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5255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29CAB21C-9AD4-41B6-BCA3-680676F6BB80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8328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74060856-6510-42A2-A427-AC02C0AF3BB2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929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50EDECED-75EF-4EAC-92FB-A2903012B3AB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722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Slide 9 - </a:t>
            </a:r>
            <a:fld id="{84CA218E-4659-43C7-8442-B70EC59AEC47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7537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Slide 9 - </a:t>
            </a:r>
            <a:fld id="{314066BD-2189-49FD-8929-1F757FC2EA4D}" type="slidenum">
              <a:rPr lang="en-US" altLang="en-US" smtClean="0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06458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1676400" y="304800"/>
            <a:ext cx="6620968" cy="990599"/>
          </a:xfrm>
        </p:spPr>
        <p:txBody>
          <a:bodyPr/>
          <a:lstStyle/>
          <a:p>
            <a:r>
              <a:rPr lang="en-US" altLang="en-US" dirty="0"/>
              <a:t>Chapter </a:t>
            </a:r>
            <a:r>
              <a:rPr lang="en-US" altLang="en-US" dirty="0" smtClean="0"/>
              <a:t>8</a:t>
            </a:r>
            <a:endParaRPr lang="en-US" altLang="en-US" dirty="0"/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1371600"/>
            <a:ext cx="6620968" cy="86142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Regression Wisdom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78163"/>
            <a:ext cx="6172200" cy="39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053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Sifting Residuals for Groups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3999" cy="6553200"/>
          </a:xfrm>
          <a:ln/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We can see that these two groups do stand away from the central pattern in the scatterplot.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 high-residuals cereals are Just Right, Fruit &amp; Nut, Muesli Raisins, Dates and Almonds, Peaches and Pecans, </a:t>
            </a:r>
            <a:r>
              <a:rPr lang="en-US" altLang="en-US" sz="2400" dirty="0" err="1" smtClean="0"/>
              <a:t>Nutri</a:t>
            </a:r>
            <a:r>
              <a:rPr lang="en-US" altLang="en-US" sz="2400" dirty="0" smtClean="0"/>
              <a:t>-Grain Almond Raisins, and </a:t>
            </a:r>
            <a:r>
              <a:rPr lang="en-US" altLang="en-US" sz="2400" dirty="0" err="1" smtClean="0"/>
              <a:t>Mueslix</a:t>
            </a:r>
            <a:r>
              <a:rPr lang="en-US" altLang="en-US" sz="2400" dirty="0" smtClean="0"/>
              <a:t> Crispy Blend.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What do these cereals all have in common?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They all present themselves as “healthy.”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Actually, “healthy” cereals often have more fat and calories than we may expect by looking at their low sugar content level.   </a:t>
            </a:r>
            <a:endParaRPr lang="en-US" altLang="en-US" sz="2400" dirty="0"/>
          </a:p>
        </p:txBody>
      </p:sp>
      <p:pic>
        <p:nvPicPr>
          <p:cNvPr id="519172" name="Picture 4" descr="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2" y="1524000"/>
            <a:ext cx="3839748" cy="26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73" name="Picture 5" descr="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23" y="1494101"/>
            <a:ext cx="3868677" cy="27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9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053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Sifting Residuals for Groups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3999" cy="6553200"/>
          </a:xfrm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We can see that these two groups do stand away from the central pattern in the scatterplot.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 low-residuals cereals are Puffed Rice, Puffed Wheat, three bran cereals, and Golden Crisps.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What do these cereals all have in common?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They have a low calorie count relative to their sugar content.   </a:t>
            </a:r>
            <a:endParaRPr lang="en-US" altLang="en-US" sz="2400" dirty="0"/>
          </a:p>
        </p:txBody>
      </p:sp>
      <p:pic>
        <p:nvPicPr>
          <p:cNvPr id="519172" name="Picture 4" descr="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2" y="1895913"/>
            <a:ext cx="3839748" cy="267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73" name="Picture 5" descr="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23" y="1905000"/>
            <a:ext cx="3868677" cy="27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6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40053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Sifting Residuals for Groups (cont.)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1"/>
            <a:ext cx="9144000" cy="5638806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400" dirty="0" smtClean="0"/>
              <a:t>Although we may see different groups, these observations may not lead us to question the overall linear model.	</a:t>
            </a:r>
          </a:p>
          <a:p>
            <a:pPr marL="342900" indent="-342900"/>
            <a:r>
              <a:rPr lang="en-US" altLang="en-US" sz="2400" dirty="0" smtClean="0"/>
              <a:t>They just help us understand that other factors may be part of the story. </a:t>
            </a:r>
          </a:p>
          <a:p>
            <a:pPr marL="342900" indent="-342900"/>
            <a:r>
              <a:rPr lang="en-US" altLang="en-US" sz="2400" dirty="0" smtClean="0"/>
              <a:t>An </a:t>
            </a:r>
            <a:r>
              <a:rPr lang="en-US" altLang="en-US" sz="2400" dirty="0"/>
              <a:t>examination of residuals often leads us to discover groups of observations that are different from the rest.</a:t>
            </a:r>
          </a:p>
          <a:p>
            <a:pPr marL="342900" indent="-342900"/>
            <a:r>
              <a:rPr lang="en-US" altLang="en-US" sz="2400" dirty="0"/>
              <a:t>When we discover that there is more than one group in a regression, we may decide to analyze the groups </a:t>
            </a:r>
            <a:r>
              <a:rPr lang="en-US" altLang="en-US" sz="2400" dirty="0" smtClean="0"/>
              <a:t>separately, </a:t>
            </a:r>
            <a:r>
              <a:rPr lang="en-US" altLang="en-US" sz="2400" dirty="0"/>
              <a:t>using a different model for each group</a:t>
            </a:r>
            <a:r>
              <a:rPr lang="en-US" altLang="en-US" sz="2400" dirty="0" smtClean="0"/>
              <a:t>.</a:t>
            </a:r>
          </a:p>
          <a:p>
            <a:pPr marL="342900" indent="-342900"/>
            <a:r>
              <a:rPr lang="en-US" altLang="en-US" sz="2400" dirty="0" smtClean="0"/>
              <a:t>Or we can stick with the original model and make a note that there are different groups.</a:t>
            </a:r>
          </a:p>
          <a:p>
            <a:pPr marL="342900" indent="-342900"/>
            <a:r>
              <a:rPr lang="en-US" altLang="en-US" sz="2400" dirty="0" smtClean="0"/>
              <a:t>Whatever we choose, just remember that models are always “wrong,” but they are useful.</a:t>
            </a:r>
          </a:p>
          <a:p>
            <a:pPr marL="342900" indent="-342900"/>
            <a:r>
              <a:rPr lang="en-US" altLang="en-US" sz="2400" dirty="0" smtClean="0"/>
              <a:t>They always improve our understanding of the data. </a:t>
            </a: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0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152400"/>
            <a:ext cx="7055380" cy="1400530"/>
          </a:xfrm>
        </p:spPr>
        <p:txBody>
          <a:bodyPr/>
          <a:lstStyle/>
          <a:p>
            <a:r>
              <a:rPr lang="en-US" altLang="en-US" dirty="0"/>
              <a:t>Subsets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4953006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Here’s an important unstated condition for fitting models: </a:t>
            </a: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>
                <a:solidFill>
                  <a:schemeClr val="hlink"/>
                </a:solidFill>
              </a:rPr>
              <a:t> </a:t>
            </a:r>
            <a:r>
              <a:rPr lang="en-US" altLang="en-US" sz="2800" dirty="0" smtClean="0">
                <a:solidFill>
                  <a:schemeClr val="hlink"/>
                </a:solidFill>
              </a:rPr>
              <a:t>    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All </a:t>
            </a:r>
            <a:r>
              <a:rPr lang="en-US" altLang="en-US" sz="2800" b="1" dirty="0">
                <a:solidFill>
                  <a:srgbClr val="FF0000"/>
                </a:solidFill>
              </a:rPr>
              <a:t>the data must come from the same group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endParaRPr lang="en-US" altLang="en-US" sz="2800" b="1" dirty="0">
              <a:solidFill>
                <a:srgbClr val="FF0000"/>
              </a:solidFill>
            </a:endParaRPr>
          </a:p>
          <a:p>
            <a:pPr marL="342900" indent="-342900"/>
            <a:r>
              <a:rPr lang="en-US" altLang="en-US" sz="2800" dirty="0"/>
              <a:t>When we discover that there is more than one group in a regression, neither modeling the groups together nor modeling them apart is necessarily correct. </a:t>
            </a:r>
            <a:endParaRPr lang="en-US" altLang="en-US" sz="2800" dirty="0" smtClean="0"/>
          </a:p>
          <a:p>
            <a:pPr marL="342900" indent="-342900"/>
            <a:r>
              <a:rPr lang="en-US" altLang="en-US" sz="2800" dirty="0" smtClean="0"/>
              <a:t>You </a:t>
            </a:r>
            <a:r>
              <a:rPr lang="en-US" altLang="en-US" sz="2800" dirty="0"/>
              <a:t>must determine what makes the most sense</a:t>
            </a:r>
            <a:r>
              <a:rPr lang="en-US" altLang="en-US" sz="2800" dirty="0" smtClean="0"/>
              <a:t>.</a:t>
            </a:r>
          </a:p>
          <a:p>
            <a:pPr marL="342900" indent="-342900"/>
            <a:r>
              <a:rPr lang="en-US" altLang="en-US" sz="2800" dirty="0" smtClean="0"/>
              <a:t>Think about what you are looking for from your data.</a:t>
            </a:r>
          </a:p>
          <a:p>
            <a:pPr marL="342900" indent="-342900"/>
            <a:r>
              <a:rPr lang="en-US" altLang="en-US" sz="2800" dirty="0" smtClean="0"/>
              <a:t> </a:t>
            </a:r>
            <a:r>
              <a:rPr lang="en-US" altLang="en-US" sz="2800" dirty="0"/>
              <a:t>In the following example, we see that modeling them apart makes sense.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1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21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21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400530"/>
          </a:xfrm>
        </p:spPr>
        <p:txBody>
          <a:bodyPr/>
          <a:lstStyle/>
          <a:p>
            <a:r>
              <a:rPr lang="en-US" altLang="en-US" sz="3600" dirty="0"/>
              <a:t>Subsets (cont.)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xfrm>
            <a:off x="73025" y="457201"/>
            <a:ext cx="9144000" cy="6553199"/>
          </a:xfrm>
          <a:noFill/>
          <a:ln/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altLang="en-US" sz="2400" dirty="0"/>
              <a:t>The figure shows regression lines fit to calories and sugar for each of the three cereal shelves in a supermarket</a:t>
            </a:r>
            <a:r>
              <a:rPr lang="en-US" altLang="en-US" sz="2400" dirty="0" smtClean="0"/>
              <a:t>:</a:t>
            </a:r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/>
          </a:p>
          <a:p>
            <a:pPr marL="342900" indent="-342900"/>
            <a:r>
              <a:rPr lang="en-US" altLang="en-US" sz="2400" dirty="0" smtClean="0"/>
              <a:t>They strategically placed different types of cereals on different shelves.</a:t>
            </a:r>
          </a:p>
          <a:p>
            <a:pPr marL="342900" indent="-342900"/>
            <a:r>
              <a:rPr lang="en-US" altLang="en-US" sz="2400" dirty="0" smtClean="0"/>
              <a:t>Based on this graph, explain how they placed cereals and think of reasons for why they did this. </a:t>
            </a:r>
          </a:p>
          <a:p>
            <a:pPr marL="342900" indent="-342900"/>
            <a:endParaRPr lang="en-US" altLang="en-US" sz="2400" dirty="0"/>
          </a:p>
        </p:txBody>
      </p:sp>
      <p:pic>
        <p:nvPicPr>
          <p:cNvPr id="522244" name="Picture 4" descr="09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10235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2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2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2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2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25"/>
            <a:ext cx="9144000" cy="4195481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Pg</a:t>
            </a:r>
            <a:r>
              <a:rPr lang="en-US" sz="2800" b="1" dirty="0" smtClean="0"/>
              <a:t> # 222 – 225 Ex: 1, 2, 4, 5, 6, 7, 8, 11, 12, 15</a:t>
            </a:r>
          </a:p>
          <a:p>
            <a:endParaRPr lang="en-US" sz="2800" b="1" dirty="0"/>
          </a:p>
          <a:p>
            <a:r>
              <a:rPr lang="en-US" sz="2800" b="1" dirty="0" smtClean="0"/>
              <a:t>Read Chapter 8</a:t>
            </a:r>
          </a:p>
          <a:p>
            <a:r>
              <a:rPr lang="en-US" sz="2800" b="1" dirty="0" smtClean="0"/>
              <a:t>Complete the Guided Reading</a:t>
            </a:r>
          </a:p>
        </p:txBody>
      </p:sp>
    </p:spTree>
    <p:extLst>
      <p:ext uri="{BB962C8B-B14F-4D97-AF65-F5344CB8AC3E}">
        <p14:creationId xmlns:p14="http://schemas.microsoft.com/office/powerpoint/2010/main" val="18868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86800" cy="1143000"/>
          </a:xfrm>
        </p:spPr>
        <p:txBody>
          <a:bodyPr/>
          <a:lstStyle/>
          <a:p>
            <a:r>
              <a:rPr lang="en-US" altLang="en-US" sz="3200" dirty="0"/>
              <a:t>Extrapolation: Reaching Beyond the Data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4195481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Linear models give a predicted value for each case in the data.</a:t>
            </a:r>
          </a:p>
          <a:p>
            <a:pPr marL="342900" indent="-342900"/>
            <a:r>
              <a:rPr lang="en-US" altLang="en-US" sz="2800" dirty="0"/>
              <a:t>We cannot assume that a linear relationship in the data exists beyond the range of the data.</a:t>
            </a:r>
          </a:p>
          <a:p>
            <a:pPr marL="342900" indent="-342900"/>
            <a:r>
              <a:rPr lang="en-US" altLang="en-US" sz="2800" dirty="0"/>
              <a:t>The farther the new </a:t>
            </a:r>
            <a:r>
              <a:rPr lang="en-US" altLang="en-US" sz="2800" i="1" dirty="0"/>
              <a:t>x </a:t>
            </a:r>
            <a:r>
              <a:rPr lang="en-US" altLang="en-US" sz="2800" dirty="0"/>
              <a:t>value is from the mean in </a:t>
            </a:r>
            <a:r>
              <a:rPr lang="en-US" altLang="en-US" sz="2800" i="1" dirty="0"/>
              <a:t>x, </a:t>
            </a:r>
            <a:r>
              <a:rPr lang="en-US" altLang="en-US" sz="2800" dirty="0"/>
              <a:t>the less trust we should place in the predicted value.</a:t>
            </a:r>
          </a:p>
          <a:p>
            <a:pPr marL="342900" indent="-342900"/>
            <a:r>
              <a:rPr lang="en-US" altLang="en-US" sz="2800" dirty="0"/>
              <a:t>Once we venture into new </a:t>
            </a:r>
            <a:r>
              <a:rPr lang="en-US" altLang="en-US" sz="2800" i="1" dirty="0"/>
              <a:t>x</a:t>
            </a:r>
            <a:r>
              <a:rPr lang="en-US" altLang="en-US" sz="2800" dirty="0"/>
              <a:t> territory, such a prediction is called an </a:t>
            </a:r>
            <a:r>
              <a:rPr lang="en-US" altLang="en-US" sz="2800" b="1" dirty="0">
                <a:solidFill>
                  <a:srgbClr val="FF0000"/>
                </a:solidFill>
              </a:rPr>
              <a:t>extrapolation.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Extrapolation (cont.)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altLang="en-US" sz="2800" dirty="0"/>
              <a:t>Extrapolations </a:t>
            </a:r>
            <a:r>
              <a:rPr lang="en-US" altLang="en-US" sz="2800" dirty="0" smtClean="0"/>
              <a:t>require the assumption </a:t>
            </a:r>
            <a:r>
              <a:rPr lang="en-US" altLang="en-US" sz="2800" dirty="0"/>
              <a:t>that nothing about the relationship between </a:t>
            </a:r>
            <a:r>
              <a:rPr lang="en-US" altLang="en-US" sz="2800" i="1" dirty="0"/>
              <a:t>x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y</a:t>
            </a:r>
            <a:r>
              <a:rPr lang="en-US" altLang="en-US" sz="2800" dirty="0"/>
              <a:t> changes even at extreme values of </a:t>
            </a:r>
            <a:r>
              <a:rPr lang="en-US" altLang="en-US" sz="2800" i="1" dirty="0"/>
              <a:t>x</a:t>
            </a:r>
            <a:r>
              <a:rPr lang="en-US" altLang="en-US" sz="2800" dirty="0" smtClean="0"/>
              <a:t>.</a:t>
            </a:r>
          </a:p>
          <a:p>
            <a:pPr marL="342900" indent="-342900"/>
            <a:endParaRPr lang="en-US" altLang="en-US" sz="2800" dirty="0"/>
          </a:p>
          <a:p>
            <a:pPr marL="342900" indent="-342900"/>
            <a:r>
              <a:rPr lang="en-US" altLang="en-US" sz="2800" dirty="0"/>
              <a:t>Extrapolations can get you into deep trouble. </a:t>
            </a:r>
            <a:endParaRPr lang="en-US" altLang="en-US" sz="2800" dirty="0" smtClean="0"/>
          </a:p>
          <a:p>
            <a:pPr marL="342900" indent="-342900"/>
            <a:endParaRPr lang="en-US" altLang="en-US" sz="2800" dirty="0" smtClean="0"/>
          </a:p>
          <a:p>
            <a:pPr marL="342900" indent="-342900"/>
            <a:r>
              <a:rPr lang="en-US" altLang="en-US" sz="2800" dirty="0" smtClean="0"/>
              <a:t>You’re </a:t>
            </a:r>
            <a:r>
              <a:rPr lang="en-US" altLang="en-US" sz="2800" dirty="0"/>
              <a:t>better off not making extrapolations.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 on this…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8828"/>
            <a:ext cx="7696200" cy="4624120"/>
          </a:xfrm>
        </p:spPr>
      </p:pic>
    </p:spTree>
    <p:extLst>
      <p:ext uri="{BB962C8B-B14F-4D97-AF65-F5344CB8AC3E}">
        <p14:creationId xmlns:p14="http://schemas.microsoft.com/office/powerpoint/2010/main" val="41624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76200"/>
            <a:ext cx="7055380" cy="1400530"/>
          </a:xfrm>
        </p:spPr>
        <p:txBody>
          <a:bodyPr/>
          <a:lstStyle/>
          <a:p>
            <a:r>
              <a:rPr lang="en-US" altLang="en-US" dirty="0"/>
              <a:t>Extrapolation (cont.)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4876800"/>
          </a:xfrm>
          <a:noFill/>
          <a:ln/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Here is a </a:t>
            </a:r>
            <a:r>
              <a:rPr lang="en-US" altLang="en-US" sz="2400" dirty="0" err="1" smtClean="0"/>
              <a:t>timeplot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of the Energy Information Administration (EIA) predictions and actual prices of oil barrel prices.  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How </a:t>
            </a:r>
            <a:r>
              <a:rPr lang="en-US" altLang="en-US" sz="2400" dirty="0"/>
              <a:t>did forecasters do?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They seemed to have missed a sharp run-up in oil prices in the past few years.</a:t>
            </a:r>
          </a:p>
        </p:txBody>
      </p:sp>
      <p:pic>
        <p:nvPicPr>
          <p:cNvPr id="527365" name="Picture 5" descr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48114"/>
            <a:ext cx="5715000" cy="35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27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7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7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the “Bends”</a:t>
            </a:r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1"/>
            <a:ext cx="9144000" cy="4876806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Linear regression only works for linear models. </a:t>
            </a:r>
            <a:endParaRPr lang="en-US" altLang="en-US" sz="2800" dirty="0" smtClean="0"/>
          </a:p>
          <a:p>
            <a:pPr marL="342900" indent="-342900"/>
            <a:r>
              <a:rPr lang="en-US" altLang="en-US" sz="2800" dirty="0" smtClean="0"/>
              <a:t>A </a:t>
            </a:r>
            <a:r>
              <a:rPr lang="en-US" altLang="en-US" sz="2800" dirty="0"/>
              <a:t>curved relationship between two variables might not be apparent when looking at a scatterplot </a:t>
            </a:r>
            <a:r>
              <a:rPr lang="en-US" altLang="en-US" sz="2800" dirty="0" smtClean="0"/>
              <a:t>alone.</a:t>
            </a:r>
          </a:p>
          <a:p>
            <a:pPr marL="342900" indent="-342900"/>
            <a:r>
              <a:rPr lang="en-US" altLang="en-US" sz="2800" dirty="0" smtClean="0"/>
              <a:t> What else do you think we can we look at?</a:t>
            </a:r>
          </a:p>
          <a:p>
            <a:pPr marL="342900" indent="-342900"/>
            <a:r>
              <a:rPr lang="en-US" altLang="en-US" sz="2800" dirty="0" smtClean="0"/>
              <a:t>Curves will </a:t>
            </a:r>
            <a:r>
              <a:rPr lang="en-US" altLang="en-US" sz="2800" dirty="0"/>
              <a:t>be more obvious in a plot of the residuals. </a:t>
            </a:r>
          </a:p>
          <a:p>
            <a:pPr marL="742950" lvl="1" indent="-285750"/>
            <a:r>
              <a:rPr lang="en-US" altLang="en-US" sz="2400" dirty="0"/>
              <a:t>Remember, we want to see “nothing” in a plot of the residuals.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76200"/>
            <a:ext cx="7055380" cy="1400530"/>
          </a:xfrm>
        </p:spPr>
        <p:txBody>
          <a:bodyPr/>
          <a:lstStyle/>
          <a:p>
            <a:r>
              <a:rPr lang="en-US" altLang="en-US" dirty="0"/>
              <a:t>Extrapolation (cont.)</a:t>
            </a:r>
          </a:p>
        </p:txBody>
      </p:sp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4876800"/>
          </a:xfrm>
          <a:noFill/>
          <a:ln/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Do you think you can predict where oil prices will go in the next decade?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Your guess is as good as anyone’s!</a:t>
            </a:r>
            <a:endParaRPr lang="en-US" altLang="en-US" sz="2400" dirty="0"/>
          </a:p>
        </p:txBody>
      </p:sp>
      <p:pic>
        <p:nvPicPr>
          <p:cNvPr id="527365" name="Picture 5" descr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48114"/>
            <a:ext cx="5715000" cy="35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the Future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9144000" cy="4195481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Extrapolation is always dangerous. But, when the </a:t>
            </a:r>
            <a:r>
              <a:rPr lang="en-US" altLang="en-US" sz="2800" i="1" dirty="0"/>
              <a:t>x</a:t>
            </a:r>
            <a:r>
              <a:rPr lang="en-US" altLang="en-US" sz="2800" dirty="0"/>
              <a:t>-variable in the model is </a:t>
            </a:r>
            <a:r>
              <a:rPr lang="en-US" altLang="en-US" sz="2800" i="1" dirty="0"/>
              <a:t>time</a:t>
            </a:r>
            <a:r>
              <a:rPr lang="en-US" altLang="en-US" sz="2800" dirty="0"/>
              <a:t>, extrapolation becomes an attempt to peer into the future.</a:t>
            </a:r>
          </a:p>
          <a:p>
            <a:pPr marL="342900" indent="-342900"/>
            <a:r>
              <a:rPr lang="en-US" altLang="en-US" sz="2800" dirty="0"/>
              <a:t>Knowing that extrapolation is dangerous doesn’t stop people. </a:t>
            </a:r>
            <a:endParaRPr lang="en-US" altLang="en-US" sz="2800" dirty="0" smtClean="0"/>
          </a:p>
          <a:p>
            <a:pPr marL="342900" indent="-342900"/>
            <a:r>
              <a:rPr lang="en-US" altLang="en-US" sz="2800" dirty="0" smtClean="0"/>
              <a:t>The </a:t>
            </a:r>
            <a:r>
              <a:rPr lang="en-US" altLang="en-US" sz="2800" dirty="0"/>
              <a:t>temptation to see into the future is hard to resist. </a:t>
            </a:r>
          </a:p>
          <a:p>
            <a:pPr marL="342900" indent="-342900"/>
            <a:r>
              <a:rPr lang="en-US" altLang="en-US" sz="2800" dirty="0"/>
              <a:t>Here’s some more realistic advice: </a:t>
            </a:r>
            <a:endParaRPr lang="en-US" altLang="en-US" sz="2800" dirty="0" smtClean="0"/>
          </a:p>
          <a:p>
            <a:pPr marL="342900" indent="-342900"/>
            <a:r>
              <a:rPr lang="en-US" altLang="en-US" sz="2800" b="1" dirty="0" smtClean="0">
                <a:solidFill>
                  <a:srgbClr val="FF0000"/>
                </a:solidFill>
              </a:rPr>
              <a:t>If </a:t>
            </a:r>
            <a:r>
              <a:rPr lang="en-US" altLang="en-US" sz="2800" b="1" dirty="0">
                <a:solidFill>
                  <a:srgbClr val="FF0000"/>
                </a:solidFill>
              </a:rPr>
              <a:t>you must extrapolate into the future, at least don’t believe that the prediction will come true.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8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8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25"/>
            <a:ext cx="8458200" cy="4195481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Extrapolation: Reaching Beyond the Data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3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Outliers, Leverage, and Influence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altLang="en-US" sz="2800" dirty="0"/>
              <a:t>Outlying points can strongly influence a regression. </a:t>
            </a:r>
            <a:endParaRPr lang="en-US" altLang="en-US" sz="2800" dirty="0" smtClean="0"/>
          </a:p>
          <a:p>
            <a:pPr marL="342900" indent="-342900"/>
            <a:r>
              <a:rPr lang="en-US" altLang="en-US" sz="2800" dirty="0" smtClean="0"/>
              <a:t>Even </a:t>
            </a:r>
            <a:r>
              <a:rPr lang="en-US" altLang="en-US" sz="2800" dirty="0"/>
              <a:t>a single point far from the </a:t>
            </a:r>
            <a:r>
              <a:rPr lang="en-US" altLang="en-US" sz="2800" dirty="0" smtClean="0"/>
              <a:t>majority </a:t>
            </a:r>
            <a:r>
              <a:rPr lang="en-US" altLang="en-US" sz="2800" dirty="0"/>
              <a:t>of the data can dominate the analysis. </a:t>
            </a:r>
            <a:endParaRPr lang="en-US" altLang="en-US" sz="2800" dirty="0" smtClean="0"/>
          </a:p>
          <a:p>
            <a:pPr marL="342900" indent="-342900"/>
            <a:endParaRPr lang="en-US" altLang="en-US" sz="2800" dirty="0"/>
          </a:p>
          <a:p>
            <a:pPr marL="742950" lvl="1" indent="-285750"/>
            <a:r>
              <a:rPr lang="en-US" altLang="en-US" sz="2400" dirty="0"/>
              <a:t>Any point that stands away from the others can be called an </a:t>
            </a:r>
            <a:r>
              <a:rPr lang="en-US" altLang="en-US" sz="2400" b="1" dirty="0">
                <a:solidFill>
                  <a:srgbClr val="FF0000"/>
                </a:solidFill>
              </a:rPr>
              <a:t>outlier</a:t>
            </a:r>
            <a:r>
              <a:rPr lang="en-US" altLang="en-US" sz="2400" dirty="0"/>
              <a:t> and deserves your special attention.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9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9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xfrm>
            <a:off x="-38100" y="813734"/>
            <a:ext cx="9144000" cy="4195481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The following scatterplot shows that something </a:t>
            </a:r>
            <a:r>
              <a:rPr lang="en-US" altLang="en-US" sz="2400" dirty="0" smtClean="0"/>
              <a:t>was weird </a:t>
            </a:r>
            <a:r>
              <a:rPr lang="en-US" altLang="en-US" sz="2400" dirty="0"/>
              <a:t>in Palm Beach County, Florida, during the 2000 presidential election…</a:t>
            </a:r>
          </a:p>
        </p:txBody>
      </p:sp>
      <p:pic>
        <p:nvPicPr>
          <p:cNvPr id="530436" name="Picture 4" descr="09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14264"/>
            <a:ext cx="434340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-38100" y="1145614"/>
            <a:ext cx="9144000" cy="4195481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400" dirty="0"/>
              <a:t>The red line shows the effects that one unusual point can have on a regression:</a:t>
            </a:r>
          </a:p>
        </p:txBody>
      </p:sp>
      <p:pic>
        <p:nvPicPr>
          <p:cNvPr id="531460" name="Picture 4" descr="ait09-0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20950"/>
            <a:ext cx="6172200" cy="395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1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-38100" y="1145614"/>
                <a:ext cx="9144000" cy="5712386"/>
              </a:xfrm>
              <a:noFill/>
              <a:ln/>
            </p:spPr>
            <p:txBody>
              <a:bodyPr>
                <a:normAutofit fontScale="92500" lnSpcReduction="10000"/>
              </a:bodyPr>
              <a:lstStyle/>
              <a:p>
                <a:pPr marL="342900" indent="-342900"/>
                <a:r>
                  <a:rPr lang="en-US" altLang="en-US" sz="2400" dirty="0" smtClean="0"/>
                  <a:t>For comparison…</a:t>
                </a:r>
              </a:p>
              <a:p>
                <a:pPr marL="342900" indent="-342900"/>
                <a:r>
                  <a:rPr lang="en-US" altLang="en-US" sz="2400" u="sng" dirty="0" smtClean="0"/>
                  <a:t>With the outlier:</a:t>
                </a:r>
              </a:p>
              <a:p>
                <a:pPr marL="342900" indent="-3429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𝐵𝑢𝑐h𝑎𝑛𝑎𝑛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=50.3+0.14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𝑁𝑎𝑑𝑒𝑟</m:t>
                    </m:r>
                  </m:oMath>
                </a14:m>
                <a:endParaRPr lang="en-US" altLang="en-US" sz="2400" dirty="0" smtClean="0"/>
              </a:p>
              <a:p>
                <a:pPr marL="342900" indent="-342900"/>
                <a:r>
                  <a:rPr lang="en-US" altLang="en-US" sz="2400" dirty="0" smtClean="0"/>
                  <a:t>R² = 43%</a:t>
                </a:r>
              </a:p>
              <a:p>
                <a:pPr marL="342900" indent="-342900"/>
                <a:r>
                  <a:rPr lang="en-US" altLang="en-US" sz="2400" u="sng" dirty="0" smtClean="0"/>
                  <a:t>Without the outlier:</a:t>
                </a:r>
              </a:p>
              <a:p>
                <a:pPr marL="342900" indent="-342900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𝐵𝑢𝑐h𝑎𝑛𝑎𝑛</m:t>
                        </m:r>
                      </m:e>
                    </m:acc>
                    <m:r>
                      <a:rPr lang="en-US" altLang="en-US" sz="2400" i="1">
                        <a:latin typeface="Cambria Math" panose="02040503050406030204" pitchFamily="18" charset="0"/>
                      </a:rPr>
                      <m:t>=50.3+0.1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𝑁𝑎𝑑𝑒𝑟</m:t>
                    </m:r>
                  </m:oMath>
                </a14:m>
                <a:endParaRPr lang="en-US" altLang="en-US" sz="2400" dirty="0"/>
              </a:p>
              <a:p>
                <a:pPr marL="342900" indent="-342900"/>
                <a:r>
                  <a:rPr lang="en-US" altLang="en-US" sz="2400" dirty="0"/>
                  <a:t>R² = </a:t>
                </a:r>
                <a:r>
                  <a:rPr lang="en-US" altLang="en-US" sz="2400" dirty="0" smtClean="0"/>
                  <a:t>82%</a:t>
                </a:r>
                <a:endParaRPr lang="en-US" altLang="en-US" sz="2400" dirty="0"/>
              </a:p>
              <a:p>
                <a:pPr marL="342900" indent="-342900"/>
                <a:endParaRPr lang="en-US" altLang="en-US" sz="2400" dirty="0" smtClean="0"/>
              </a:p>
              <a:p>
                <a:pPr marL="342900" indent="-342900"/>
                <a:r>
                  <a:rPr lang="en-US" altLang="en-US" sz="2400" dirty="0" smtClean="0"/>
                  <a:t>We can now see how much Palm Beach County stands out.</a:t>
                </a:r>
              </a:p>
              <a:p>
                <a:pPr marL="342900" indent="-342900"/>
                <a:r>
                  <a:rPr lang="en-US" altLang="en-US" sz="2400" dirty="0" smtClean="0"/>
                  <a:t>It is not only a Buchanan stronghold, but a clear violation of the model begging for explanation.</a:t>
                </a:r>
              </a:p>
              <a:p>
                <a:pPr marL="342900" indent="-342900"/>
                <a:r>
                  <a:rPr lang="en-US" altLang="en-US" sz="2400" dirty="0" smtClean="0"/>
                  <a:t>What happened?</a:t>
                </a:r>
              </a:p>
              <a:p>
                <a:pPr marL="342900" indent="-342900"/>
                <a:r>
                  <a:rPr lang="en-US" altLang="en-US" sz="2400" dirty="0" smtClean="0"/>
                  <a:t>This caused a lot of controversy back in 2000.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531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8100" y="1145614"/>
                <a:ext cx="9144000" cy="5712386"/>
              </a:xfrm>
              <a:blipFill rotWithShape="0">
                <a:blip r:embed="rId2"/>
                <a:stretch>
                  <a:fillRect l="-467" t="-1387" r="-10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1460" name="Picture 4" descr="ait09-04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2720"/>
            <a:ext cx="3556693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1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1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3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1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1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1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31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31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  <a:noFill/>
          <a:ln/>
        </p:spPr>
        <p:txBody>
          <a:bodyPr/>
          <a:lstStyle/>
          <a:p>
            <a:pPr marL="342900" indent="-342900"/>
            <a:r>
              <a:rPr lang="en-US" altLang="en-US" sz="2800" dirty="0"/>
              <a:t>The linear model doesn’t fit points with large residuals very well</a:t>
            </a:r>
            <a:r>
              <a:rPr lang="en-US" altLang="en-US" sz="2800" dirty="0" smtClean="0"/>
              <a:t>.</a:t>
            </a:r>
          </a:p>
          <a:p>
            <a:pPr marL="342900" indent="-342900"/>
            <a:endParaRPr lang="en-US" altLang="en-US" sz="2800" dirty="0"/>
          </a:p>
          <a:p>
            <a:pPr marL="342900" indent="-342900"/>
            <a:r>
              <a:rPr lang="en-US" altLang="en-US" sz="2800" dirty="0"/>
              <a:t>Because they seem to be different from the other cases, it is important to pay special attention to points with large residuals.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-28930"/>
            <a:ext cx="865929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35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914400"/>
                <a:ext cx="9144000" cy="4195481"/>
              </a:xfrm>
              <a:ln/>
            </p:spPr>
            <p:txBody>
              <a:bodyPr/>
              <a:lstStyle/>
              <a:p>
                <a:pPr marL="342900" indent="-342900"/>
                <a:r>
                  <a:rPr lang="en-US" altLang="en-US" sz="2800" dirty="0" smtClean="0"/>
                  <a:t>A data point can also be unusual if its </a:t>
                </a:r>
                <a:r>
                  <a:rPr lang="en-US" altLang="en-US" sz="2800" i="1" dirty="0"/>
                  <a:t>x</a:t>
                </a:r>
                <a:r>
                  <a:rPr lang="en-US" altLang="en-US" sz="2800" dirty="0"/>
                  <a:t>-value is far from the mean of the </a:t>
                </a:r>
                <a:r>
                  <a:rPr lang="en-US" altLang="en-US" sz="2800" i="1" dirty="0"/>
                  <a:t>x</a:t>
                </a:r>
                <a:r>
                  <a:rPr lang="en-US" altLang="en-US" sz="2800" dirty="0"/>
                  <a:t>-values. </a:t>
                </a:r>
                <a:endParaRPr lang="en-US" altLang="en-US" sz="2800" dirty="0" smtClean="0"/>
              </a:p>
              <a:p>
                <a:pPr marL="342900" indent="-342900"/>
                <a:r>
                  <a:rPr lang="en-US" altLang="en-US" sz="2800" dirty="0" smtClean="0"/>
                  <a:t>Such </a:t>
                </a:r>
                <a:r>
                  <a:rPr lang="en-US" altLang="en-US" sz="2800" dirty="0"/>
                  <a:t>points are said to have high </a:t>
                </a:r>
                <a:r>
                  <a:rPr lang="en-US" altLang="en-US" sz="2800" b="1" dirty="0">
                    <a:solidFill>
                      <a:srgbClr val="FF0000"/>
                    </a:solidFill>
                  </a:rPr>
                  <a:t>leverage</a:t>
                </a:r>
                <a:r>
                  <a:rPr lang="en-US" altLang="en-US" sz="2800" dirty="0" smtClean="0"/>
                  <a:t>.</a:t>
                </a:r>
              </a:p>
              <a:p>
                <a:pPr marL="342900" indent="-342900"/>
                <a:r>
                  <a:rPr lang="en-US" altLang="en-US" sz="2800" dirty="0" smtClean="0"/>
                  <a:t>Points with values far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800" dirty="0" smtClean="0"/>
                  <a:t> pull more strongly on the regression line. </a:t>
                </a:r>
                <a:endParaRPr lang="en-US" altLang="en-US" sz="2800" dirty="0"/>
              </a:p>
              <a:p>
                <a:pPr marL="342900" indent="-342900">
                  <a:buFont typeface="Wingdings" panose="05000000000000000000" pitchFamily="2" charset="2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533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14400"/>
                <a:ext cx="9144000" cy="4195481"/>
              </a:xfrm>
              <a:blipFill rotWithShape="0">
                <a:blip r:embed="rId2"/>
                <a:stretch>
                  <a:fillRect l="-800" t="-1453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3508" name="Group 4"/>
          <p:cNvGrpSpPr>
            <a:grpSpLocks/>
          </p:cNvGrpSpPr>
          <p:nvPr/>
        </p:nvGrpSpPr>
        <p:grpSpPr bwMode="auto">
          <a:xfrm>
            <a:off x="685800" y="3687763"/>
            <a:ext cx="7924800" cy="2941637"/>
            <a:chOff x="480" y="2083"/>
            <a:chExt cx="4992" cy="1853"/>
          </a:xfrm>
        </p:grpSpPr>
        <p:pic>
          <p:nvPicPr>
            <p:cNvPr id="533509" name="Picture 5" descr="ait09-05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2083"/>
              <a:ext cx="2832" cy="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3510" name="Picture 6" descr="ait09-05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80"/>
              <a:ext cx="2016" cy="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3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3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2586319"/>
            <a:ext cx="9144000" cy="4195481"/>
          </a:xfrm>
          <a:ln/>
        </p:spPr>
        <p:txBody>
          <a:bodyPr>
            <a:normAutofit fontScale="92500"/>
          </a:bodyPr>
          <a:lstStyle/>
          <a:p>
            <a:pPr marL="342900" indent="-342900"/>
            <a:r>
              <a:rPr lang="en-US" altLang="en-US" sz="2800" dirty="0"/>
              <a:t>A point with high leverage has the potential to change the regression </a:t>
            </a:r>
            <a:r>
              <a:rPr lang="en-US" altLang="en-US" sz="2800" dirty="0" smtClean="0"/>
              <a:t>line, but it doesn’t always use that potential.</a:t>
            </a:r>
          </a:p>
          <a:p>
            <a:pPr marL="342900" indent="-342900"/>
            <a:r>
              <a:rPr lang="en-US" altLang="en-US" sz="2800" dirty="0" smtClean="0"/>
              <a:t>If this point lines up with the other points, then including it doesn’t change the estimate for our line.</a:t>
            </a:r>
          </a:p>
          <a:p>
            <a:pPr marL="342900" indent="-342900"/>
            <a:r>
              <a:rPr lang="en-US" altLang="en-US" sz="2800" dirty="0" smtClean="0"/>
              <a:t>It may however, strengthen our relationship, inflating the correlation and R².</a:t>
            </a:r>
            <a:endParaRPr lang="en-US" altLang="en-US" sz="2800" dirty="0"/>
          </a:p>
          <a:p>
            <a:pPr marL="342900" indent="-342900"/>
            <a:r>
              <a:rPr lang="en-US" altLang="en-US" sz="2800" dirty="0"/>
              <a:t>We say that a point is </a:t>
            </a:r>
            <a:r>
              <a:rPr lang="en-US" altLang="en-US" sz="2800" b="1" dirty="0">
                <a:solidFill>
                  <a:srgbClr val="FF0000"/>
                </a:solidFill>
              </a:rPr>
              <a:t>influential</a:t>
            </a:r>
            <a:r>
              <a:rPr lang="en-US" altLang="en-US" sz="2800" dirty="0"/>
              <a:t> if omitting it from the analysis gives a very different model.  </a:t>
            </a:r>
          </a:p>
          <a:p>
            <a:pPr marL="342900" indent="-342900"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77" y="736918"/>
            <a:ext cx="2857500" cy="1600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5130"/>
            <a:ext cx="9144000" cy="943330"/>
          </a:xfrm>
        </p:spPr>
        <p:txBody>
          <a:bodyPr/>
          <a:lstStyle/>
          <a:p>
            <a:r>
              <a:rPr lang="en-US" altLang="en-US" sz="3600" dirty="0"/>
              <a:t>Getting the “Bends”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4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457200"/>
                <a:ext cx="9144000" cy="3886200"/>
              </a:xfrm>
              <a:noFill/>
              <a:ln/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90000"/>
                  </a:lnSpc>
                </a:pPr>
                <a:r>
                  <a:rPr lang="en-US" altLang="en-US" sz="2400" dirty="0" smtClean="0"/>
                  <a:t>Here is the scatterplot of </a:t>
                </a:r>
                <a:r>
                  <a:rPr lang="en-US" altLang="en-US" sz="2400" i="1" dirty="0" smtClean="0"/>
                  <a:t>Dive Heart Rate </a:t>
                </a:r>
                <a:r>
                  <a:rPr lang="en-US" altLang="en-US" sz="2400" dirty="0" smtClean="0"/>
                  <a:t>(in beats per minute) vs. </a:t>
                </a:r>
                <a:r>
                  <a:rPr lang="en-US" altLang="en-US" sz="2400" i="1" dirty="0" smtClean="0"/>
                  <a:t>Duration </a:t>
                </a:r>
                <a:r>
                  <a:rPr lang="en-US" altLang="en-US" sz="2400" dirty="0" smtClean="0"/>
                  <a:t>(in minutes) of emperor penguin.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en-US" sz="2400" dirty="0" smtClean="0"/>
                  <a:t>Explain this graph.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en-US" sz="2400" dirty="0" smtClean="0"/>
                  <a:t>The scatterplot looks fairly linear with a moderately strong negative association. 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en-US" sz="2400" dirty="0" smtClean="0"/>
                  <a:t>Details: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en-US" sz="2400" dirty="0" smtClean="0"/>
                  <a:t>R² = 71.5%</a:t>
                </a:r>
              </a:p>
              <a:p>
                <a:pPr marL="342900" indent="-342900">
                  <a:lnSpc>
                    <a:spcPct val="90000"/>
                  </a:lnSpc>
                </a:pPr>
                <a:r>
                  <a:rPr lang="en-US" altLang="en-US" sz="2400" dirty="0" smtClean="0"/>
                  <a:t>Linear regression equation: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𝐷𝑖𝑣𝑒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𝐻𝑒𝑎𝑟𝑡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=96.9 −5.47 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𝐷𝑢𝑟𝑎𝑡𝑖𝑜𝑛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524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57200"/>
                <a:ext cx="9144000" cy="3886200"/>
              </a:xfrm>
              <a:blipFill rotWithShape="1">
                <a:blip r:embed="rId2"/>
                <a:stretch>
                  <a:fillRect l="-467" t="-21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4294" name="Picture 6" descr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262438"/>
            <a:ext cx="4565650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4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4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9640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56118"/>
            <a:ext cx="9144000" cy="4444682"/>
          </a:xfrm>
          <a:ln/>
        </p:spPr>
        <p:txBody>
          <a:bodyPr>
            <a:noAutofit/>
          </a:bodyPr>
          <a:lstStyle/>
          <a:p>
            <a:r>
              <a:rPr lang="en-US" altLang="en-US" sz="2200" dirty="0" smtClean="0"/>
              <a:t>Influence depends on both leverage and a large residual.</a:t>
            </a:r>
          </a:p>
          <a:p>
            <a:r>
              <a:rPr lang="en-US" altLang="en-US" sz="2200" dirty="0" smtClean="0"/>
              <a:t>A case with high leverage whose y-value sit right at the line fit to the rest of the data is not influential.</a:t>
            </a:r>
          </a:p>
          <a:p>
            <a:r>
              <a:rPr lang="en-US" altLang="en-US" sz="2200" dirty="0" smtClean="0"/>
              <a:t>Even though it will make your R² stronger, it will not change your slope.</a:t>
            </a:r>
          </a:p>
          <a:p>
            <a:r>
              <a:rPr lang="en-US" altLang="en-US" sz="2200" dirty="0" smtClean="0"/>
              <a:t>A case with modest leverage, but a VERY large residual (like the Palm Beach County example) can be influential. </a:t>
            </a:r>
          </a:p>
          <a:p>
            <a:r>
              <a:rPr lang="en-US" altLang="en-US" sz="2200" dirty="0" smtClean="0"/>
              <a:t>If a point has enough leverage, it can pull the line right to it.  </a:t>
            </a:r>
          </a:p>
          <a:p>
            <a:r>
              <a:rPr lang="en-US" altLang="en-US" sz="2200" dirty="0" smtClean="0"/>
              <a:t>It will be very influential, causing it to end up having a smaller residual.</a:t>
            </a:r>
          </a:p>
          <a:p>
            <a:r>
              <a:rPr lang="en-US" altLang="en-US" sz="2200" dirty="0" smtClean="0"/>
              <a:t>The only way to see how influential one single point can be is to fit a regression to the points with and without it. </a:t>
            </a:r>
            <a:endParaRPr lang="en-US" altLang="en-US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43" y="533400"/>
            <a:ext cx="258535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76200"/>
            <a:ext cx="7055380" cy="1400530"/>
          </a:xfrm>
        </p:spPr>
        <p:txBody>
          <a:bodyPr/>
          <a:lstStyle/>
          <a:p>
            <a:r>
              <a:rPr lang="en-US" dirty="0" smtClean="0"/>
              <a:t>Comment: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248400" cy="5563391"/>
          </a:xfrm>
        </p:spPr>
      </p:pic>
    </p:spTree>
    <p:extLst>
      <p:ext uri="{BB962C8B-B14F-4D97-AF65-F5344CB8AC3E}">
        <p14:creationId xmlns:p14="http://schemas.microsoft.com/office/powerpoint/2010/main" val="38382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p:pic>
        <p:nvPicPr>
          <p:cNvPr id="535555" name="Picture 3" descr="09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9000"/>
            <a:ext cx="36099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5556" name="Picture 4" descr="09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29025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/>
          <a:lstStyle>
            <a:lvl1pPr marL="292100" indent="-2921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6738" indent="-254000">
              <a:spcBef>
                <a:spcPct val="20000"/>
              </a:spcBef>
              <a:buClr>
                <a:srgbClr val="EF9C51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84225" indent="-215900">
              <a:spcBef>
                <a:spcPct val="20000"/>
              </a:spcBef>
              <a:buClr>
                <a:srgbClr val="FDDCA1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14413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6500" indent="-190500">
              <a:spcBef>
                <a:spcPct val="20000"/>
              </a:spcBef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663700" indent="-1905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120900" indent="-1905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8100" indent="-1905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035300" indent="-190500" fontAlgn="base">
              <a:spcBef>
                <a:spcPct val="20000"/>
              </a:spcBef>
              <a:spcAft>
                <a:spcPct val="0"/>
              </a:spcAft>
              <a:buClr>
                <a:srgbClr val="CCECFF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The extraordinarily large shoe size gives the data point high leverage. </a:t>
            </a:r>
            <a:endParaRPr lang="en-US" altLang="en-US" dirty="0" smtClean="0"/>
          </a:p>
          <a:p>
            <a:r>
              <a:rPr lang="en-US" altLang="en-US" dirty="0" smtClean="0"/>
              <a:t>Wherever </a:t>
            </a:r>
            <a:r>
              <a:rPr lang="en-US" altLang="en-US" dirty="0"/>
              <a:t>the IQ is, the line will follow!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5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5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5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35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865929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500" dirty="0"/>
              <a:t>When we investigate an unusual point, y</a:t>
            </a:r>
            <a:r>
              <a:rPr lang="en-US" altLang="en-US" sz="2500" dirty="0" smtClean="0"/>
              <a:t>ou </a:t>
            </a:r>
            <a:r>
              <a:rPr lang="en-US" altLang="en-US" sz="2500" dirty="0"/>
              <a:t>cannot simply delete unusual points from the data. </a:t>
            </a:r>
            <a:endParaRPr lang="en-US" altLang="en-US" sz="2500" dirty="0" smtClean="0"/>
          </a:p>
          <a:p>
            <a:pPr marL="342900" indent="-342900"/>
            <a:r>
              <a:rPr lang="en-US" altLang="en-US" sz="2500" dirty="0" smtClean="0"/>
              <a:t>You </a:t>
            </a:r>
            <a:r>
              <a:rPr lang="en-US" altLang="en-US" sz="2500" dirty="0"/>
              <a:t>can, however, fit a model with and without these points as long as you examine and discuss the two regression models to understand how they differ</a:t>
            </a:r>
            <a:r>
              <a:rPr lang="en-US" altLang="en-US" sz="2500" dirty="0" smtClean="0"/>
              <a:t>.</a:t>
            </a:r>
          </a:p>
          <a:p>
            <a:pPr marL="342900" indent="-342900"/>
            <a:r>
              <a:rPr lang="en-US" altLang="en-US" sz="2500" dirty="0" smtClean="0"/>
              <a:t>Your goal should be UNDERSTANDING the data, not making your R² as big as possible. </a:t>
            </a:r>
            <a:endParaRPr lang="en-US" altLang="en-US" sz="2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8659290" cy="1400530"/>
          </a:xfrm>
        </p:spPr>
        <p:txBody>
          <a:bodyPr/>
          <a:lstStyle/>
          <a:p>
            <a:r>
              <a:rPr lang="en-US" altLang="en-US" sz="3200" dirty="0"/>
              <a:t>Outliers, Leverage, and Influence (cont.)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  <a:ln/>
        </p:spPr>
        <p:txBody>
          <a:bodyPr/>
          <a:lstStyle/>
          <a:p>
            <a:pPr marL="342900" indent="-342900"/>
            <a:r>
              <a:rPr lang="en-US" altLang="en-US" sz="3600" b="1" u="sng" dirty="0" smtClean="0">
                <a:solidFill>
                  <a:srgbClr val="FF0000"/>
                </a:solidFill>
              </a:rPr>
              <a:t>Warning!!!: </a:t>
            </a:r>
            <a:endParaRPr lang="en-US" altLang="en-US" sz="3600" b="1" u="sng" dirty="0">
              <a:solidFill>
                <a:srgbClr val="FF0000"/>
              </a:solidFill>
            </a:endParaRPr>
          </a:p>
          <a:p>
            <a:pPr marL="742950" lvl="1" indent="-285750"/>
            <a:r>
              <a:rPr lang="en-US" altLang="en-US" sz="2400" dirty="0"/>
              <a:t>Influential points can hide in plots of residuals. </a:t>
            </a:r>
          </a:p>
          <a:p>
            <a:pPr marL="742950" lvl="1" indent="-285750"/>
            <a:r>
              <a:rPr lang="en-US" altLang="en-US" sz="2400" dirty="0"/>
              <a:t>Points with high leverage pull the line close to them, so they often have small residuals.</a:t>
            </a:r>
          </a:p>
          <a:p>
            <a:pPr marL="742950" lvl="1" indent="-285750"/>
            <a:r>
              <a:rPr lang="en-US" altLang="en-US" sz="2400" dirty="0"/>
              <a:t>You’ll see influential points more easily in scatterplots of the original data or by finding a regression model with and without the points.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52925"/>
            <a:ext cx="8534400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Just Checking Box on Page 217.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Solutions: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Not high leverage, not influential, large residual.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High leverage, not influential, small residual.</a:t>
            </a:r>
            <a:endParaRPr lang="en-US" sz="2400" dirty="0"/>
          </a:p>
          <a:p>
            <a:pPr marL="457200" indent="-457200">
              <a:buAutoNum type="arabicParenR"/>
            </a:pPr>
            <a:r>
              <a:rPr lang="en-US" sz="2400" dirty="0" smtClean="0"/>
              <a:t>High leverage, influential, not large residual. </a:t>
            </a:r>
          </a:p>
        </p:txBody>
      </p:sp>
    </p:spTree>
    <p:extLst>
      <p:ext uri="{BB962C8B-B14F-4D97-AF65-F5344CB8AC3E}">
        <p14:creationId xmlns:p14="http://schemas.microsoft.com/office/powerpoint/2010/main" val="48611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25"/>
            <a:ext cx="9144000" cy="4195481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Pg</a:t>
            </a:r>
            <a:r>
              <a:rPr lang="en-US" sz="2800" b="1" dirty="0" smtClean="0"/>
              <a:t> # 224 – 229 Ex: 9, 10, 17, 19, 20, 26, 31, 33</a:t>
            </a:r>
          </a:p>
          <a:p>
            <a:endParaRPr lang="en-US" sz="2800" b="1" dirty="0"/>
          </a:p>
          <a:p>
            <a:r>
              <a:rPr lang="en-US" sz="2800" b="1" dirty="0" smtClean="0"/>
              <a:t>Read Chapter 8</a:t>
            </a:r>
          </a:p>
          <a:p>
            <a:r>
              <a:rPr lang="en-US" sz="2800" b="1" dirty="0" smtClean="0"/>
              <a:t>Complete the Guided Reading</a:t>
            </a:r>
          </a:p>
        </p:txBody>
      </p:sp>
    </p:spTree>
    <p:extLst>
      <p:ext uri="{BB962C8B-B14F-4D97-AF65-F5344CB8AC3E}">
        <p14:creationId xmlns:p14="http://schemas.microsoft.com/office/powerpoint/2010/main" val="19043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Lurking Variables and Causation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3999" cy="4953000"/>
          </a:xfrm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b="1" dirty="0"/>
              <a:t>No matter how strong the association, no matter how large the </a:t>
            </a:r>
            <a:r>
              <a:rPr lang="en-US" altLang="en-US" sz="2400" b="1" i="1" dirty="0">
                <a:solidFill>
                  <a:srgbClr val="FF0000"/>
                </a:solidFill>
              </a:rPr>
              <a:t>R</a:t>
            </a:r>
            <a:r>
              <a:rPr lang="en-US" altLang="en-US" sz="2400" b="1" i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/>
              <a:t>value, no matter how straight the line, </a:t>
            </a:r>
            <a:r>
              <a:rPr lang="en-US" altLang="en-US" sz="2400" b="1" dirty="0">
                <a:solidFill>
                  <a:srgbClr val="FF0000"/>
                </a:solidFill>
              </a:rPr>
              <a:t>there is no way to conclude from a regression alone that one variable </a:t>
            </a:r>
            <a:r>
              <a:rPr lang="en-US" altLang="en-US" sz="2400" b="1" i="1" dirty="0">
                <a:solidFill>
                  <a:srgbClr val="FF0000"/>
                </a:solidFill>
              </a:rPr>
              <a:t>causes </a:t>
            </a:r>
            <a:r>
              <a:rPr lang="en-US" altLang="en-US" sz="2400" b="1" dirty="0">
                <a:solidFill>
                  <a:srgbClr val="FF0000"/>
                </a:solidFill>
              </a:rPr>
              <a:t>the other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.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altLang="en-US" sz="2000" b="1" dirty="0"/>
              <a:t>There’s always the possibility that some third variable is driving both of the variables you have observed.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b="1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b="1" dirty="0" smtClean="0"/>
              <a:t>With </a:t>
            </a:r>
            <a:r>
              <a:rPr lang="en-US" altLang="en-US" sz="2400" b="1" dirty="0"/>
              <a:t>observational data, as opposed to data from a designed experiment, there is no way to be sure that a </a:t>
            </a:r>
            <a:r>
              <a:rPr lang="en-US" altLang="en-US" sz="2400" b="1" dirty="0">
                <a:solidFill>
                  <a:srgbClr val="FF0000"/>
                </a:solidFill>
              </a:rPr>
              <a:t>lurking variable </a:t>
            </a:r>
            <a:r>
              <a:rPr lang="en-US" altLang="en-US" sz="2400" b="1" dirty="0"/>
              <a:t>is not the cause of any apparent association.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00530"/>
          </a:xfrm>
        </p:spPr>
        <p:txBody>
          <a:bodyPr/>
          <a:lstStyle/>
          <a:p>
            <a:r>
              <a:rPr lang="en-US" altLang="en-US" sz="3200" dirty="0"/>
              <a:t>Lurking Variables and Causation (cont.)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6248400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altLang="en-US" sz="2400" dirty="0"/>
              <a:t>The following scatterplot shows that the average </a:t>
            </a:r>
            <a:r>
              <a:rPr lang="en-US" altLang="en-US" sz="2400" i="1" dirty="0"/>
              <a:t>life expectancy</a:t>
            </a:r>
            <a:r>
              <a:rPr lang="en-US" altLang="en-US" sz="2400" dirty="0"/>
              <a:t> for a country is related to the number of </a:t>
            </a:r>
            <a:r>
              <a:rPr lang="en-US" altLang="en-US" sz="2400" i="1" dirty="0"/>
              <a:t>doctors</a:t>
            </a:r>
            <a:r>
              <a:rPr lang="en-US" altLang="en-US" sz="2400" dirty="0"/>
              <a:t> per person in that country</a:t>
            </a:r>
            <a:r>
              <a:rPr lang="en-US" altLang="en-US" sz="2400" dirty="0" smtClean="0"/>
              <a:t>: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r>
              <a:rPr lang="en-US" altLang="en-US" sz="2400" dirty="0" smtClean="0"/>
              <a:t>The square root is used here to make sure the scatterplot fits the Straight Enough Condition.</a:t>
            </a:r>
            <a:endParaRPr lang="en-US" altLang="en-US" sz="2400" dirty="0"/>
          </a:p>
        </p:txBody>
      </p:sp>
      <p:pic>
        <p:nvPicPr>
          <p:cNvPr id="539652" name="Picture 4" descr="09-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828800"/>
            <a:ext cx="4391025" cy="373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9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400530"/>
          </a:xfrm>
        </p:spPr>
        <p:txBody>
          <a:bodyPr/>
          <a:lstStyle/>
          <a:p>
            <a:r>
              <a:rPr lang="en-US" altLang="en-US" sz="3200" dirty="0"/>
              <a:t>Lurking Variables and Causation (cont.)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9144000" cy="6248400"/>
          </a:xfrm>
          <a:ln/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altLang="en-US" sz="2400" dirty="0" smtClean="0"/>
              <a:t>The graph would make you think that more doctors per person improves healthcare, leading to longer lifetimes.</a:t>
            </a:r>
          </a:p>
          <a:p>
            <a:pPr marL="342900" indent="-342900"/>
            <a:r>
              <a:rPr lang="en-US" altLang="en-US" sz="2400" dirty="0" smtClean="0"/>
              <a:t>The R² = 62.4%.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The strength of the association would seem to argue that we should send more doctor’s to developing countries to increase life expectancy.</a:t>
            </a:r>
          </a:p>
          <a:p>
            <a:pPr marL="342900" indent="-342900"/>
            <a:r>
              <a:rPr lang="en-US" altLang="en-US" sz="2400" dirty="0" smtClean="0"/>
              <a:t>Would this work?</a:t>
            </a:r>
          </a:p>
          <a:p>
            <a:pPr marL="342900" indent="-342900"/>
            <a:r>
              <a:rPr lang="en-US" altLang="en-US" sz="2400" dirty="0" smtClean="0"/>
              <a:t>Do doctor’s CAUSE greater life expectancy?</a:t>
            </a:r>
          </a:p>
          <a:p>
            <a:pPr marL="342900" indent="-342900"/>
            <a:r>
              <a:rPr lang="en-US" altLang="en-US" sz="2400" dirty="0" smtClean="0"/>
              <a:t>Perhaps, but this is observed data, so there may be another explanation for the association. </a:t>
            </a:r>
            <a:endParaRPr lang="en-US" altLang="en-US" sz="2400" dirty="0"/>
          </a:p>
        </p:txBody>
      </p:sp>
      <p:pic>
        <p:nvPicPr>
          <p:cNvPr id="539652" name="Picture 4" descr="09-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10" y="1269890"/>
            <a:ext cx="3612696" cy="30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9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9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9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9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9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5130"/>
            <a:ext cx="9144000" cy="943330"/>
          </a:xfrm>
        </p:spPr>
        <p:txBody>
          <a:bodyPr/>
          <a:lstStyle/>
          <a:p>
            <a:r>
              <a:rPr lang="en-US" altLang="en-US" sz="3600" dirty="0"/>
              <a:t>Getting the “Bends”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429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0" y="457200"/>
                <a:ext cx="9144000" cy="3886200"/>
              </a:xfrm>
              <a:noFill/>
              <a:ln/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/>
                  <a:t>R² = 71.5%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𝐷𝑖𝑣𝑒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𝐻𝑒𝑎𝑟𝑡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𝑅𝑎𝑡𝑒</m:t>
                        </m:r>
                      </m:e>
                    </m:acc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=96.9 −5.47 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𝐷𝑢𝑟𝑡𝑖𝑜𝑛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 smtClean="0"/>
                  <a:t>Questions: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 smtClean="0"/>
                  <a:t>Explain what the R² tells us.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 smtClean="0"/>
                  <a:t>What does the slope mean in the context of this problem?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2400" dirty="0" smtClean="0"/>
                  <a:t>What does the y-intercept mean?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524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57200"/>
                <a:ext cx="9144000" cy="3886200"/>
              </a:xfrm>
              <a:blipFill rotWithShape="0">
                <a:blip r:embed="rId2"/>
                <a:stretch>
                  <a:fillRect l="-1000" t="-219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4294" name="Picture 6" descr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70570"/>
            <a:ext cx="6268177" cy="345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58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4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4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4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sz="3200" dirty="0"/>
              <a:t>Lurking Variables and Causation (cont.)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  <a:ln/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altLang="en-US" sz="2400" dirty="0"/>
              <a:t>This new scatterplot shows that the average </a:t>
            </a:r>
            <a:r>
              <a:rPr lang="en-US" altLang="en-US" sz="2400" i="1" dirty="0"/>
              <a:t>life expectancy</a:t>
            </a:r>
            <a:r>
              <a:rPr lang="en-US" altLang="en-US" sz="2400" dirty="0"/>
              <a:t> for a country is related to the number of </a:t>
            </a:r>
            <a:r>
              <a:rPr lang="en-US" altLang="en-US" sz="2400" i="1" dirty="0"/>
              <a:t>televisions</a:t>
            </a:r>
            <a:r>
              <a:rPr lang="en-US" altLang="en-US" sz="2400" dirty="0"/>
              <a:t> per person in that country</a:t>
            </a:r>
            <a:r>
              <a:rPr lang="en-US" altLang="en-US" sz="2400" dirty="0" smtClean="0"/>
              <a:t>:</a:t>
            </a:r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endParaRPr lang="en-US" altLang="en-US" sz="2400" dirty="0" smtClean="0"/>
          </a:p>
          <a:p>
            <a:pPr marL="342900" indent="-342900"/>
            <a:r>
              <a:rPr lang="en-US" altLang="en-US" sz="2400" dirty="0" smtClean="0"/>
              <a:t>The association in this scatterplot is even stronger. </a:t>
            </a:r>
          </a:p>
          <a:p>
            <a:pPr marL="342900" indent="-342900"/>
            <a:r>
              <a:rPr lang="en-US" altLang="en-US" sz="2400" dirty="0" smtClean="0"/>
              <a:t>R² = 72.3%</a:t>
            </a:r>
          </a:p>
          <a:p>
            <a:pPr marL="342900" indent="-342900"/>
            <a:endParaRPr lang="en-US" altLang="en-US" sz="2400" dirty="0"/>
          </a:p>
        </p:txBody>
      </p:sp>
      <p:pic>
        <p:nvPicPr>
          <p:cNvPr id="540676" name="Picture 4" descr="09-1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05" y="2362200"/>
            <a:ext cx="4486275" cy="35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sz="3200" dirty="0"/>
              <a:t>Lurking Variables and Causation (cont.)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xfrm>
            <a:off x="544513" y="1600200"/>
            <a:ext cx="8294687" cy="48768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sz="2600" dirty="0"/>
              <a:t>Since televisions are cheaper than doctors, send TVs to countries with low life expectancies in order to extend lifetimes. Right?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600" dirty="0"/>
              <a:t>How about considering a lurking variable? That makes more sense…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600" dirty="0"/>
              <a:t>Countries with higher standards of living have both longer life expectancies </a:t>
            </a:r>
            <a:r>
              <a:rPr lang="en-US" altLang="en-US" sz="2600" i="1" dirty="0"/>
              <a:t>and</a:t>
            </a:r>
            <a:r>
              <a:rPr lang="en-US" altLang="en-US" sz="2600" dirty="0"/>
              <a:t> more doctors (and TVs!).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600" dirty="0"/>
              <a:t>If higher living standards </a:t>
            </a:r>
            <a:r>
              <a:rPr lang="en-US" altLang="en-US" sz="2600" i="1" dirty="0"/>
              <a:t>cause</a:t>
            </a:r>
            <a:r>
              <a:rPr lang="en-US" altLang="en-US" sz="2600" dirty="0"/>
              <a:t> changes in these other variables, improving living standards might be expected to prolong lives and increase the numbers of doctors and TVs.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352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Make sure that you resist the temptation to conclude that x CAUSES y, no matter how obvious the conclusion may seem to you!</a:t>
            </a:r>
          </a:p>
        </p:txBody>
      </p:sp>
    </p:spTree>
    <p:extLst>
      <p:ext uri="{BB962C8B-B14F-4D97-AF65-F5344CB8AC3E}">
        <p14:creationId xmlns:p14="http://schemas.microsoft.com/office/powerpoint/2010/main" val="41913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8659290" cy="1400530"/>
          </a:xfrm>
        </p:spPr>
        <p:txBody>
          <a:bodyPr/>
          <a:lstStyle/>
          <a:p>
            <a:r>
              <a:rPr lang="en-US" altLang="en-US" dirty="0"/>
              <a:t>Working With Summary Values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  <a:ln/>
        </p:spPr>
        <p:txBody>
          <a:bodyPr>
            <a:normAutofit/>
          </a:bodyPr>
          <a:lstStyle/>
          <a:p>
            <a:pPr marL="342900" indent="-342900"/>
            <a:r>
              <a:rPr lang="en-US" altLang="en-US" sz="2400" dirty="0"/>
              <a:t>Scatterplots of statistics summarized over groups tend to show less variability than we would see if we measured the same variable on individuals. </a:t>
            </a:r>
            <a:endParaRPr lang="en-US" altLang="en-US" sz="2400" dirty="0" smtClean="0"/>
          </a:p>
          <a:p>
            <a:pPr marL="342900" indent="-342900"/>
            <a:endParaRPr lang="en-US" altLang="en-US" sz="2400" dirty="0"/>
          </a:p>
          <a:p>
            <a:pPr marL="342900" indent="-342900"/>
            <a:r>
              <a:rPr lang="en-US" altLang="en-US" sz="2400" dirty="0"/>
              <a:t>This is because the summary statistics themselves vary less than the data on the individuals do.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sz="3200" dirty="0"/>
              <a:t>Working With Summary Values (cont.)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95400"/>
            <a:ext cx="9220200" cy="4195481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Comment on this graph: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There </a:t>
            </a:r>
            <a:r>
              <a:rPr lang="en-US" altLang="en-US" dirty="0"/>
              <a:t>is a strong, positive, linear association between </a:t>
            </a:r>
            <a:r>
              <a:rPr lang="en-US" altLang="en-US" i="1" dirty="0"/>
              <a:t>weight</a:t>
            </a:r>
            <a:r>
              <a:rPr lang="en-US" altLang="en-US" dirty="0"/>
              <a:t> (in pounds) and </a:t>
            </a:r>
            <a:r>
              <a:rPr lang="en-US" altLang="en-US" i="1" dirty="0"/>
              <a:t>height</a:t>
            </a:r>
            <a:r>
              <a:rPr lang="en-US" altLang="en-US" dirty="0"/>
              <a:t> (in inches) for men</a:t>
            </a:r>
            <a:r>
              <a:rPr lang="en-US" altLang="en-US" dirty="0" smtClean="0"/>
              <a:t>: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The correlation is 0.644 and R² = 41.5%</a:t>
            </a:r>
            <a:endParaRPr lang="en-US" altLang="en-US" dirty="0"/>
          </a:p>
        </p:txBody>
      </p:sp>
      <p:pic>
        <p:nvPicPr>
          <p:cNvPr id="543748" name="Picture 4" descr="09_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17837"/>
            <a:ext cx="44196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3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Working With Summary Values (cont.)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idx="1"/>
          </p:nvPr>
        </p:nvSpPr>
        <p:spPr>
          <a:xfrm>
            <a:off x="-38100" y="1295400"/>
            <a:ext cx="9144000" cy="4195481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Comment on this graph: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If </a:t>
            </a:r>
            <a:r>
              <a:rPr lang="en-US" altLang="en-US" dirty="0"/>
              <a:t>instead of data on individuals we only had the mean weight for each height value, we would see an even stronger association</a:t>
            </a:r>
            <a:r>
              <a:rPr lang="en-US" altLang="en-US" dirty="0" smtClean="0"/>
              <a:t>: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 smtClean="0"/>
              <a:t>R² = 80.1%</a:t>
            </a:r>
            <a:endParaRPr lang="en-US" altLang="en-US" dirty="0"/>
          </a:p>
        </p:txBody>
      </p:sp>
      <p:pic>
        <p:nvPicPr>
          <p:cNvPr id="544772" name="Picture 4" descr="09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38450"/>
            <a:ext cx="43434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Working With Summary Values (cont.)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3247"/>
            <a:ext cx="9144000" cy="5004753"/>
          </a:xfrm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Means vary less than individual values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Scatterplots of summary statistics show less scatter than </a:t>
            </a:r>
            <a:r>
              <a:rPr lang="en-US" altLang="en-US" sz="2400" smtClean="0"/>
              <a:t>the original </a:t>
            </a:r>
            <a:r>
              <a:rPr lang="en-US" altLang="en-US" sz="2400" dirty="0"/>
              <a:t>data on individuals.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000" dirty="0"/>
              <a:t>This can give a false impression of how well a line summarizes the data</a:t>
            </a:r>
            <a:r>
              <a:rPr lang="en-US" altLang="en-US" sz="2000" dirty="0" smtClean="0"/>
              <a:t>.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There </a:t>
            </a:r>
            <a:r>
              <a:rPr lang="en-US" altLang="en-US" sz="2400" dirty="0"/>
              <a:t>is no simple correction for this phenomenon.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000" dirty="0"/>
              <a:t>Once we have summary data, there’s no simple way to get the original values back</a:t>
            </a:r>
            <a:r>
              <a:rPr lang="en-US" altLang="en-US" sz="2000" dirty="0" smtClean="0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You should be suspicious of conclusions based on regressions of summary data. They may look better than they really are!</a:t>
            </a:r>
            <a:endParaRPr lang="en-US" altLang="en-US" sz="2000" dirty="0"/>
          </a:p>
          <a:p>
            <a:pPr marL="742950" lvl="1" indent="-285750">
              <a:lnSpc>
                <a:spcPct val="90000"/>
              </a:lnSpc>
            </a:pPr>
            <a:endParaRPr lang="en-US" altLang="en-U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25"/>
            <a:ext cx="9144000" cy="4195481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Pg</a:t>
            </a:r>
            <a:r>
              <a:rPr lang="en-US" sz="2800" b="1" dirty="0" smtClean="0"/>
              <a:t> # 224 – 230 Ex: 13, 14, 23, 24, 28, 39</a:t>
            </a:r>
            <a:endParaRPr lang="en-US" sz="2800" b="1" dirty="0"/>
          </a:p>
          <a:p>
            <a:r>
              <a:rPr lang="en-US" sz="2800" b="1" dirty="0" smtClean="0"/>
              <a:t>Read Chapter 8</a:t>
            </a:r>
          </a:p>
          <a:p>
            <a:r>
              <a:rPr lang="en-US" sz="2800" b="1" dirty="0" smtClean="0"/>
              <a:t>Complete the Guided Reading</a:t>
            </a:r>
          </a:p>
          <a:p>
            <a:endParaRPr lang="en-US" sz="2800" b="1" dirty="0"/>
          </a:p>
          <a:p>
            <a:r>
              <a:rPr lang="en-US" sz="2800" b="1" dirty="0" smtClean="0"/>
              <a:t>Quiz on Chapter </a:t>
            </a:r>
            <a:r>
              <a:rPr lang="en-US" sz="2800" b="1" smtClean="0"/>
              <a:t>8 Thursday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583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Can Go Wrong?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idx="1"/>
          </p:nvPr>
        </p:nvSpPr>
        <p:spPr>
          <a:xfrm>
            <a:off x="-1" y="2052925"/>
            <a:ext cx="9144001" cy="4195481"/>
          </a:xfrm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Make sure the relationship is straight.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000" dirty="0"/>
              <a:t>Check the Straight Enough Condition.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Be on guard for different groups in your regression.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000" dirty="0"/>
              <a:t>If you find subsets that behave differently, consider fitting a different linear model to each subset.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Beware of extrapolating.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Beware especially of extrapolating into the future!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400530"/>
          </a:xfrm>
        </p:spPr>
        <p:txBody>
          <a:bodyPr/>
          <a:lstStyle/>
          <a:p>
            <a:r>
              <a:rPr lang="en-US" altLang="en-US" dirty="0"/>
              <a:t>What Can Go Wrong? (cont.)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3999" cy="4876800"/>
          </a:xfrm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Look for unusual points.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000" dirty="0"/>
              <a:t>Unusual points always deserve attention and may well reveal more about your data than the rest of the points combined.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Beware of high leverage points, and especially those that are influential.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000" dirty="0"/>
              <a:t>Such points can alter the regression model a great deal.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Consider comparing two regressions.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000" dirty="0"/>
              <a:t>Run regressions with extraordinary points and without and then compare the results.</a:t>
            </a:r>
            <a:endParaRPr lang="en-US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4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5130"/>
            <a:ext cx="9144000" cy="943330"/>
          </a:xfrm>
        </p:spPr>
        <p:txBody>
          <a:bodyPr/>
          <a:lstStyle/>
          <a:p>
            <a:r>
              <a:rPr lang="en-US" altLang="en-US" sz="3600" dirty="0"/>
              <a:t>Getting the “Bends” (cont.)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2586038"/>
          </a:xfrm>
          <a:noFill/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The scatterplot of residuals against </a:t>
            </a:r>
            <a:r>
              <a:rPr lang="en-US" altLang="en-US" sz="2400" i="1" dirty="0"/>
              <a:t>Duration</a:t>
            </a:r>
            <a:r>
              <a:rPr lang="en-US" altLang="en-US" sz="2400" dirty="0"/>
              <a:t> of emperor penguin dives holds a surprise.  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Linearity Assumption says we should not see a pattern, but instead there is a bend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524294" name="Picture 6" descr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5904"/>
            <a:ext cx="4719578" cy="26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4295" name="Picture 7" descr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78" y="3733800"/>
            <a:ext cx="4348222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4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4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dirty="0"/>
              <a:t>What Can Go Wrong? (cont.)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  <a:ln/>
        </p:spPr>
        <p:txBody>
          <a:bodyPr>
            <a:noAutofit/>
          </a:bodyPr>
          <a:lstStyle/>
          <a:p>
            <a:pPr marL="342900" indent="-342900"/>
            <a:r>
              <a:rPr lang="en-US" altLang="en-US" sz="2800" dirty="0"/>
              <a:t>Treat unusual points honestly.</a:t>
            </a:r>
          </a:p>
          <a:p>
            <a:pPr marL="742950" lvl="1" indent="-285750"/>
            <a:r>
              <a:rPr lang="en-US" altLang="en-US" sz="2400" dirty="0"/>
              <a:t>Don’t just remove unusual points to get a model that fits better.</a:t>
            </a:r>
          </a:p>
          <a:p>
            <a:pPr marL="342900" indent="-342900"/>
            <a:r>
              <a:rPr lang="en-US" altLang="en-US" sz="2800" dirty="0"/>
              <a:t>Beware of lurking variables—and don’t assume that association is causation.</a:t>
            </a:r>
          </a:p>
          <a:p>
            <a:pPr marL="342900" indent="-342900"/>
            <a:r>
              <a:rPr lang="en-US" altLang="en-US" sz="2800" dirty="0"/>
              <a:t>Watch out when dealing with data that are summaries.</a:t>
            </a:r>
          </a:p>
          <a:p>
            <a:pPr marL="742950" lvl="1" indent="-285750"/>
            <a:r>
              <a:rPr lang="en-US" altLang="en-US" sz="2400" dirty="0"/>
              <a:t>Summary data tend to inflate the impression of the strength of a relationship.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8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8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have we learned?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805075"/>
          </a:xfrm>
        </p:spPr>
        <p:txBody>
          <a:bodyPr>
            <a:normAutofit/>
          </a:bodyPr>
          <a:lstStyle/>
          <a:p>
            <a:pPr marL="342900" indent="-342900"/>
            <a:r>
              <a:rPr lang="en-US" altLang="en-US" sz="2800" dirty="0"/>
              <a:t>There are many ways in which a data set may be unsuitable for a regression analysis:</a:t>
            </a:r>
          </a:p>
          <a:p>
            <a:pPr marL="742950" lvl="1" indent="-285750"/>
            <a:r>
              <a:rPr lang="en-US" altLang="en-US" sz="2400" dirty="0"/>
              <a:t>Watch out for subsets in the data.</a:t>
            </a:r>
          </a:p>
          <a:p>
            <a:pPr marL="742950" lvl="1" indent="-285750"/>
            <a:r>
              <a:rPr lang="en-US" altLang="en-US" sz="2400" dirty="0"/>
              <a:t>Examine the residuals to re-check the Straight Enough Condition.</a:t>
            </a:r>
          </a:p>
          <a:p>
            <a:pPr marL="742950" lvl="1" indent="-285750"/>
            <a:r>
              <a:rPr lang="en-US" altLang="en-US" sz="2400" dirty="0"/>
              <a:t>The Outlier Condition means two things:</a:t>
            </a:r>
          </a:p>
          <a:p>
            <a:pPr marL="1143000" lvl="2" indent="-228600"/>
            <a:r>
              <a:rPr lang="en-US" altLang="en-US" sz="2000" dirty="0"/>
              <a:t>Points with large residuals or high leverage (especially both) can influence the regression model significantly. </a:t>
            </a:r>
            <a:endParaRPr lang="en-US" altLang="en-US" sz="2000" dirty="0" smtClean="0"/>
          </a:p>
          <a:p>
            <a:pPr marL="1143000" lvl="2" indent="-228600"/>
            <a:r>
              <a:rPr lang="en-US" altLang="en-US" sz="2000" dirty="0" smtClean="0"/>
              <a:t>Perform </a:t>
            </a:r>
            <a:r>
              <a:rPr lang="en-US" altLang="en-US" sz="2000" dirty="0"/>
              <a:t>regression analysis with and without such points to see their impact.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</p:spPr>
        <p:txBody>
          <a:bodyPr/>
          <a:lstStyle/>
          <a:p>
            <a:r>
              <a:rPr lang="en-US" altLang="en-US" dirty="0"/>
              <a:t>What have we learned? (cont.)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800" dirty="0"/>
              <a:t>Even a good regression doesn’t mean we should believe the model completely: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Extrapolation far from the mean can lead to silly and useless predictions.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An </a:t>
            </a:r>
            <a:r>
              <a:rPr lang="en-US" altLang="en-US" sz="2400" i="1" dirty="0"/>
              <a:t>R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value near 100% doesn’t indicate that there is a causal relationship between </a:t>
            </a:r>
            <a:r>
              <a:rPr lang="en-US" altLang="en-US" sz="2400" i="1" dirty="0"/>
              <a:t>x</a:t>
            </a:r>
            <a:r>
              <a:rPr lang="en-US" altLang="en-US" sz="2400" dirty="0"/>
              <a:t> and </a:t>
            </a:r>
            <a:r>
              <a:rPr lang="en-US" altLang="en-US" sz="2400" i="1" dirty="0"/>
              <a:t>y</a:t>
            </a:r>
            <a:r>
              <a:rPr lang="en-US" altLang="en-US" sz="2400" dirty="0"/>
              <a:t>.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sz="2000" dirty="0"/>
              <a:t>Watch out for lurking variables.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dirty="0"/>
              <a:t>Watch out for regressions based on </a:t>
            </a:r>
            <a:r>
              <a:rPr lang="en-US" altLang="en-US" sz="2400" i="1" dirty="0"/>
              <a:t>summaries</a:t>
            </a:r>
            <a:r>
              <a:rPr lang="en-US" altLang="en-US" sz="2400" dirty="0"/>
              <a:t> of the data sets.</a:t>
            </a:r>
          </a:p>
          <a:p>
            <a:pPr marL="1143000" lvl="2" indent="-228600">
              <a:lnSpc>
                <a:spcPct val="90000"/>
              </a:lnSpc>
            </a:pPr>
            <a:r>
              <a:rPr lang="en-US" altLang="en-US" sz="2000" dirty="0"/>
              <a:t>These regressions tend to look stronger than the regression on the original data.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0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0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0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0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0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2718"/>
            <a:ext cx="9144000" cy="140053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Sifting Residuals for Groups (cont.)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2925"/>
            <a:ext cx="9144000" cy="4195481"/>
          </a:xfrm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altLang="en-US" sz="2800" dirty="0"/>
              <a:t>No regression analysis is complete without a display of the residuals to check that the linear model is reasonable. 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342900" indent="-342900"/>
            <a:r>
              <a:rPr lang="en-US" altLang="en-US" sz="2800" dirty="0" smtClean="0"/>
              <a:t>Sometimes we see additional </a:t>
            </a:r>
            <a:r>
              <a:rPr lang="en-US" altLang="en-US" sz="2800" dirty="0"/>
              <a:t>details that help confirm or refine our understanding</a:t>
            </a:r>
            <a:r>
              <a:rPr lang="en-US" altLang="en-US" sz="2800" dirty="0" smtClean="0"/>
              <a:t>.</a:t>
            </a:r>
          </a:p>
          <a:p>
            <a:pPr marL="342900" indent="-342900"/>
            <a:endParaRPr lang="en-US" altLang="en-US" sz="2800" dirty="0"/>
          </a:p>
          <a:p>
            <a:pPr marL="342900" indent="-342900"/>
            <a:r>
              <a:rPr lang="en-US" altLang="en-US" sz="2800" dirty="0"/>
              <a:t>Sometimes they reveal violations of the regression conditions that require our attention.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8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40053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/>
              <a:t>Sifting Residuals for Groups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3999" cy="6477000"/>
          </a:xfrm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It is a good idea to look at both a histogram of the residuals and a scatterplot of the </a:t>
            </a:r>
            <a:r>
              <a:rPr lang="en-US" altLang="en-US" sz="2400" dirty="0" smtClean="0"/>
              <a:t>residuals.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Go back to page 191 in the book to look at original data for the following analysis.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Here is a histogram of the residuals in </a:t>
            </a:r>
            <a:r>
              <a:rPr lang="en-US" altLang="en-US" sz="2400" dirty="0"/>
              <a:t>the regression predicting </a:t>
            </a:r>
            <a:r>
              <a:rPr lang="en-US" altLang="en-US" sz="2400" i="1" dirty="0"/>
              <a:t>Calories </a:t>
            </a:r>
            <a:r>
              <a:rPr lang="en-US" altLang="en-US" sz="2400" dirty="0"/>
              <a:t>from </a:t>
            </a:r>
            <a:r>
              <a:rPr lang="en-US" altLang="en-US" sz="2400" i="1" dirty="0"/>
              <a:t>Sugar </a:t>
            </a:r>
            <a:r>
              <a:rPr lang="en-US" altLang="en-US" sz="2400" dirty="0"/>
              <a:t>content in cereals: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How would you describe its shape?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It looks like there may be a small </a:t>
            </a:r>
            <a:r>
              <a:rPr lang="en-US" altLang="en-US" sz="2400" dirty="0"/>
              <a:t>c</a:t>
            </a:r>
            <a:r>
              <a:rPr lang="en-US" altLang="en-US" sz="2400" dirty="0" smtClean="0"/>
              <a:t>luster on each side of the central body of the data. </a:t>
            </a:r>
            <a:endParaRPr lang="en-US" altLang="en-US" sz="2400" dirty="0"/>
          </a:p>
        </p:txBody>
      </p:sp>
      <p:pic>
        <p:nvPicPr>
          <p:cNvPr id="519172" name="Picture 4" descr="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674530"/>
            <a:ext cx="3815905" cy="265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40053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200" dirty="0"/>
              <a:t>Sifting Residuals for Groups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457200"/>
            <a:ext cx="9143999" cy="6477000"/>
          </a:xfrm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There is one group of cereal with large negative residuals (fewer calories than expected)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There is one group of cereal with large </a:t>
            </a:r>
            <a:r>
              <a:rPr lang="en-US" altLang="en-US" sz="2400" dirty="0" smtClean="0"/>
              <a:t>positive </a:t>
            </a:r>
            <a:r>
              <a:rPr lang="en-US" altLang="en-US" sz="2400" dirty="0"/>
              <a:t>residuals </a:t>
            </a:r>
            <a:r>
              <a:rPr lang="en-US" altLang="en-US" sz="2400" dirty="0" smtClean="0"/>
              <a:t>(more </a:t>
            </a:r>
            <a:r>
              <a:rPr lang="en-US" altLang="en-US" sz="2400" dirty="0"/>
              <a:t>calories than expected)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Whenever we suspect multiple modes, we ask whether they are somehow different.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Let’s look at the residual plot…</a:t>
            </a:r>
            <a:endParaRPr lang="en-US" altLang="en-US" sz="2400" dirty="0"/>
          </a:p>
        </p:txBody>
      </p:sp>
      <p:pic>
        <p:nvPicPr>
          <p:cNvPr id="519172" name="Picture 4" descr="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191000" cy="29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0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9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0053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Sifting Residuals for Groups (cont.)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3999" cy="5791200"/>
          </a:xfrm>
          <a:ln/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It is a good idea to look at both a histogram of the residuals and a scatterplot of the </a:t>
            </a:r>
            <a:r>
              <a:rPr lang="en-US" altLang="en-US" sz="2400" dirty="0" smtClean="0"/>
              <a:t>residuals.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The </a:t>
            </a:r>
            <a:r>
              <a:rPr lang="en-US" altLang="en-US" sz="2400" dirty="0"/>
              <a:t>small modes in the histogram are marked with different colors and symbols in the residual </a:t>
            </a:r>
            <a:r>
              <a:rPr lang="en-US" altLang="en-US" sz="2400" dirty="0" smtClean="0"/>
              <a:t>plot.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What </a:t>
            </a:r>
            <a:r>
              <a:rPr lang="en-US" altLang="en-US" sz="2400" dirty="0"/>
              <a:t>do you see? </a:t>
            </a:r>
          </a:p>
        </p:txBody>
      </p:sp>
      <p:pic>
        <p:nvPicPr>
          <p:cNvPr id="519172" name="Picture 4" descr="09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52" y="1624012"/>
            <a:ext cx="4296948" cy="29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9173" name="Picture 5" descr="09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1624012"/>
            <a:ext cx="4281488" cy="29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69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9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9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2482</TotalTime>
  <Words>2877</Words>
  <Application>Microsoft Office PowerPoint</Application>
  <PresentationFormat>Letter Paper (8.5x11 in)</PresentationFormat>
  <Paragraphs>341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Ion</vt:lpstr>
      <vt:lpstr>Chapter 8</vt:lpstr>
      <vt:lpstr>Getting the “Bends”</vt:lpstr>
      <vt:lpstr>Getting the “Bends” (cont.)</vt:lpstr>
      <vt:lpstr>Getting the “Bends” (cont.)</vt:lpstr>
      <vt:lpstr>Getting the “Bends” (cont.)</vt:lpstr>
      <vt:lpstr>Sifting Residuals for Groups (cont.)</vt:lpstr>
      <vt:lpstr>Sifting Residuals for Groups (cont.)</vt:lpstr>
      <vt:lpstr>Sifting Residuals for Groups (cont.)</vt:lpstr>
      <vt:lpstr>Sifting Residuals for Groups (cont.)</vt:lpstr>
      <vt:lpstr>Sifting Residuals for Groups (cont.)</vt:lpstr>
      <vt:lpstr>Sifting Residuals for Groups (cont.)</vt:lpstr>
      <vt:lpstr>Sifting Residuals for Groups (cont.)</vt:lpstr>
      <vt:lpstr>Subsets</vt:lpstr>
      <vt:lpstr>Subsets (cont.)</vt:lpstr>
      <vt:lpstr>Homework:</vt:lpstr>
      <vt:lpstr>Extrapolation: Reaching Beyond the Data</vt:lpstr>
      <vt:lpstr>Extrapolation (cont.)</vt:lpstr>
      <vt:lpstr>Comment on this…</vt:lpstr>
      <vt:lpstr>Extrapolation (cont.)</vt:lpstr>
      <vt:lpstr>Extrapolation (cont.)</vt:lpstr>
      <vt:lpstr>Predicting the Future</vt:lpstr>
      <vt:lpstr>Classwork:</vt:lpstr>
      <vt:lpstr>Outliers, Leverage, and Influence</vt:lpstr>
      <vt:lpstr>Outliers, Leverage, and Influence (cont.)</vt:lpstr>
      <vt:lpstr>Outliers, Leverage, and Influence (cont.)</vt:lpstr>
      <vt:lpstr>Outliers, Leverage, and Influence (cont.)</vt:lpstr>
      <vt:lpstr>Outliers, Leverage, and Influence (cont.)</vt:lpstr>
      <vt:lpstr>Outliers, Leverage, and Influence (cont.)</vt:lpstr>
      <vt:lpstr>Outliers, Leverage, and Influence (cont.)</vt:lpstr>
      <vt:lpstr>Outliers, Leverage, and Influence (cont.)</vt:lpstr>
      <vt:lpstr>Comment:</vt:lpstr>
      <vt:lpstr>Outliers, Leverage, and Influence (cont.)</vt:lpstr>
      <vt:lpstr>Outliers, Leverage, and Influence (cont.)</vt:lpstr>
      <vt:lpstr>Outliers, Leverage, and Influence (cont.)</vt:lpstr>
      <vt:lpstr>Classwork:</vt:lpstr>
      <vt:lpstr>Homework:</vt:lpstr>
      <vt:lpstr>Lurking Variables and Causation</vt:lpstr>
      <vt:lpstr>Lurking Variables and Causation (cont.)</vt:lpstr>
      <vt:lpstr>Lurking Variables and Causation (cont.)</vt:lpstr>
      <vt:lpstr>Lurking Variables and Causation (cont.)</vt:lpstr>
      <vt:lpstr>Lurking Variables and Causation (cont.)</vt:lpstr>
      <vt:lpstr>PowerPoint Presentation</vt:lpstr>
      <vt:lpstr>Working With Summary Values</vt:lpstr>
      <vt:lpstr>Working With Summary Values (cont.)</vt:lpstr>
      <vt:lpstr>Working With Summary Values (cont.)</vt:lpstr>
      <vt:lpstr>Working With Summary Values (cont.)</vt:lpstr>
      <vt:lpstr>Homework:</vt:lpstr>
      <vt:lpstr>What Can Go Wrong?</vt:lpstr>
      <vt:lpstr>What Can Go Wrong? (cont.)</vt:lpstr>
      <vt:lpstr>What Can Go Wrong? (cont.)</vt:lpstr>
      <vt:lpstr>What have we learned?</vt:lpstr>
      <vt:lpstr>What have we learned? (cont.)</vt:lpstr>
    </vt:vector>
  </TitlesOfParts>
  <Company>Copyright © 2010, 2007, 2004 Pearson Education,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subject>Regression Wisdom</dc:subject>
  <dc:creator>David Bock</dc:creator>
  <cp:lastModifiedBy>OXPS</cp:lastModifiedBy>
  <cp:revision>96</cp:revision>
  <cp:lastPrinted>2001-11-04T00:51:13Z</cp:lastPrinted>
  <dcterms:created xsi:type="dcterms:W3CDTF">2005-02-25T19:46:41Z</dcterms:created>
  <dcterms:modified xsi:type="dcterms:W3CDTF">2015-11-09T13:50:23Z</dcterms:modified>
</cp:coreProperties>
</file>