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1" r:id="rId4"/>
    <p:sldId id="262" r:id="rId5"/>
    <p:sldId id="282" r:id="rId6"/>
    <p:sldId id="284" r:id="rId7"/>
    <p:sldId id="285" r:id="rId8"/>
    <p:sldId id="263" r:id="rId9"/>
    <p:sldId id="264" r:id="rId10"/>
    <p:sldId id="288" r:id="rId11"/>
    <p:sldId id="289" r:id="rId12"/>
    <p:sldId id="290" r:id="rId13"/>
    <p:sldId id="287" r:id="rId14"/>
    <p:sldId id="265" r:id="rId15"/>
    <p:sldId id="266" r:id="rId16"/>
    <p:sldId id="291" r:id="rId17"/>
    <p:sldId id="267" r:id="rId18"/>
    <p:sldId id="268" r:id="rId19"/>
    <p:sldId id="286" r:id="rId20"/>
    <p:sldId id="292" r:id="rId21"/>
    <p:sldId id="293" r:id="rId22"/>
    <p:sldId id="294" r:id="rId23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82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49BA0ECF-B313-4811-9424-56132A14F00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3749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478CCF5-5FBC-4F0F-977A-B7D7DD0CBB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705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40676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0677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0678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679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0680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C848D195-338F-4020-A368-B62E534FB9B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2942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D9CAE612-CD07-4A36-873F-01942EBD6FF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6917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CA1FD29E-B79C-4A89-BCA1-31B075EDC81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07217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9B4ABCF2-F36E-4BD9-92B2-EE93681E01F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23802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09AF395A-08EC-45E3-B476-A7C75F45686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7157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8F894569-A00D-4864-BA2C-44D80ED6637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480418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FBE56EC1-5191-45D4-A90D-68493BF889F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768470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1E850577-2557-474E-AC86-FEA9D0F43DD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344525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A916A808-653F-4283-BF7C-666D25B7280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77077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A70ED164-F493-4DAB-9AB3-D23C27236D7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706455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5B594F78-9ED8-4AEA-96E9-7CB11102BFF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62938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10 - </a:t>
            </a:r>
            <a:fld id="{F3787E0F-F891-4E84-82EA-499FD4D4D4C5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39655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209800" y="-381000"/>
            <a:ext cx="7391400" cy="1676400"/>
          </a:xfrm>
        </p:spPr>
        <p:txBody>
          <a:bodyPr/>
          <a:lstStyle/>
          <a:p>
            <a:r>
              <a:rPr lang="en-US" altLang="en-US" dirty="0"/>
              <a:t>Chapter 9</a:t>
            </a:r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066800"/>
            <a:ext cx="8458200" cy="3733800"/>
          </a:xfrm>
        </p:spPr>
        <p:txBody>
          <a:bodyPr/>
          <a:lstStyle/>
          <a:p>
            <a:r>
              <a:rPr lang="en-US" altLang="en-US" dirty="0"/>
              <a:t>Re-expressing </a:t>
            </a:r>
            <a:r>
              <a:rPr lang="en-US" altLang="en-US" dirty="0" err="1" smtClean="0"/>
              <a:t>Data:</a:t>
            </a:r>
            <a:r>
              <a:rPr lang="en-US" altLang="en-US" i="1" dirty="0" err="1" smtClean="0"/>
              <a:t>Get</a:t>
            </a:r>
            <a:r>
              <a:rPr lang="en-US" altLang="en-US" i="1" dirty="0" smtClean="0"/>
              <a:t> </a:t>
            </a:r>
            <a:r>
              <a:rPr lang="en-US" altLang="en-US" i="1" dirty="0"/>
              <a:t>it Straight!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6" y="2371856"/>
            <a:ext cx="8294610" cy="33431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compare the two graphs: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76940"/>
            <a:ext cx="9143999" cy="1395260"/>
          </a:xfrm>
        </p:spPr>
        <p:txBody>
          <a:bodyPr/>
          <a:lstStyle/>
          <a:p>
            <a:r>
              <a:rPr lang="en-US" dirty="0" smtClean="0"/>
              <a:t>The direction of the association is positive now.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 Because we are measuring gas consumption and heavier cars consume more gas per mile. </a:t>
            </a:r>
            <a:endParaRPr lang="en-US" dirty="0"/>
          </a:p>
        </p:txBody>
      </p:sp>
      <p:pic>
        <p:nvPicPr>
          <p:cNvPr id="5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9" y="1770612"/>
            <a:ext cx="3720707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90" y="1415788"/>
            <a:ext cx="3840710" cy="3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compare the two graphs: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76940"/>
            <a:ext cx="9143999" cy="1395260"/>
          </a:xfrm>
        </p:spPr>
        <p:txBody>
          <a:bodyPr/>
          <a:lstStyle/>
          <a:p>
            <a:r>
              <a:rPr lang="en-US" dirty="0" smtClean="0"/>
              <a:t>The relationship is much straighter now. </a:t>
            </a:r>
          </a:p>
          <a:p>
            <a:r>
              <a:rPr lang="en-US" dirty="0" smtClean="0"/>
              <a:t>Question?:</a:t>
            </a:r>
          </a:p>
          <a:p>
            <a:r>
              <a:rPr lang="en-US" dirty="0" smtClean="0"/>
              <a:t>What does the reciprocal model tell us about the Hummer?</a:t>
            </a:r>
            <a:endParaRPr lang="en-US" dirty="0"/>
          </a:p>
        </p:txBody>
      </p:sp>
      <p:pic>
        <p:nvPicPr>
          <p:cNvPr id="5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9" y="1770612"/>
            <a:ext cx="3720707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90" y="1415788"/>
            <a:ext cx="3840710" cy="3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94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819400"/>
                <a:ext cx="9143999" cy="3352800"/>
              </a:xfrm>
            </p:spPr>
            <p:txBody>
              <a:bodyPr/>
              <a:lstStyle/>
              <a:p>
                <a:r>
                  <a:rPr lang="en-US" sz="2300" dirty="0" smtClean="0"/>
                  <a:t>The regression line for this graph predicts that the hummer, with a weight of 6400 </a:t>
                </a:r>
                <a:r>
                  <a:rPr lang="en-US" sz="2300" dirty="0" err="1" smtClean="0"/>
                  <a:t>lbs</a:t>
                </a:r>
                <a:r>
                  <a:rPr lang="en-US" sz="2300" dirty="0" smtClean="0"/>
                  <a:t>, will predict somewhere near 9.7 gallons.</a:t>
                </a:r>
              </a:p>
              <a:p>
                <a:r>
                  <a:rPr lang="en-US" sz="2300" dirty="0" smtClean="0"/>
                  <a:t>What does this mean? </a:t>
                </a:r>
              </a:p>
              <a:p>
                <a:r>
                  <a:rPr lang="en-US" sz="2300" dirty="0" smtClean="0"/>
                  <a:t>It means the car is predicted to use 9.7 gallons for every 100 miles.</a:t>
                </a:r>
              </a:p>
              <a:p>
                <a:r>
                  <a:rPr lang="en-US" sz="2300" dirty="0" smtClean="0"/>
                  <a:t>Or, we can write it like this so it makes more sense: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𝑚𝑖𝑙𝑒𝑠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9.7 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𝑔𝑎𝑙𝑙𝑜𝑛𝑠</m:t>
                        </m:r>
                      </m:den>
                    </m:f>
                  </m:oMath>
                </a14:m>
                <a:endParaRPr lang="en-US" sz="2300" dirty="0" smtClean="0"/>
              </a:p>
              <a:p>
                <a:r>
                  <a:rPr lang="en-US" sz="2300" dirty="0" smtClean="0"/>
                  <a:t>This is 10.3 mpg. </a:t>
                </a:r>
              </a:p>
              <a:p>
                <a:r>
                  <a:rPr lang="en-US" sz="2300" dirty="0" smtClean="0"/>
                  <a:t>This is a much more reasonable prediction than earlier. </a:t>
                </a:r>
              </a:p>
              <a:p>
                <a:r>
                  <a:rPr lang="en-US" sz="2300" dirty="0" smtClean="0"/>
                  <a:t>The Hummer actually gets 11 mpg, which was pretty close.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19400"/>
                <a:ext cx="9143999" cy="3352800"/>
              </a:xfrm>
              <a:blipFill rotWithShape="0">
                <a:blip r:embed="rId2"/>
                <a:stretch>
                  <a:fillRect l="-67" t="-1455" r="-667" b="-2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10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6" y="0"/>
            <a:ext cx="322166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6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Re-Express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2362200"/>
            <a:ext cx="8294687" cy="3810000"/>
          </a:xfrm>
        </p:spPr>
        <p:txBody>
          <a:bodyPr/>
          <a:lstStyle/>
          <a:p>
            <a:r>
              <a:rPr lang="en-US" dirty="0" smtClean="0"/>
              <a:t>There are several reasons.</a:t>
            </a:r>
          </a:p>
          <a:p>
            <a:endParaRPr lang="en-US" dirty="0"/>
          </a:p>
          <a:p>
            <a:r>
              <a:rPr lang="en-US" dirty="0" smtClean="0"/>
              <a:t>Each of the following goals help make the data more suitable for analysis by the methods that we know.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2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-304800"/>
            <a:ext cx="8305800" cy="992187"/>
          </a:xfrm>
        </p:spPr>
        <p:txBody>
          <a:bodyPr/>
          <a:lstStyle/>
          <a:p>
            <a:r>
              <a:rPr lang="en-US" altLang="en-US"/>
              <a:t>Goals of Re-expression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3999" cy="5332413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Goal 1: Make the distribution of a </a:t>
            </a:r>
            <a:r>
              <a:rPr lang="en-US" altLang="en-US" dirty="0" smtClean="0"/>
              <a:t>variable more </a:t>
            </a:r>
            <a:r>
              <a:rPr lang="en-US" altLang="en-US" dirty="0"/>
              <a:t>symmetric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342900" indent="-342900"/>
            <a:r>
              <a:rPr lang="en-US" altLang="en-US" sz="2400" dirty="0" smtClean="0"/>
              <a:t>Why?</a:t>
            </a:r>
          </a:p>
          <a:p>
            <a:pPr marL="342900" indent="-342900"/>
            <a:r>
              <a:rPr lang="en-US" altLang="en-US" sz="2400" dirty="0" smtClean="0"/>
              <a:t>Because it is easier to summarize the center.</a:t>
            </a:r>
          </a:p>
          <a:p>
            <a:pPr marL="342900" indent="-342900"/>
            <a:r>
              <a:rPr lang="en-US" altLang="en-US" sz="2400" dirty="0" smtClean="0"/>
              <a:t>If it is symmetric, we can use the mean and standard deviation. </a:t>
            </a:r>
          </a:p>
          <a:p>
            <a:pPr marL="342900" indent="-342900"/>
            <a:r>
              <a:rPr lang="en-US" altLang="en-US" sz="2400" dirty="0" smtClean="0"/>
              <a:t>If it is normal, we can use the </a:t>
            </a:r>
            <a:r>
              <a:rPr lang="en-US" altLang="en-US" sz="2400" dirty="0"/>
              <a:t>E</a:t>
            </a:r>
            <a:r>
              <a:rPr lang="en-US" altLang="en-US" sz="2400" dirty="0" smtClean="0"/>
              <a:t>mpirical rule and find out things using z-scores. </a:t>
            </a:r>
            <a:endParaRPr lang="en-US" altLang="en-US" sz="2400" dirty="0"/>
          </a:p>
        </p:txBody>
      </p:sp>
      <p:pic>
        <p:nvPicPr>
          <p:cNvPr id="522244" name="Picture 4" descr="10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1787"/>
            <a:ext cx="3775075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5" name="Picture 5" descr="1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4000"/>
            <a:ext cx="400367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altLang="en-US"/>
              <a:t>Goals of Re-expression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2187"/>
            <a:ext cx="9143999" cy="5865813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Goal 2: Make the spread of several </a:t>
            </a:r>
            <a:r>
              <a:rPr lang="en-US" altLang="en-US" sz="2400" dirty="0" smtClean="0"/>
              <a:t>groups more </a:t>
            </a:r>
            <a:r>
              <a:rPr lang="en-US" altLang="en-US" sz="2400" dirty="0"/>
              <a:t>alike, even if their centers differ</a:t>
            </a:r>
            <a:r>
              <a:rPr lang="en-US" altLang="en-US" sz="2400" dirty="0" smtClean="0"/>
              <a:t>.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 smtClean="0"/>
              <a:t>Why?</a:t>
            </a:r>
          </a:p>
          <a:p>
            <a:pPr marL="342900" indent="-342900"/>
            <a:r>
              <a:rPr lang="en-US" altLang="en-US" sz="2400" dirty="0" smtClean="0"/>
              <a:t>Groups that share a common spread are easier to compare. </a:t>
            </a:r>
          </a:p>
          <a:p>
            <a:pPr marL="342900" indent="-342900"/>
            <a:r>
              <a:rPr lang="en-US" altLang="en-US" sz="2400" dirty="0" smtClean="0"/>
              <a:t>Taking the Logs of all the Assets makes the boxes more symmetric with spreads that are more equal. 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196532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800"/>
          </a:p>
        </p:txBody>
      </p:sp>
      <p:pic>
        <p:nvPicPr>
          <p:cNvPr id="523269" name="Picture 5" descr="10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984374"/>
            <a:ext cx="4383026" cy="22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70" name="Picture 6" descr="10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6" y="1959950"/>
            <a:ext cx="4444236" cy="22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altLang="en-US"/>
              <a:t>Goals of Re-expression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3999" cy="5180013"/>
          </a:xfrm>
          <a:ln/>
        </p:spPr>
        <p:txBody>
          <a:bodyPr/>
          <a:lstStyle/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 smtClean="0"/>
              <a:t>Doing this makes it easier to compare assets across market sectors.</a:t>
            </a:r>
          </a:p>
          <a:p>
            <a:pPr marL="342900" indent="-342900"/>
            <a:r>
              <a:rPr lang="en-US" altLang="en-US" sz="2400" dirty="0" smtClean="0"/>
              <a:t>It can also reveal problems in the data.</a:t>
            </a:r>
          </a:p>
          <a:p>
            <a:pPr marL="342900" indent="-342900"/>
            <a:r>
              <a:rPr lang="en-US" altLang="en-US" sz="2400" dirty="0" smtClean="0"/>
              <a:t>Some companies that looked like outliers turned out to be more typical.</a:t>
            </a:r>
          </a:p>
          <a:p>
            <a:pPr marL="342900" indent="-342900"/>
            <a:r>
              <a:rPr lang="en-US" altLang="en-US" sz="2400" dirty="0" smtClean="0"/>
              <a:t>Two companies in the finance sector now stick out.</a:t>
            </a:r>
          </a:p>
          <a:p>
            <a:pPr marL="342900" indent="-342900"/>
            <a:r>
              <a:rPr lang="en-US" altLang="en-US" sz="2400" dirty="0" smtClean="0"/>
              <a:t>They may have been placed in the wrong sector, but we wouldn’t have seen that in the original data. 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196532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800"/>
          </a:p>
        </p:txBody>
      </p:sp>
      <p:pic>
        <p:nvPicPr>
          <p:cNvPr id="523269" name="Picture 5" descr="10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" y="1193983"/>
            <a:ext cx="39131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70" name="Picture 6" descr="10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43000"/>
            <a:ext cx="39497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09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altLang="en-US" dirty="0"/>
              <a:t>Goals of Re-expression (cont.)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2187"/>
            <a:ext cx="9143999" cy="5180013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Goal 3: Make the form of a scatterplot more nearly linear</a:t>
            </a:r>
            <a:r>
              <a:rPr lang="en-US" altLang="en-US" sz="2400" dirty="0" smtClean="0"/>
              <a:t>.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Why?</a:t>
            </a:r>
          </a:p>
          <a:p>
            <a:pPr marL="342900" indent="-342900"/>
            <a:r>
              <a:rPr lang="en-US" altLang="en-US" sz="2400" dirty="0" smtClean="0"/>
              <a:t>Linear scatterplots are easier to model.</a:t>
            </a:r>
          </a:p>
          <a:p>
            <a:pPr marL="342900" indent="-342900"/>
            <a:r>
              <a:rPr lang="en-US" altLang="en-US" sz="2400" dirty="0" smtClean="0"/>
              <a:t>We can fit a linear regression to a model once it is straight.</a:t>
            </a:r>
          </a:p>
          <a:p>
            <a:pPr marL="342900" indent="-342900"/>
            <a:r>
              <a:rPr lang="en-US" altLang="en-US" sz="2400" dirty="0" smtClean="0"/>
              <a:t>Taking the logs of the assets makes things much more linear.</a:t>
            </a:r>
          </a:p>
        </p:txBody>
      </p:sp>
      <p:pic>
        <p:nvPicPr>
          <p:cNvPr id="524292" name="Picture 4" descr="1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91329" cy="311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293" name="Picture 5" descr="1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8" y="1447800"/>
            <a:ext cx="3921613" cy="311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305800" cy="992187"/>
          </a:xfrm>
        </p:spPr>
        <p:txBody>
          <a:bodyPr/>
          <a:lstStyle/>
          <a:p>
            <a:r>
              <a:rPr lang="en-US" altLang="en-US"/>
              <a:t>Goals of Re-expression (cont.)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3999" cy="56388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Goal 4: Make the scatter in a scatterplot spread out evenly rather than thickening at one end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Why?</a:t>
            </a:r>
          </a:p>
          <a:p>
            <a:pPr marL="342900" indent="-342900"/>
            <a:r>
              <a:rPr lang="en-US" altLang="en-US" dirty="0" smtClean="0"/>
              <a:t>Having a consistent scatter is an important condition for many of the methods we use in Statistics.</a:t>
            </a:r>
            <a:endParaRPr lang="en-US" altLang="en-US" dirty="0"/>
          </a:p>
        </p:txBody>
      </p:sp>
      <p:pic>
        <p:nvPicPr>
          <p:cNvPr id="525316" name="Picture 4" descr="10-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906838" cy="314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17" name="Picture 5" descr="10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32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sz="3200" dirty="0" smtClean="0"/>
              <a:t>Question: What feature of each of these displays suggest that a re-expression may be helpful?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59807" cy="2743200"/>
          </a:xfrm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63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r>
              <a:rPr lang="en-US" dirty="0" smtClean="0"/>
              <a:t>The boxplots each show </a:t>
            </a:r>
            <a:r>
              <a:rPr lang="en-US" dirty="0" err="1" smtClean="0"/>
              <a:t>skewness</a:t>
            </a:r>
            <a:r>
              <a:rPr lang="en-US" dirty="0" smtClean="0"/>
              <a:t> to the high end.</a:t>
            </a:r>
          </a:p>
          <a:p>
            <a:r>
              <a:rPr lang="en-US" dirty="0" smtClean="0"/>
              <a:t>The medians are low in the boxes and several show high outliers.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08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Straight to the Point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143999" cy="35052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We cannot use a linear model unless the relationship between the two variables is linear. </a:t>
            </a:r>
            <a:endParaRPr lang="en-US" altLang="en-US" dirty="0" smtClean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Often </a:t>
            </a:r>
            <a:r>
              <a:rPr lang="en-US" altLang="en-US" dirty="0"/>
              <a:t>re-expression can save the day, straightening bent relationships so that we can fit and use a simple linear model.</a:t>
            </a:r>
          </a:p>
          <a:p>
            <a:pPr marL="342900" indent="-342900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sz="3200" dirty="0" smtClean="0"/>
              <a:t>Question: What feature of each of these displays suggest that a re-expression may be helpful?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0532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r>
              <a:rPr lang="en-US" dirty="0" smtClean="0"/>
              <a:t>The histogram of heart rates is skewed to the right.</a:t>
            </a:r>
          </a:p>
          <a:p>
            <a:r>
              <a:rPr lang="en-US" dirty="0" smtClean="0"/>
              <a:t>Re-expression often makes skewed distributions look more symmetric.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25131"/>
            <a:ext cx="4356450" cy="3462613"/>
          </a:xfrm>
        </p:spPr>
      </p:pic>
    </p:spTree>
    <p:extLst>
      <p:ext uri="{BB962C8B-B14F-4D97-AF65-F5344CB8AC3E}">
        <p14:creationId xmlns:p14="http://schemas.microsoft.com/office/powerpoint/2010/main" val="573874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sz="3200" dirty="0" smtClean="0"/>
              <a:t>Question: What feature of each of these displays suggest that a re-expression may be helpful?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053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r>
              <a:rPr lang="en-US" dirty="0" smtClean="0"/>
              <a:t>The scatterplot shows a curved relationship, concave upward.</a:t>
            </a:r>
          </a:p>
          <a:p>
            <a:r>
              <a:rPr lang="en-US" dirty="0" smtClean="0"/>
              <a:t>Re-expressing either variable may help to straighten the pattern.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9169"/>
            <a:ext cx="4386144" cy="3393831"/>
          </a:xfrm>
        </p:spPr>
      </p:pic>
    </p:spTree>
    <p:extLst>
      <p:ext uri="{BB962C8B-B14F-4D97-AF65-F5344CB8AC3E}">
        <p14:creationId xmlns:p14="http://schemas.microsoft.com/office/powerpoint/2010/main" val="232391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247 – 250, Exercises 1 – 7, 9, 11, 13 </a:t>
            </a:r>
          </a:p>
          <a:p>
            <a:endParaRPr lang="en-US" dirty="0"/>
          </a:p>
          <a:p>
            <a:r>
              <a:rPr lang="en-US" dirty="0" smtClean="0"/>
              <a:t>Read Chapter 9</a:t>
            </a:r>
          </a:p>
          <a:p>
            <a:r>
              <a:rPr lang="en-US" smtClean="0"/>
              <a:t>Work on </a:t>
            </a:r>
            <a:r>
              <a:rPr lang="en-US" dirty="0" smtClean="0"/>
              <a:t>the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1331941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Straight to the Point (cont.)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Here is the scatterplot for </a:t>
            </a:r>
            <a:r>
              <a:rPr lang="en-US" altLang="en-US" i="1" dirty="0" smtClean="0"/>
              <a:t>fuel </a:t>
            </a:r>
            <a:r>
              <a:rPr lang="en-US" altLang="en-US" i="1" dirty="0"/>
              <a:t>efficiency</a:t>
            </a:r>
            <a:r>
              <a:rPr lang="en-US" altLang="en-US" dirty="0"/>
              <a:t> (in miles per gallon) </a:t>
            </a:r>
            <a:r>
              <a:rPr lang="en-US" altLang="en-US" dirty="0" smtClean="0"/>
              <a:t>vs </a:t>
            </a:r>
            <a:r>
              <a:rPr lang="en-US" altLang="en-US" i="1" dirty="0"/>
              <a:t>weight</a:t>
            </a:r>
            <a:r>
              <a:rPr lang="en-US" altLang="en-US" dirty="0"/>
              <a:t> (in pounds) for </a:t>
            </a:r>
            <a:r>
              <a:rPr lang="en-US" altLang="en-US" dirty="0" smtClean="0"/>
              <a:t>cars.</a:t>
            </a:r>
          </a:p>
          <a:p>
            <a:pPr marL="342900" indent="-342900"/>
            <a:r>
              <a:rPr lang="en-US" altLang="en-US" dirty="0" smtClean="0"/>
              <a:t> The graph looks </a:t>
            </a:r>
            <a:r>
              <a:rPr lang="en-US" altLang="en-US" dirty="0"/>
              <a:t>fairly linear at first:</a:t>
            </a:r>
          </a:p>
        </p:txBody>
      </p:sp>
      <p:pic>
        <p:nvPicPr>
          <p:cNvPr id="518148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0063"/>
            <a:ext cx="4648200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Straight to the Point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A look at the residuals plot shows a problem</a:t>
            </a:r>
            <a:r>
              <a:rPr lang="en-US" altLang="en-US" dirty="0" smtClean="0"/>
              <a:t>: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What is wrong here?</a:t>
            </a:r>
            <a:endParaRPr lang="en-US" altLang="en-US" dirty="0"/>
          </a:p>
        </p:txBody>
      </p:sp>
      <p:pic>
        <p:nvPicPr>
          <p:cNvPr id="519172" name="Picture 4" descr="10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2286000"/>
            <a:ext cx="4814888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Straight to the Point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95400"/>
            <a:ext cx="8294687" cy="48768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Even though the R² is 81.6%, the residuals don’t show a random scatter. 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The shape is bent. </a:t>
            </a:r>
          </a:p>
        </p:txBody>
      </p:sp>
      <p:pic>
        <p:nvPicPr>
          <p:cNvPr id="519172" name="Picture 4" descr="10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7587"/>
            <a:ext cx="4814888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1722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Looking back at the first scatterplot, you may be able to see this slight bend.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Now think about the regression line through these points. </a:t>
            </a:r>
          </a:p>
          <a:p>
            <a:pPr marL="342900" indent="-342900"/>
            <a:r>
              <a:rPr lang="en-US" altLang="en-US" dirty="0" smtClean="0"/>
              <a:t>How much do you think a car would have to weigh to have a fuel efficiency of 0 mpg?</a:t>
            </a:r>
          </a:p>
          <a:p>
            <a:pPr marL="342900" indent="-342900"/>
            <a:r>
              <a:rPr lang="en-US" altLang="en-US" dirty="0" smtClean="0"/>
              <a:t>Do you think this is accurate?</a:t>
            </a:r>
            <a:endParaRPr lang="en-US" altLang="en-US" dirty="0"/>
          </a:p>
        </p:txBody>
      </p:sp>
      <p:pic>
        <p:nvPicPr>
          <p:cNvPr id="518148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648200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76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1722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A Hummer H2 weighs about 6400 pounds. </a:t>
            </a:r>
          </a:p>
          <a:p>
            <a:pPr marL="342900" indent="-342900"/>
            <a:r>
              <a:rPr lang="en-US" altLang="en-US" dirty="0" smtClean="0"/>
              <a:t>This vehicle is not known for its fuel efficiency, but it does get a positive fuel efficiency. 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Extrapolation is ALWAYS dangerous, but it becomes more dangerous as the model becomes more wrong. </a:t>
            </a:r>
          </a:p>
          <a:p>
            <a:pPr marL="342900" indent="-342900"/>
            <a:r>
              <a:rPr lang="en-US" altLang="en-US" dirty="0" smtClean="0"/>
              <a:t>We can re-express the data to get a model that is more linear. </a:t>
            </a:r>
          </a:p>
          <a:p>
            <a:pPr marL="342900" indent="-342900"/>
            <a:endParaRPr lang="en-US" altLang="en-US" dirty="0"/>
          </a:p>
        </p:txBody>
      </p:sp>
      <p:pic>
        <p:nvPicPr>
          <p:cNvPr id="518148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6063"/>
            <a:ext cx="4648200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18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096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We can re-express </a:t>
            </a:r>
            <a:r>
              <a:rPr lang="en-US" altLang="en-US" i="1" dirty="0"/>
              <a:t>fuel efficiency</a:t>
            </a:r>
            <a:r>
              <a:rPr lang="en-US" altLang="en-US" dirty="0"/>
              <a:t> as gallons per hundred miles (a reciprocal) and eliminate the bend in the original scatterplot</a:t>
            </a:r>
            <a:r>
              <a:rPr lang="en-US" altLang="en-US" dirty="0" smtClean="0"/>
              <a:t>: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We will talk about different ways to re-express in a bit and which ones we should be using for certain scenarios... </a:t>
            </a:r>
            <a:endParaRPr lang="en-US" altLang="en-US" dirty="0"/>
          </a:p>
        </p:txBody>
      </p:sp>
      <p:pic>
        <p:nvPicPr>
          <p:cNvPr id="520196" name="Picture 4" descr="10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447800"/>
            <a:ext cx="431006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2400"/>
            <a:ext cx="8294687" cy="60198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 look at the residuals plot for the new model seems more reasonable:</a:t>
            </a:r>
          </a:p>
        </p:txBody>
      </p:sp>
      <p:pic>
        <p:nvPicPr>
          <p:cNvPr id="521220" name="Picture 4" descr="10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6" y="1981200"/>
            <a:ext cx="434816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0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981200"/>
            <a:ext cx="431006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919</Words>
  <Application>Microsoft Office PowerPoint</Application>
  <PresentationFormat>Letter Paper (8.5x11 in)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1_Blends</vt:lpstr>
      <vt:lpstr>Chapter 9</vt:lpstr>
      <vt:lpstr>Straight to the Point</vt:lpstr>
      <vt:lpstr>Straight to the Point (cont.)</vt:lpstr>
      <vt:lpstr>Straight to the Point (cont.)</vt:lpstr>
      <vt:lpstr>Straight to the Point (cont.)</vt:lpstr>
      <vt:lpstr>PowerPoint Presentation</vt:lpstr>
      <vt:lpstr>PowerPoint Presentation</vt:lpstr>
      <vt:lpstr>PowerPoint Presentation</vt:lpstr>
      <vt:lpstr>PowerPoint Presentation</vt:lpstr>
      <vt:lpstr>Now compare the two graphs:</vt:lpstr>
      <vt:lpstr>Now compare the two graphs:</vt:lpstr>
      <vt:lpstr>PowerPoint Presentation</vt:lpstr>
      <vt:lpstr>Why Do We Re-Express Data?</vt:lpstr>
      <vt:lpstr>Goals of Re-expression</vt:lpstr>
      <vt:lpstr>Goals of Re-expression (cont.)</vt:lpstr>
      <vt:lpstr>Goals of Re-expression (cont.)</vt:lpstr>
      <vt:lpstr>Goals of Re-expression (cont.)</vt:lpstr>
      <vt:lpstr>Goals of Re-expression (cont.)</vt:lpstr>
      <vt:lpstr>Question: What feature of each of these displays suggest that a re-expression may be helpful?</vt:lpstr>
      <vt:lpstr>Question: What feature of each of these displays suggest that a re-expression may be helpful?</vt:lpstr>
      <vt:lpstr>Question: What feature of each of these displays suggest that a re-expression may be helpful?</vt:lpstr>
      <vt:lpstr>Homework: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Re-expressing Data: Get It Straight!</dc:subject>
  <dc:creator>David Bock</dc:creator>
  <cp:lastModifiedBy>OXPS</cp:lastModifiedBy>
  <cp:revision>94</cp:revision>
  <cp:lastPrinted>2001-11-04T00:51:13Z</cp:lastPrinted>
  <dcterms:created xsi:type="dcterms:W3CDTF">2005-02-25T19:46:41Z</dcterms:created>
  <dcterms:modified xsi:type="dcterms:W3CDTF">2015-11-18T18:20:45Z</dcterms:modified>
</cp:coreProperties>
</file>