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95" r:id="rId2"/>
    <p:sldId id="269" r:id="rId3"/>
    <p:sldId id="270" r:id="rId4"/>
    <p:sldId id="296" r:id="rId5"/>
    <p:sldId id="281" r:id="rId6"/>
    <p:sldId id="297" r:id="rId7"/>
    <p:sldId id="299" r:id="rId8"/>
    <p:sldId id="298" r:id="rId9"/>
    <p:sldId id="300" r:id="rId10"/>
    <p:sldId id="301" r:id="rId11"/>
    <p:sldId id="303" r:id="rId12"/>
    <p:sldId id="304" r:id="rId13"/>
    <p:sldId id="302" r:id="rId14"/>
    <p:sldId id="306" r:id="rId15"/>
    <p:sldId id="271" r:id="rId16"/>
    <p:sldId id="272" r:id="rId17"/>
    <p:sldId id="305" r:id="rId18"/>
    <p:sldId id="308" r:id="rId19"/>
    <p:sldId id="273" r:id="rId20"/>
    <p:sldId id="274" r:id="rId21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92" d="100"/>
          <a:sy n="92" d="100"/>
        </p:scale>
        <p:origin x="-882" y="-10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49BA0ECF-B313-4811-9424-56132A14F00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3749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F478CCF5-5FBC-4F0F-977A-B7D7DD0CBB7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705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540676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0677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0678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0679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0680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C848D195-338F-4020-A368-B62E534FB9B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229426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D9CAE612-CD07-4A36-873F-01942EBD6FF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56917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CA1FD29E-B79C-4A89-BCA1-31B075EDC81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07217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9B4ABCF2-F36E-4BD9-92B2-EE93681E01F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238023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09AF395A-08EC-45E3-B476-A7C75F456866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71575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8F894569-A00D-4864-BA2C-44D80ED6637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480418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FBE56EC1-5191-45D4-A90D-68493BF889F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768470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1E850577-2557-474E-AC86-FEA9D0F43DD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3445253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A916A808-653F-4283-BF7C-666D25B7280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2770775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A70ED164-F493-4DAB-9AB3-D23C27236D7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706455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10 - </a:t>
            </a:r>
            <a:fld id="{5B594F78-9ED8-4AEA-96E9-7CB11102BFF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62938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10 - </a:t>
            </a:r>
            <a:fld id="{F3787E0F-F891-4E84-82EA-499FD4D4D4C5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539655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39656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57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how do we know what type of re-expression to use?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23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92187"/>
          </a:xfrm>
        </p:spPr>
        <p:txBody>
          <a:bodyPr/>
          <a:lstStyle/>
          <a:p>
            <a:r>
              <a:rPr lang="en-US" dirty="0" smtClean="0"/>
              <a:t>Were the re-expressions successful?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4587"/>
            <a:ext cx="2667000" cy="22271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4587"/>
            <a:ext cx="2438885" cy="219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8596"/>
            <a:ext cx="6134100" cy="1900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Overall, it looks like it may have moved a bit too far.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If this happens, try a re-expression that is lower on the ladder.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Now, let’s try something halfway between 1 and -1, like the logarithm.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4180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92187"/>
          </a:xfrm>
        </p:spPr>
        <p:txBody>
          <a:bodyPr/>
          <a:lstStyle/>
          <a:p>
            <a:r>
              <a:rPr lang="en-US" dirty="0" smtClean="0"/>
              <a:t>Were the re-expressions successful?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58" y="1144587"/>
            <a:ext cx="2980342" cy="2590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11" y="1193439"/>
            <a:ext cx="3099289" cy="2565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" y="3872302"/>
            <a:ext cx="8957934" cy="24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92187"/>
          </a:xfrm>
        </p:spPr>
        <p:txBody>
          <a:bodyPr/>
          <a:lstStyle/>
          <a:p>
            <a:r>
              <a:rPr lang="en-US" dirty="0" smtClean="0"/>
              <a:t>Were the re-expressions successful?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292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The data is now more linear and the histogram is symmetric.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The boxplots are still a little skewed to the right, but not as much as the original.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Never expect real data to cooperate perfectly.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This may be the best one that we get. </a:t>
            </a:r>
            <a:endParaRPr lang="en-US" sz="23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58" y="1066800"/>
            <a:ext cx="2525499" cy="21954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99" y="1066800"/>
            <a:ext cx="2652458" cy="2195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3321335"/>
            <a:ext cx="6248400" cy="17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6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Calculator: Re-Expressing Data to Achieve Linearity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15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248 – 252, Exercises 8, 10, 12, 15, 17, 24</a:t>
            </a:r>
          </a:p>
          <a:p>
            <a:endParaRPr lang="en-US" dirty="0"/>
          </a:p>
          <a:p>
            <a:r>
              <a:rPr lang="en-US" dirty="0" smtClean="0"/>
              <a:t>Read Chapter 9</a:t>
            </a:r>
          </a:p>
          <a:p>
            <a:r>
              <a:rPr lang="en-US" dirty="0" smtClean="0"/>
              <a:t>Complete the Guided Reading</a:t>
            </a:r>
          </a:p>
        </p:txBody>
      </p:sp>
    </p:spTree>
    <p:extLst>
      <p:ext uri="{BB962C8B-B14F-4D97-AF65-F5344CB8AC3E}">
        <p14:creationId xmlns:p14="http://schemas.microsoft.com/office/powerpoint/2010/main" val="4097953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1"/>
            <a:ext cx="8305800" cy="762000"/>
          </a:xfrm>
        </p:spPr>
        <p:txBody>
          <a:bodyPr/>
          <a:lstStyle/>
          <a:p>
            <a:r>
              <a:rPr lang="en-US" altLang="en-US" dirty="0"/>
              <a:t>Plan B: Attack of the Logarithms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3999" cy="5029200"/>
          </a:xfrm>
        </p:spPr>
        <p:txBody>
          <a:bodyPr/>
          <a:lstStyle/>
          <a:p>
            <a:pPr marL="342900" indent="-342900"/>
            <a:r>
              <a:rPr lang="en-US" altLang="en-US" dirty="0" smtClean="0"/>
              <a:t>The ladder of Powers is often successful at finding an effective re-expression.</a:t>
            </a:r>
          </a:p>
          <a:p>
            <a:pPr marL="342900" indent="-342900"/>
            <a:r>
              <a:rPr lang="en-US" altLang="en-US" dirty="0" smtClean="0"/>
              <a:t>Sometimes the curvature can be very stubborn though, and we may not be happy with the residuals plots of the re-expression.  </a:t>
            </a:r>
            <a:endParaRPr lang="en-US" altLang="en-US" dirty="0"/>
          </a:p>
          <a:p>
            <a:pPr marL="342900" indent="-342900"/>
            <a:r>
              <a:rPr lang="en-US" altLang="en-US" dirty="0" smtClean="0"/>
              <a:t>When </a:t>
            </a:r>
            <a:r>
              <a:rPr lang="en-US" altLang="en-US" dirty="0"/>
              <a:t>none of the data values is zero or negative, logarithms can be a helpful ally in the search for a useful model.</a:t>
            </a:r>
          </a:p>
          <a:p>
            <a:pPr marL="342900" indent="-342900"/>
            <a:r>
              <a:rPr lang="en-US" altLang="en-US" dirty="0"/>
              <a:t>Try taking the logs of </a:t>
            </a:r>
            <a:r>
              <a:rPr lang="en-US" altLang="en-US" b="1" dirty="0"/>
              <a:t>both</a:t>
            </a:r>
            <a:r>
              <a:rPr lang="en-US" altLang="en-US" dirty="0"/>
              <a:t> the </a:t>
            </a:r>
            <a:r>
              <a:rPr lang="en-US" altLang="en-US" i="1" dirty="0"/>
              <a:t>x</a:t>
            </a:r>
            <a:r>
              <a:rPr lang="en-US" altLang="en-US" dirty="0"/>
              <a:t>- and </a:t>
            </a:r>
            <a:r>
              <a:rPr lang="en-US" altLang="en-US" i="1" dirty="0"/>
              <a:t>y</a:t>
            </a:r>
            <a:r>
              <a:rPr lang="en-US" altLang="en-US" dirty="0"/>
              <a:t>-variable.</a:t>
            </a:r>
          </a:p>
          <a:p>
            <a:pPr marL="342900" indent="-342900"/>
            <a:r>
              <a:rPr lang="en-US" altLang="en-US" dirty="0"/>
              <a:t>Then re-express the data using some combination of </a:t>
            </a:r>
            <a:r>
              <a:rPr lang="en-US" altLang="en-US" i="1" dirty="0"/>
              <a:t>x</a:t>
            </a:r>
            <a:r>
              <a:rPr lang="en-US" altLang="en-US" dirty="0"/>
              <a:t> or log(</a:t>
            </a:r>
            <a:r>
              <a:rPr lang="en-US" altLang="en-US" i="1" dirty="0"/>
              <a:t>x</a:t>
            </a:r>
            <a:r>
              <a:rPr lang="en-US" altLang="en-US" dirty="0"/>
              <a:t>) vs. </a:t>
            </a:r>
            <a:r>
              <a:rPr lang="en-US" altLang="en-US" i="1" dirty="0"/>
              <a:t>y</a:t>
            </a:r>
            <a:r>
              <a:rPr lang="en-US" altLang="en-US" dirty="0"/>
              <a:t> or log(</a:t>
            </a:r>
            <a:r>
              <a:rPr lang="en-US" altLang="en-US" i="1" dirty="0"/>
              <a:t>y</a:t>
            </a:r>
            <a:r>
              <a:rPr lang="en-US" altLang="en-US" dirty="0"/>
              <a:t>). </a:t>
            </a: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You may find that one of these works pretty well. 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Observe the Chart:</a:t>
            </a:r>
            <a:endParaRPr lang="en-US" alt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pic>
        <p:nvPicPr>
          <p:cNvPr id="529412" name="Picture 4" descr="aitta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8" y="1905000"/>
            <a:ext cx="890357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3999" cy="4038600"/>
          </a:xfrm>
        </p:spPr>
        <p:txBody>
          <a:bodyPr/>
          <a:lstStyle/>
          <a:p>
            <a:r>
              <a:rPr lang="en-US" dirty="0" smtClean="0"/>
              <a:t>Don’t expect to be able to straighten every curved scatterplot that you see. </a:t>
            </a:r>
          </a:p>
          <a:p>
            <a:r>
              <a:rPr lang="en-US" dirty="0" smtClean="0"/>
              <a:t>Some may just not have an effective re-expression.</a:t>
            </a:r>
          </a:p>
          <a:p>
            <a:r>
              <a:rPr lang="en-US" dirty="0" smtClean="0"/>
              <a:t>Don’t set your sights too high and remember that you won’t even find a “perfect” model. </a:t>
            </a:r>
          </a:p>
          <a:p>
            <a:r>
              <a:rPr lang="en-US" dirty="0" smtClean="0"/>
              <a:t>We seek a “useful” model, not perfection.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05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Calculator Activity: Using </a:t>
            </a:r>
            <a:r>
              <a:rPr lang="en-US" smtClean="0"/>
              <a:t>Logarithmic Re-Expressions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6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Benefits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We often choose a re-expression for one reason and then discover that it has helped other aspects of an analysis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pPr marL="342900" indent="-342900"/>
            <a:r>
              <a:rPr lang="en-US" altLang="en-US" dirty="0"/>
              <a:t>For example, a re-expression that makes a histogram more symmetric might also straighten a scatterplot or stabilize variance.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Ladder of Powers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47800"/>
            <a:ext cx="8294687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There is a family of simple re-expressions that move data toward our goals in a consistent way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This </a:t>
            </a:r>
            <a:r>
              <a:rPr lang="en-US" altLang="en-US" dirty="0"/>
              <a:t>collection of re-expressions is called the </a:t>
            </a:r>
            <a:r>
              <a:rPr lang="en-US" altLang="en-US" dirty="0">
                <a:solidFill>
                  <a:schemeClr val="hlink"/>
                </a:solidFill>
              </a:rPr>
              <a:t>Ladder of Powers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The Ladder of </a:t>
            </a:r>
            <a:r>
              <a:rPr lang="en-US" altLang="en-US" dirty="0" smtClean="0"/>
              <a:t>Powers </a:t>
            </a:r>
            <a:r>
              <a:rPr lang="en-US" altLang="en-US" dirty="0"/>
              <a:t>orders the </a:t>
            </a:r>
            <a:r>
              <a:rPr lang="en-US" altLang="en-US" i="1" dirty="0"/>
              <a:t>effects</a:t>
            </a:r>
            <a:r>
              <a:rPr lang="en-US" altLang="en-US" dirty="0"/>
              <a:t> that the re-expressions have on data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This can help you figure out where to start, and from there you can find a good re-expression.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Not Just Use a Curve?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If there’s a curve in the scatterplot, why not just fit a curve to the data?</a:t>
            </a:r>
          </a:p>
        </p:txBody>
      </p:sp>
      <p:pic>
        <p:nvPicPr>
          <p:cNvPr id="531460" name="Picture 4" descr="ait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878138"/>
            <a:ext cx="4752975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dirty="0"/>
              <a:t>The Ladder of </a:t>
            </a:r>
            <a:r>
              <a:rPr lang="en-US" altLang="en-US" dirty="0" smtClean="0"/>
              <a:t>Powers (</a:t>
            </a:r>
            <a:r>
              <a:rPr lang="en-US" altLang="en-US" dirty="0" err="1" smtClean="0"/>
              <a:t>Pg</a:t>
            </a:r>
            <a:r>
              <a:rPr lang="en-US" altLang="en-US" smtClean="0"/>
              <a:t> 237)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7" y="1502441"/>
            <a:ext cx="7384833" cy="717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98810"/>
            <a:ext cx="6986954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3301"/>
            <a:ext cx="6957646" cy="844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629025"/>
            <a:ext cx="717550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343400"/>
            <a:ext cx="7239000" cy="696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14" y="5105399"/>
            <a:ext cx="7095386" cy="601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14" y="5791199"/>
            <a:ext cx="7095386" cy="7636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Ladder of Powers: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The Ladder of Powers orders the effect that the                    re-expression has on your data. </a:t>
            </a:r>
          </a:p>
          <a:p>
            <a:r>
              <a:rPr lang="en-US" dirty="0" smtClean="0"/>
              <a:t>Example: If the square root doesn’t straighten it enough, try to move down further on the ladder (use the logarithm or reciprocal root).</a:t>
            </a:r>
          </a:p>
          <a:p>
            <a:r>
              <a:rPr lang="en-US" dirty="0" smtClean="0"/>
              <a:t>Those re-expressions will have a stronger effect on your data. </a:t>
            </a:r>
          </a:p>
          <a:p>
            <a:r>
              <a:rPr lang="en-US" dirty="0" smtClean="0"/>
              <a:t>Don’t forget that when you take a negative power, the direction of the graph will change, but that is OKAY. </a:t>
            </a:r>
          </a:p>
          <a:p>
            <a:r>
              <a:rPr lang="en-US" dirty="0" smtClean="0"/>
              <a:t>You will just analyze the graph in a different context.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4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Re-Express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Flow Chart: </a:t>
            </a:r>
          </a:p>
          <a:p>
            <a:r>
              <a:rPr lang="en-US" dirty="0" smtClean="0"/>
              <a:t>“How to Find the Best Linear Model”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47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Checking Box </a:t>
            </a:r>
            <a:r>
              <a:rPr lang="en-US" dirty="0" err="1" smtClean="0"/>
              <a:t>Pg</a:t>
            </a:r>
            <a:r>
              <a:rPr lang="en-US" dirty="0" smtClean="0"/>
              <a:t> 237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Solutions:</a:t>
            </a:r>
          </a:p>
          <a:p>
            <a:pPr marL="514350" indent="-514350">
              <a:buAutoNum type="arabicParenR"/>
            </a:pPr>
            <a:r>
              <a:rPr lang="en-US" dirty="0" smtClean="0"/>
              <a:t>Start with the square root. Counts are often best transformed by using the square root.</a:t>
            </a:r>
          </a:p>
          <a:p>
            <a:pPr marL="514350" indent="-514350">
              <a:buAutoNum type="arabicParenR"/>
            </a:pPr>
            <a:r>
              <a:rPr lang="en-US" dirty="0" smtClean="0"/>
              <a:t>Don’t do anything. It is already straight.</a:t>
            </a:r>
          </a:p>
          <a:p>
            <a:pPr marL="514350" indent="-514350">
              <a:buAutoNum type="arabicParenR"/>
            </a:pPr>
            <a:r>
              <a:rPr lang="en-US" dirty="0" smtClean="0"/>
              <a:t>Even though these are counts, I would use the logarithm for this one. This is because populations grow exponentially, so something stronger would be better.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31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sz="3200" dirty="0" smtClean="0"/>
              <a:t>Now back to these graphs: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0532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start the process of re-expressing. </a:t>
            </a:r>
          </a:p>
          <a:p>
            <a:r>
              <a:rPr lang="en-US" dirty="0" smtClean="0"/>
              <a:t>Heart rate is in beats/minute.</a:t>
            </a:r>
          </a:p>
          <a:p>
            <a:r>
              <a:rPr lang="en-US" dirty="0" smtClean="0"/>
              <a:t>Let’s try taking the negative reciprocal re-expression and use minutes/beat.</a:t>
            </a:r>
          </a:p>
          <a:p>
            <a:r>
              <a:rPr lang="en-US" dirty="0" smtClean="0"/>
              <a:t>Let’s look at the re-expressed data…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79317"/>
            <a:ext cx="2878872" cy="2227561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872401"/>
            <a:ext cx="2819984" cy="22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258637"/>
            <a:ext cx="5378407" cy="164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36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92187"/>
          </a:xfrm>
        </p:spPr>
        <p:txBody>
          <a:bodyPr/>
          <a:lstStyle/>
          <a:p>
            <a:r>
              <a:rPr lang="en-US" dirty="0" smtClean="0"/>
              <a:t>Re-Expressed: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8461"/>
            <a:ext cx="3650018" cy="304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350404" cy="301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315504"/>
            <a:ext cx="7924800" cy="245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7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92187"/>
          </a:xfrm>
        </p:spPr>
        <p:txBody>
          <a:bodyPr/>
          <a:lstStyle/>
          <a:p>
            <a:r>
              <a:rPr lang="en-US" dirty="0" smtClean="0"/>
              <a:t>Were the re-expressions successful?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4587"/>
            <a:ext cx="2667000" cy="22271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4587"/>
            <a:ext cx="2438885" cy="219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8596"/>
            <a:ext cx="6134100" cy="1900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The scatterplot is more straight, but may be slightly concave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The histogram is slightly skewed to the left.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Most of the boxplots have no outliers. These ones look much better than the ones with the raw data.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88507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12601</TotalTime>
  <Words>732</Words>
  <Application>Microsoft Office PowerPoint</Application>
  <PresentationFormat>Letter Paper (8.5x11 in)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1_Blends</vt:lpstr>
      <vt:lpstr>PowerPoint Presentation</vt:lpstr>
      <vt:lpstr>The Ladder of Powers</vt:lpstr>
      <vt:lpstr>The Ladder of Powers (Pg 237)</vt:lpstr>
      <vt:lpstr>The Ladder of Powers:</vt:lpstr>
      <vt:lpstr>How to Re-Express Data</vt:lpstr>
      <vt:lpstr>Just Checking Box Pg 237</vt:lpstr>
      <vt:lpstr>Now back to these graphs:</vt:lpstr>
      <vt:lpstr>Re-Expressed:</vt:lpstr>
      <vt:lpstr>Were the re-expressions successful?</vt:lpstr>
      <vt:lpstr>Were the re-expressions successful?</vt:lpstr>
      <vt:lpstr>Were the re-expressions successful?</vt:lpstr>
      <vt:lpstr>Were the re-expressions successful?</vt:lpstr>
      <vt:lpstr>Classwork:</vt:lpstr>
      <vt:lpstr>Homework:</vt:lpstr>
      <vt:lpstr>Plan B: Attack of the Logarithms</vt:lpstr>
      <vt:lpstr>Observe the Chart:</vt:lpstr>
      <vt:lpstr>Warning!</vt:lpstr>
      <vt:lpstr>Classwork:</vt:lpstr>
      <vt:lpstr>Multiple Benefits</vt:lpstr>
      <vt:lpstr>Why Not Just Use a Curve?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subject>Re-expressing Data: Get It Straight!</dc:subject>
  <dc:creator>David Bock</dc:creator>
  <cp:lastModifiedBy>OXPS</cp:lastModifiedBy>
  <cp:revision>95</cp:revision>
  <cp:lastPrinted>2001-11-04T00:51:13Z</cp:lastPrinted>
  <dcterms:created xsi:type="dcterms:W3CDTF">2005-02-25T19:46:41Z</dcterms:created>
  <dcterms:modified xsi:type="dcterms:W3CDTF">2015-11-18T18:21:10Z</dcterms:modified>
</cp:coreProperties>
</file>