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62"/>
  </p:notesMasterIdLst>
  <p:sldIdLst>
    <p:sldId id="259" r:id="rId2"/>
    <p:sldId id="260" r:id="rId3"/>
    <p:sldId id="261" r:id="rId4"/>
    <p:sldId id="262" r:id="rId5"/>
    <p:sldId id="263" r:id="rId6"/>
    <p:sldId id="264" r:id="rId7"/>
    <p:sldId id="265" r:id="rId8"/>
    <p:sldId id="305" r:id="rId9"/>
    <p:sldId id="266" r:id="rId10"/>
    <p:sldId id="267" r:id="rId11"/>
    <p:sldId id="268" r:id="rId12"/>
    <p:sldId id="306" r:id="rId13"/>
    <p:sldId id="303" r:id="rId14"/>
    <p:sldId id="269" r:id="rId15"/>
    <p:sldId id="270" r:id="rId16"/>
    <p:sldId id="271" r:id="rId17"/>
    <p:sldId id="272" r:id="rId18"/>
    <p:sldId id="273" r:id="rId19"/>
    <p:sldId id="274" r:id="rId20"/>
    <p:sldId id="275" r:id="rId21"/>
    <p:sldId id="276" r:id="rId22"/>
    <p:sldId id="277" r:id="rId23"/>
    <p:sldId id="308" r:id="rId24"/>
    <p:sldId id="278" r:id="rId25"/>
    <p:sldId id="279" r:id="rId26"/>
    <p:sldId id="280" r:id="rId27"/>
    <p:sldId id="281" r:id="rId28"/>
    <p:sldId id="282" r:id="rId29"/>
    <p:sldId id="283" r:id="rId30"/>
    <p:sldId id="284" r:id="rId31"/>
    <p:sldId id="285" r:id="rId32"/>
    <p:sldId id="286" r:id="rId33"/>
    <p:sldId id="287" r:id="rId34"/>
    <p:sldId id="288" r:id="rId35"/>
    <p:sldId id="330" r:id="rId36"/>
    <p:sldId id="309" r:id="rId37"/>
    <p:sldId id="318" r:id="rId38"/>
    <p:sldId id="322" r:id="rId39"/>
    <p:sldId id="331" r:id="rId40"/>
    <p:sldId id="289" r:id="rId41"/>
    <p:sldId id="311" r:id="rId42"/>
    <p:sldId id="313" r:id="rId43"/>
    <p:sldId id="314" r:id="rId44"/>
    <p:sldId id="316" r:id="rId45"/>
    <p:sldId id="326" r:id="rId46"/>
    <p:sldId id="327" r:id="rId47"/>
    <p:sldId id="292" r:id="rId48"/>
    <p:sldId id="293" r:id="rId49"/>
    <p:sldId id="294" r:id="rId50"/>
    <p:sldId id="295" r:id="rId51"/>
    <p:sldId id="257" r:id="rId52"/>
    <p:sldId id="325" r:id="rId53"/>
    <p:sldId id="296" r:id="rId54"/>
    <p:sldId id="297" r:id="rId55"/>
    <p:sldId id="298" r:id="rId56"/>
    <p:sldId id="299" r:id="rId57"/>
    <p:sldId id="300" r:id="rId58"/>
    <p:sldId id="301" r:id="rId59"/>
    <p:sldId id="328" r:id="rId60"/>
    <p:sldId id="329"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26" autoAdjust="0"/>
    <p:restoredTop sz="94660"/>
  </p:normalViewPr>
  <p:slideViewPr>
    <p:cSldViewPr snapToGrid="0">
      <p:cViewPr varScale="1">
        <p:scale>
          <a:sx n="92" d="100"/>
          <a:sy n="92" d="100"/>
        </p:scale>
        <p:origin x="-74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A523C5-3E7E-40B4-9D44-A472D6FF0A19}" type="datetimeFigureOut">
              <a:rPr lang="en-US" smtClean="0"/>
              <a:t>9/24/2015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F4E9C5-9A9B-4865-94CF-FCC1F30A9662}" type="slidenum">
              <a:rPr lang="en-US" smtClean="0"/>
              <a:t>‹#›</a:t>
            </a:fld>
            <a:endParaRPr lang="en-US"/>
          </a:p>
        </p:txBody>
      </p:sp>
    </p:spTree>
    <p:extLst>
      <p:ext uri="{BB962C8B-B14F-4D97-AF65-F5344CB8AC3E}">
        <p14:creationId xmlns:p14="http://schemas.microsoft.com/office/powerpoint/2010/main" val="2200411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43B7DB-9BE4-4930-AF50-684B9FBB47F4}" type="slidenum">
              <a:rPr lang="en-CA" altLang="en-US"/>
              <a:pPr/>
              <a:t>1</a:t>
            </a:fld>
            <a:endParaRPr lang="en-CA" altLang="en-US"/>
          </a:p>
        </p:txBody>
      </p:sp>
      <p:sp>
        <p:nvSpPr>
          <p:cNvPr id="566274" name="Rectangle 2"/>
          <p:cNvSpPr>
            <a:spLocks noGrp="1" noRot="1" noChangeAspect="1" noChangeArrowheads="1" noTextEdit="1"/>
          </p:cNvSpPr>
          <p:nvPr>
            <p:ph type="sldImg"/>
          </p:nvPr>
        </p:nvSpPr>
        <p:spPr>
          <a:ln/>
        </p:spPr>
      </p:sp>
      <p:sp>
        <p:nvSpPr>
          <p:cNvPr id="5662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34901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82CD35-3459-470E-AD9E-B4EEE8ACC084}" type="slidenum">
              <a:rPr lang="en-CA" altLang="en-US"/>
              <a:pPr/>
              <a:t>10</a:t>
            </a:fld>
            <a:endParaRPr lang="en-CA" altLang="en-US"/>
          </a:p>
        </p:txBody>
      </p:sp>
      <p:sp>
        <p:nvSpPr>
          <p:cNvPr id="574466" name="Rectangle 2"/>
          <p:cNvSpPr>
            <a:spLocks noGrp="1" noRot="1" noChangeAspect="1" noChangeArrowheads="1" noTextEdit="1"/>
          </p:cNvSpPr>
          <p:nvPr>
            <p:ph type="sldImg"/>
          </p:nvPr>
        </p:nvSpPr>
        <p:spPr>
          <a:ln/>
        </p:spPr>
      </p:sp>
      <p:sp>
        <p:nvSpPr>
          <p:cNvPr id="5744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468793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172EBB-C766-4F74-BECF-1B9FA6DDA5EB}" type="slidenum">
              <a:rPr lang="en-CA" altLang="en-US"/>
              <a:pPr/>
              <a:t>11</a:t>
            </a:fld>
            <a:endParaRPr lang="en-CA" altLang="en-US"/>
          </a:p>
        </p:txBody>
      </p:sp>
      <p:sp>
        <p:nvSpPr>
          <p:cNvPr id="575490" name="Rectangle 2"/>
          <p:cNvSpPr>
            <a:spLocks noGrp="1" noRot="1" noChangeAspect="1" noChangeArrowheads="1" noTextEdit="1"/>
          </p:cNvSpPr>
          <p:nvPr>
            <p:ph type="sldImg"/>
          </p:nvPr>
        </p:nvSpPr>
        <p:spPr>
          <a:ln/>
        </p:spPr>
      </p:sp>
      <p:sp>
        <p:nvSpPr>
          <p:cNvPr id="5754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12098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693D37-66E1-4468-8686-90BA1C30FABD}" type="slidenum">
              <a:rPr lang="en-CA" altLang="en-US"/>
              <a:pPr/>
              <a:t>14</a:t>
            </a:fld>
            <a:endParaRPr lang="en-CA" altLang="en-US"/>
          </a:p>
        </p:txBody>
      </p:sp>
      <p:sp>
        <p:nvSpPr>
          <p:cNvPr id="576514" name="Rectangle 2"/>
          <p:cNvSpPr>
            <a:spLocks noGrp="1" noRot="1" noChangeAspect="1" noChangeArrowheads="1" noTextEdit="1"/>
          </p:cNvSpPr>
          <p:nvPr>
            <p:ph type="sldImg"/>
          </p:nvPr>
        </p:nvSpPr>
        <p:spPr>
          <a:ln/>
        </p:spPr>
      </p:sp>
      <p:sp>
        <p:nvSpPr>
          <p:cNvPr id="5765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10958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634198-903B-4D4B-AE65-9FCFEF19826C}" type="slidenum">
              <a:rPr lang="en-CA" altLang="en-US"/>
              <a:pPr/>
              <a:t>15</a:t>
            </a:fld>
            <a:endParaRPr lang="en-CA" altLang="en-US"/>
          </a:p>
        </p:txBody>
      </p:sp>
      <p:sp>
        <p:nvSpPr>
          <p:cNvPr id="577538" name="Rectangle 2"/>
          <p:cNvSpPr>
            <a:spLocks noGrp="1" noRot="1" noChangeAspect="1" noChangeArrowheads="1" noTextEdit="1"/>
          </p:cNvSpPr>
          <p:nvPr>
            <p:ph type="sldImg"/>
          </p:nvPr>
        </p:nvSpPr>
        <p:spPr>
          <a:ln/>
        </p:spPr>
      </p:sp>
      <p:sp>
        <p:nvSpPr>
          <p:cNvPr id="5775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72308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80EE70-A62F-4290-9AA3-A2B7A0B8ADCB}" type="slidenum">
              <a:rPr lang="en-CA" altLang="en-US"/>
              <a:pPr/>
              <a:t>16</a:t>
            </a:fld>
            <a:endParaRPr lang="en-CA" altLang="en-US"/>
          </a:p>
        </p:txBody>
      </p:sp>
      <p:sp>
        <p:nvSpPr>
          <p:cNvPr id="578562" name="Rectangle 2"/>
          <p:cNvSpPr>
            <a:spLocks noGrp="1" noRot="1" noChangeAspect="1" noChangeArrowheads="1" noTextEdit="1"/>
          </p:cNvSpPr>
          <p:nvPr>
            <p:ph type="sldImg"/>
          </p:nvPr>
        </p:nvSpPr>
        <p:spPr>
          <a:ln/>
        </p:spPr>
      </p:sp>
      <p:sp>
        <p:nvSpPr>
          <p:cNvPr id="5785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019010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5B9D39-C6CE-425C-8EBB-8A118F208DA8}" type="slidenum">
              <a:rPr lang="en-CA" altLang="en-US"/>
              <a:pPr/>
              <a:t>17</a:t>
            </a:fld>
            <a:endParaRPr lang="en-CA" altLang="en-US"/>
          </a:p>
        </p:txBody>
      </p:sp>
      <p:sp>
        <p:nvSpPr>
          <p:cNvPr id="579586" name="Rectangle 2"/>
          <p:cNvSpPr>
            <a:spLocks noGrp="1" noRot="1" noChangeAspect="1" noChangeArrowheads="1" noTextEdit="1"/>
          </p:cNvSpPr>
          <p:nvPr>
            <p:ph type="sldImg"/>
          </p:nvPr>
        </p:nvSpPr>
        <p:spPr>
          <a:ln/>
        </p:spPr>
      </p:sp>
      <p:sp>
        <p:nvSpPr>
          <p:cNvPr id="5795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925454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49C6BF-C983-4104-A21B-2E6355C19F0C}" type="slidenum">
              <a:rPr lang="en-CA" altLang="en-US"/>
              <a:pPr/>
              <a:t>18</a:t>
            </a:fld>
            <a:endParaRPr lang="en-CA" altLang="en-US"/>
          </a:p>
        </p:txBody>
      </p:sp>
      <p:sp>
        <p:nvSpPr>
          <p:cNvPr id="580610" name="Rectangle 2"/>
          <p:cNvSpPr>
            <a:spLocks noGrp="1" noRot="1" noChangeAspect="1" noChangeArrowheads="1" noTextEdit="1"/>
          </p:cNvSpPr>
          <p:nvPr>
            <p:ph type="sldImg"/>
          </p:nvPr>
        </p:nvSpPr>
        <p:spPr>
          <a:ln/>
        </p:spPr>
      </p:sp>
      <p:sp>
        <p:nvSpPr>
          <p:cNvPr id="5806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406348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AA8D1D-5905-4FD1-8766-B71B72D8989F}" type="slidenum">
              <a:rPr lang="en-CA" altLang="en-US"/>
              <a:pPr/>
              <a:t>19</a:t>
            </a:fld>
            <a:endParaRPr lang="en-CA" altLang="en-US"/>
          </a:p>
        </p:txBody>
      </p:sp>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238526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FB1783-F1FB-414C-832E-7F3BD49B1F88}" type="slidenum">
              <a:rPr lang="en-CA" altLang="en-US"/>
              <a:pPr/>
              <a:t>20</a:t>
            </a:fld>
            <a:endParaRPr lang="en-CA" altLang="en-US"/>
          </a:p>
        </p:txBody>
      </p:sp>
      <p:sp>
        <p:nvSpPr>
          <p:cNvPr id="582658" name="Rectangle 2"/>
          <p:cNvSpPr>
            <a:spLocks noGrp="1" noRot="1" noChangeAspect="1" noChangeArrowheads="1" noTextEdit="1"/>
          </p:cNvSpPr>
          <p:nvPr>
            <p:ph type="sldImg"/>
          </p:nvPr>
        </p:nvSpPr>
        <p:spPr>
          <a:ln/>
        </p:spPr>
      </p:sp>
      <p:sp>
        <p:nvSpPr>
          <p:cNvPr id="5826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923732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656497-2787-4878-820A-F4187C8CCEF7}" type="slidenum">
              <a:rPr lang="en-CA" altLang="en-US"/>
              <a:pPr/>
              <a:t>21</a:t>
            </a:fld>
            <a:endParaRPr lang="en-CA" altLang="en-US"/>
          </a:p>
        </p:txBody>
      </p:sp>
      <p:sp>
        <p:nvSpPr>
          <p:cNvPr id="583682" name="Rectangle 2"/>
          <p:cNvSpPr>
            <a:spLocks noGrp="1" noRot="1" noChangeAspect="1" noChangeArrowheads="1" noTextEdit="1"/>
          </p:cNvSpPr>
          <p:nvPr>
            <p:ph type="sldImg"/>
          </p:nvPr>
        </p:nvSpPr>
        <p:spPr>
          <a:ln/>
        </p:spPr>
      </p:sp>
      <p:sp>
        <p:nvSpPr>
          <p:cNvPr id="5836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06313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BF535A-ED9D-422A-B32C-C25ED157DE43}" type="slidenum">
              <a:rPr lang="en-CA" altLang="en-US"/>
              <a:pPr/>
              <a:t>2</a:t>
            </a:fld>
            <a:endParaRPr lang="en-CA" altLang="en-US"/>
          </a:p>
        </p:txBody>
      </p:sp>
      <p:sp>
        <p:nvSpPr>
          <p:cNvPr id="567298" name="Rectangle 2"/>
          <p:cNvSpPr>
            <a:spLocks noGrp="1" noRot="1" noChangeAspect="1" noChangeArrowheads="1" noTextEdit="1"/>
          </p:cNvSpPr>
          <p:nvPr>
            <p:ph type="sldImg"/>
          </p:nvPr>
        </p:nvSpPr>
        <p:spPr>
          <a:ln/>
        </p:spPr>
      </p:sp>
      <p:sp>
        <p:nvSpPr>
          <p:cNvPr id="5672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604089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5ED094-4D80-4B36-A4D0-EB62E7E7C4FB}" type="slidenum">
              <a:rPr lang="en-CA" altLang="en-US"/>
              <a:pPr/>
              <a:t>22</a:t>
            </a:fld>
            <a:endParaRPr lang="en-CA" altLang="en-US"/>
          </a:p>
        </p:txBody>
      </p:sp>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052008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D8C910-EDF6-44E3-B3C7-8B45F16ED4CD}" type="slidenum">
              <a:rPr lang="en-CA" altLang="en-US"/>
              <a:pPr/>
              <a:t>24</a:t>
            </a:fld>
            <a:endParaRPr lang="en-CA" altLang="en-US"/>
          </a:p>
        </p:txBody>
      </p:sp>
      <p:sp>
        <p:nvSpPr>
          <p:cNvPr id="585730" name="Rectangle 2"/>
          <p:cNvSpPr>
            <a:spLocks noGrp="1" noRot="1" noChangeAspect="1" noChangeArrowheads="1" noTextEdit="1"/>
          </p:cNvSpPr>
          <p:nvPr>
            <p:ph type="sldImg"/>
          </p:nvPr>
        </p:nvSpPr>
        <p:spPr>
          <a:ln/>
        </p:spPr>
      </p:sp>
      <p:sp>
        <p:nvSpPr>
          <p:cNvPr id="5857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200338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12B893-BEB2-4B79-B70F-AD611B81CF5C}" type="slidenum">
              <a:rPr lang="en-CA" altLang="en-US"/>
              <a:pPr/>
              <a:t>25</a:t>
            </a:fld>
            <a:endParaRPr lang="en-CA" altLang="en-US"/>
          </a:p>
        </p:txBody>
      </p:sp>
      <p:sp>
        <p:nvSpPr>
          <p:cNvPr id="586754" name="Rectangle 2"/>
          <p:cNvSpPr>
            <a:spLocks noGrp="1" noRot="1" noChangeAspect="1" noChangeArrowheads="1" noTextEdit="1"/>
          </p:cNvSpPr>
          <p:nvPr>
            <p:ph type="sldImg"/>
          </p:nvPr>
        </p:nvSpPr>
        <p:spPr>
          <a:ln/>
        </p:spPr>
      </p:sp>
      <p:sp>
        <p:nvSpPr>
          <p:cNvPr id="5867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004094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43D0FE-84BA-4953-A0D8-08BC264A70AA}" type="slidenum">
              <a:rPr lang="en-CA" altLang="en-US"/>
              <a:pPr/>
              <a:t>26</a:t>
            </a:fld>
            <a:endParaRPr lang="en-CA" altLang="en-US"/>
          </a:p>
        </p:txBody>
      </p:sp>
      <p:sp>
        <p:nvSpPr>
          <p:cNvPr id="587778" name="Rectangle 2"/>
          <p:cNvSpPr>
            <a:spLocks noGrp="1" noRot="1" noChangeAspect="1" noChangeArrowheads="1" noTextEdit="1"/>
          </p:cNvSpPr>
          <p:nvPr>
            <p:ph type="sldImg"/>
          </p:nvPr>
        </p:nvSpPr>
        <p:spPr>
          <a:ln/>
        </p:spPr>
      </p:sp>
      <p:sp>
        <p:nvSpPr>
          <p:cNvPr id="5877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420866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194D37-A5C2-40BF-9A28-D575706B7196}" type="slidenum">
              <a:rPr lang="en-CA" altLang="en-US"/>
              <a:pPr/>
              <a:t>27</a:t>
            </a:fld>
            <a:endParaRPr lang="en-CA" altLang="en-US"/>
          </a:p>
        </p:txBody>
      </p:sp>
      <p:sp>
        <p:nvSpPr>
          <p:cNvPr id="588802" name="Rectangle 2"/>
          <p:cNvSpPr>
            <a:spLocks noGrp="1" noRot="1" noChangeAspect="1" noChangeArrowheads="1" noTextEdit="1"/>
          </p:cNvSpPr>
          <p:nvPr>
            <p:ph type="sldImg"/>
          </p:nvPr>
        </p:nvSpPr>
        <p:spPr>
          <a:ln/>
        </p:spPr>
      </p:sp>
      <p:sp>
        <p:nvSpPr>
          <p:cNvPr id="5888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001608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39C2FB-59CC-4CB7-9361-FF4A5004F728}" type="slidenum">
              <a:rPr lang="en-CA" altLang="en-US"/>
              <a:pPr/>
              <a:t>28</a:t>
            </a:fld>
            <a:endParaRPr lang="en-CA" altLang="en-US"/>
          </a:p>
        </p:txBody>
      </p:sp>
      <p:sp>
        <p:nvSpPr>
          <p:cNvPr id="589826" name="Rectangle 2"/>
          <p:cNvSpPr>
            <a:spLocks noGrp="1" noRot="1" noChangeAspect="1" noChangeArrowheads="1" noTextEdit="1"/>
          </p:cNvSpPr>
          <p:nvPr>
            <p:ph type="sldImg"/>
          </p:nvPr>
        </p:nvSpPr>
        <p:spPr>
          <a:ln/>
        </p:spPr>
      </p:sp>
      <p:sp>
        <p:nvSpPr>
          <p:cNvPr id="5898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154713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28A35A-6BF6-46F3-8CDC-893FAB398F3A}" type="slidenum">
              <a:rPr lang="en-CA" altLang="en-US"/>
              <a:pPr/>
              <a:t>29</a:t>
            </a:fld>
            <a:endParaRPr lang="en-CA" altLang="en-US"/>
          </a:p>
        </p:txBody>
      </p:sp>
      <p:sp>
        <p:nvSpPr>
          <p:cNvPr id="590850" name="Rectangle 2"/>
          <p:cNvSpPr>
            <a:spLocks noGrp="1" noRot="1" noChangeAspect="1" noChangeArrowheads="1" noTextEdit="1"/>
          </p:cNvSpPr>
          <p:nvPr>
            <p:ph type="sldImg"/>
          </p:nvPr>
        </p:nvSpPr>
        <p:spPr>
          <a:ln/>
        </p:spPr>
      </p:sp>
      <p:sp>
        <p:nvSpPr>
          <p:cNvPr id="5908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85210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C06882-C947-454F-88C0-F02DE076E569}" type="slidenum">
              <a:rPr lang="en-CA" altLang="en-US"/>
              <a:pPr/>
              <a:t>30</a:t>
            </a:fld>
            <a:endParaRPr lang="en-CA" altLang="en-US"/>
          </a:p>
        </p:txBody>
      </p:sp>
      <p:sp>
        <p:nvSpPr>
          <p:cNvPr id="591874" name="Rectangle 2"/>
          <p:cNvSpPr>
            <a:spLocks noGrp="1" noRot="1" noChangeAspect="1" noChangeArrowheads="1" noTextEdit="1"/>
          </p:cNvSpPr>
          <p:nvPr>
            <p:ph type="sldImg"/>
          </p:nvPr>
        </p:nvSpPr>
        <p:spPr>
          <a:ln/>
        </p:spPr>
      </p:sp>
      <p:sp>
        <p:nvSpPr>
          <p:cNvPr id="5918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100408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8CCB6F-90DE-4780-A6BE-CE593CC5B7B0}" type="slidenum">
              <a:rPr lang="en-CA" altLang="en-US"/>
              <a:pPr/>
              <a:t>31</a:t>
            </a:fld>
            <a:endParaRPr lang="en-CA" altLang="en-US"/>
          </a:p>
        </p:txBody>
      </p:sp>
      <p:sp>
        <p:nvSpPr>
          <p:cNvPr id="592898" name="Rectangle 2"/>
          <p:cNvSpPr>
            <a:spLocks noGrp="1" noRot="1" noChangeAspect="1" noChangeArrowheads="1" noTextEdit="1"/>
          </p:cNvSpPr>
          <p:nvPr>
            <p:ph type="sldImg"/>
          </p:nvPr>
        </p:nvSpPr>
        <p:spPr>
          <a:ln/>
        </p:spPr>
      </p:sp>
      <p:sp>
        <p:nvSpPr>
          <p:cNvPr id="5928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373576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E7F091-A6B8-4B17-8844-DDD9B0E68B89}" type="slidenum">
              <a:rPr lang="en-CA" altLang="en-US"/>
              <a:pPr/>
              <a:t>32</a:t>
            </a:fld>
            <a:endParaRPr lang="en-CA" altLang="en-US"/>
          </a:p>
        </p:txBody>
      </p:sp>
      <p:sp>
        <p:nvSpPr>
          <p:cNvPr id="593922" name="Rectangle 2"/>
          <p:cNvSpPr>
            <a:spLocks noGrp="1" noRot="1" noChangeAspect="1" noChangeArrowheads="1" noTextEdit="1"/>
          </p:cNvSpPr>
          <p:nvPr>
            <p:ph type="sldImg"/>
          </p:nvPr>
        </p:nvSpPr>
        <p:spPr>
          <a:ln/>
        </p:spPr>
      </p:sp>
      <p:sp>
        <p:nvSpPr>
          <p:cNvPr id="5939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05579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01BB6B-274D-43CF-89B6-14982F466AC4}" type="slidenum">
              <a:rPr lang="en-CA" altLang="en-US"/>
              <a:pPr/>
              <a:t>3</a:t>
            </a:fld>
            <a:endParaRPr lang="en-CA" altLang="en-US"/>
          </a:p>
        </p:txBody>
      </p:sp>
      <p:sp>
        <p:nvSpPr>
          <p:cNvPr id="568322" name="Rectangle 2"/>
          <p:cNvSpPr>
            <a:spLocks noGrp="1" noRot="1" noChangeAspect="1" noChangeArrowheads="1" noTextEdit="1"/>
          </p:cNvSpPr>
          <p:nvPr>
            <p:ph type="sldImg"/>
          </p:nvPr>
        </p:nvSpPr>
        <p:spPr>
          <a:ln/>
        </p:spPr>
      </p:sp>
      <p:sp>
        <p:nvSpPr>
          <p:cNvPr id="5683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698815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34938F-7413-4E43-B0EE-1F1EA4A73DB2}" type="slidenum">
              <a:rPr lang="en-CA" altLang="en-US"/>
              <a:pPr/>
              <a:t>33</a:t>
            </a:fld>
            <a:endParaRPr lang="en-CA" altLang="en-US"/>
          </a:p>
        </p:txBody>
      </p:sp>
      <p:sp>
        <p:nvSpPr>
          <p:cNvPr id="594946" name="Rectangle 2"/>
          <p:cNvSpPr>
            <a:spLocks noGrp="1" noRot="1" noChangeAspect="1" noChangeArrowheads="1" noTextEdit="1"/>
          </p:cNvSpPr>
          <p:nvPr>
            <p:ph type="sldImg"/>
          </p:nvPr>
        </p:nvSpPr>
        <p:spPr>
          <a:ln/>
        </p:spPr>
      </p:sp>
      <p:sp>
        <p:nvSpPr>
          <p:cNvPr id="5949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298684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68F694-B566-48A8-AC06-CAE174EF6BB2}" type="slidenum">
              <a:rPr lang="en-CA" altLang="en-US"/>
              <a:pPr/>
              <a:t>34</a:t>
            </a:fld>
            <a:endParaRPr lang="en-CA" altLang="en-US"/>
          </a:p>
        </p:txBody>
      </p:sp>
      <p:sp>
        <p:nvSpPr>
          <p:cNvPr id="595970" name="Rectangle 2"/>
          <p:cNvSpPr>
            <a:spLocks noGrp="1" noRot="1" noChangeAspect="1" noChangeArrowheads="1" noTextEdit="1"/>
          </p:cNvSpPr>
          <p:nvPr>
            <p:ph type="sldImg"/>
          </p:nvPr>
        </p:nvSpPr>
        <p:spPr>
          <a:ln/>
        </p:spPr>
      </p:sp>
      <p:sp>
        <p:nvSpPr>
          <p:cNvPr id="5959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549974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68F694-B566-48A8-AC06-CAE174EF6BB2}" type="slidenum">
              <a:rPr lang="en-CA" altLang="en-US"/>
              <a:pPr/>
              <a:t>35</a:t>
            </a:fld>
            <a:endParaRPr lang="en-CA" altLang="en-US"/>
          </a:p>
        </p:txBody>
      </p:sp>
      <p:sp>
        <p:nvSpPr>
          <p:cNvPr id="595970" name="Rectangle 2"/>
          <p:cNvSpPr>
            <a:spLocks noGrp="1" noRot="1" noChangeAspect="1" noChangeArrowheads="1" noTextEdit="1"/>
          </p:cNvSpPr>
          <p:nvPr>
            <p:ph type="sldImg"/>
          </p:nvPr>
        </p:nvSpPr>
        <p:spPr>
          <a:ln/>
        </p:spPr>
      </p:sp>
      <p:sp>
        <p:nvSpPr>
          <p:cNvPr id="5959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549974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FDEDA4-6F4B-4B2E-BE90-ACAE6210CE7B}" type="slidenum">
              <a:rPr lang="en-CA" altLang="en-US"/>
              <a:pPr/>
              <a:t>40</a:t>
            </a:fld>
            <a:endParaRPr lang="en-CA" altLang="en-US"/>
          </a:p>
        </p:txBody>
      </p:sp>
      <p:sp>
        <p:nvSpPr>
          <p:cNvPr id="596994" name="Rectangle 2"/>
          <p:cNvSpPr>
            <a:spLocks noGrp="1" noRot="1" noChangeAspect="1" noChangeArrowheads="1" noTextEdit="1"/>
          </p:cNvSpPr>
          <p:nvPr>
            <p:ph type="sldImg"/>
          </p:nvPr>
        </p:nvSpPr>
        <p:spPr>
          <a:ln/>
        </p:spPr>
      </p:sp>
      <p:sp>
        <p:nvSpPr>
          <p:cNvPr id="5969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847532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FDEDA4-6F4B-4B2E-BE90-ACAE6210CE7B}" type="slidenum">
              <a:rPr lang="en-CA" altLang="en-US"/>
              <a:pPr/>
              <a:t>41</a:t>
            </a:fld>
            <a:endParaRPr lang="en-CA" altLang="en-US"/>
          </a:p>
        </p:txBody>
      </p:sp>
      <p:sp>
        <p:nvSpPr>
          <p:cNvPr id="596994" name="Rectangle 2"/>
          <p:cNvSpPr>
            <a:spLocks noGrp="1" noRot="1" noChangeAspect="1" noChangeArrowheads="1" noTextEdit="1"/>
          </p:cNvSpPr>
          <p:nvPr>
            <p:ph type="sldImg"/>
          </p:nvPr>
        </p:nvSpPr>
        <p:spPr>
          <a:ln/>
        </p:spPr>
      </p:sp>
      <p:sp>
        <p:nvSpPr>
          <p:cNvPr id="5969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565510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FDEDA4-6F4B-4B2E-BE90-ACAE6210CE7B}" type="slidenum">
              <a:rPr lang="en-CA" altLang="en-US"/>
              <a:pPr/>
              <a:t>42</a:t>
            </a:fld>
            <a:endParaRPr lang="en-CA" altLang="en-US"/>
          </a:p>
        </p:txBody>
      </p:sp>
      <p:sp>
        <p:nvSpPr>
          <p:cNvPr id="596994" name="Rectangle 2"/>
          <p:cNvSpPr>
            <a:spLocks noGrp="1" noRot="1" noChangeAspect="1" noChangeArrowheads="1" noTextEdit="1"/>
          </p:cNvSpPr>
          <p:nvPr>
            <p:ph type="sldImg"/>
          </p:nvPr>
        </p:nvSpPr>
        <p:spPr>
          <a:ln/>
        </p:spPr>
      </p:sp>
      <p:sp>
        <p:nvSpPr>
          <p:cNvPr id="5969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597965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FDEDA4-6F4B-4B2E-BE90-ACAE6210CE7B}" type="slidenum">
              <a:rPr lang="en-CA" altLang="en-US"/>
              <a:pPr/>
              <a:t>43</a:t>
            </a:fld>
            <a:endParaRPr lang="en-CA" altLang="en-US"/>
          </a:p>
        </p:txBody>
      </p:sp>
      <p:sp>
        <p:nvSpPr>
          <p:cNvPr id="596994" name="Rectangle 2"/>
          <p:cNvSpPr>
            <a:spLocks noGrp="1" noRot="1" noChangeAspect="1" noChangeArrowheads="1" noTextEdit="1"/>
          </p:cNvSpPr>
          <p:nvPr>
            <p:ph type="sldImg"/>
          </p:nvPr>
        </p:nvSpPr>
        <p:spPr>
          <a:ln/>
        </p:spPr>
      </p:sp>
      <p:sp>
        <p:nvSpPr>
          <p:cNvPr id="5969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969880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FDEDA4-6F4B-4B2E-BE90-ACAE6210CE7B}" type="slidenum">
              <a:rPr lang="en-CA" altLang="en-US"/>
              <a:pPr/>
              <a:t>44</a:t>
            </a:fld>
            <a:endParaRPr lang="en-CA" altLang="en-US"/>
          </a:p>
        </p:txBody>
      </p:sp>
      <p:sp>
        <p:nvSpPr>
          <p:cNvPr id="596994" name="Rectangle 2"/>
          <p:cNvSpPr>
            <a:spLocks noGrp="1" noRot="1" noChangeAspect="1" noChangeArrowheads="1" noTextEdit="1"/>
          </p:cNvSpPr>
          <p:nvPr>
            <p:ph type="sldImg"/>
          </p:nvPr>
        </p:nvSpPr>
        <p:spPr>
          <a:ln/>
        </p:spPr>
      </p:sp>
      <p:sp>
        <p:nvSpPr>
          <p:cNvPr id="5969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2904145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DAB7AC-F398-4E73-8ADF-6DA27A8C47CE}" type="slidenum">
              <a:rPr lang="en-CA" altLang="en-US"/>
              <a:pPr/>
              <a:t>47</a:t>
            </a:fld>
            <a:endParaRPr lang="en-CA" altLang="en-US"/>
          </a:p>
        </p:txBody>
      </p:sp>
      <p:sp>
        <p:nvSpPr>
          <p:cNvPr id="600066" name="Rectangle 2"/>
          <p:cNvSpPr>
            <a:spLocks noGrp="1" noRot="1" noChangeAspect="1" noChangeArrowheads="1" noTextEdit="1"/>
          </p:cNvSpPr>
          <p:nvPr>
            <p:ph type="sldImg"/>
          </p:nvPr>
        </p:nvSpPr>
        <p:spPr>
          <a:ln/>
        </p:spPr>
      </p:sp>
      <p:sp>
        <p:nvSpPr>
          <p:cNvPr id="6000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695923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9B8FEA-50D6-4A67-B169-D7C8F3B882CB}" type="slidenum">
              <a:rPr lang="en-CA" altLang="en-US"/>
              <a:pPr/>
              <a:t>48</a:t>
            </a:fld>
            <a:endParaRPr lang="en-CA" altLang="en-US"/>
          </a:p>
        </p:txBody>
      </p:sp>
      <p:sp>
        <p:nvSpPr>
          <p:cNvPr id="601090" name="Rectangle 2"/>
          <p:cNvSpPr>
            <a:spLocks noGrp="1" noRot="1" noChangeAspect="1" noChangeArrowheads="1" noTextEdit="1"/>
          </p:cNvSpPr>
          <p:nvPr>
            <p:ph type="sldImg"/>
          </p:nvPr>
        </p:nvSpPr>
        <p:spPr>
          <a:ln/>
        </p:spPr>
      </p:sp>
      <p:sp>
        <p:nvSpPr>
          <p:cNvPr id="6010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78625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008C8-875F-422D-A45D-FEC215583663}" type="slidenum">
              <a:rPr lang="en-CA" altLang="en-US"/>
              <a:pPr/>
              <a:t>4</a:t>
            </a:fld>
            <a:endParaRPr lang="en-CA" altLang="en-US"/>
          </a:p>
        </p:txBody>
      </p:sp>
      <p:sp>
        <p:nvSpPr>
          <p:cNvPr id="569346" name="Rectangle 2"/>
          <p:cNvSpPr>
            <a:spLocks noGrp="1" noRot="1" noChangeAspect="1" noChangeArrowheads="1" noTextEdit="1"/>
          </p:cNvSpPr>
          <p:nvPr>
            <p:ph type="sldImg"/>
          </p:nvPr>
        </p:nvSpPr>
        <p:spPr>
          <a:ln/>
        </p:spPr>
      </p:sp>
      <p:sp>
        <p:nvSpPr>
          <p:cNvPr id="5693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687558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B1E5AD-E569-4100-87C4-22095DACACFB}" type="slidenum">
              <a:rPr lang="en-CA" altLang="en-US"/>
              <a:pPr/>
              <a:t>49</a:t>
            </a:fld>
            <a:endParaRPr lang="en-CA" altLang="en-US"/>
          </a:p>
        </p:txBody>
      </p:sp>
      <p:sp>
        <p:nvSpPr>
          <p:cNvPr id="602114" name="Rectangle 2"/>
          <p:cNvSpPr>
            <a:spLocks noGrp="1" noRot="1" noChangeAspect="1" noChangeArrowheads="1" noTextEdit="1"/>
          </p:cNvSpPr>
          <p:nvPr>
            <p:ph type="sldImg"/>
          </p:nvPr>
        </p:nvSpPr>
        <p:spPr>
          <a:ln/>
        </p:spPr>
      </p:sp>
      <p:sp>
        <p:nvSpPr>
          <p:cNvPr id="6021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032357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7DE95E-7343-4F7F-A5CC-4D645C982077}" type="slidenum">
              <a:rPr lang="en-CA" altLang="en-US"/>
              <a:pPr/>
              <a:t>50</a:t>
            </a:fld>
            <a:endParaRPr lang="en-CA" altLang="en-US"/>
          </a:p>
        </p:txBody>
      </p:sp>
      <p:sp>
        <p:nvSpPr>
          <p:cNvPr id="603138" name="Rectangle 2"/>
          <p:cNvSpPr>
            <a:spLocks noGrp="1" noRot="1" noChangeAspect="1" noChangeArrowheads="1" noTextEdit="1"/>
          </p:cNvSpPr>
          <p:nvPr>
            <p:ph type="sldImg"/>
          </p:nvPr>
        </p:nvSpPr>
        <p:spPr>
          <a:ln/>
        </p:spPr>
      </p:sp>
      <p:sp>
        <p:nvSpPr>
          <p:cNvPr id="6031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338778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C2A847-0286-4EE1-B5FA-A9746F7D2FAB}" type="slidenum">
              <a:rPr lang="en-CA" altLang="en-US"/>
              <a:pPr/>
              <a:t>53</a:t>
            </a:fld>
            <a:endParaRPr lang="en-CA" altLang="en-US"/>
          </a:p>
        </p:txBody>
      </p:sp>
      <p:sp>
        <p:nvSpPr>
          <p:cNvPr id="609282" name="Rectangle 2"/>
          <p:cNvSpPr>
            <a:spLocks noGrp="1" noRot="1" noChangeAspect="1" noChangeArrowheads="1" noTextEdit="1"/>
          </p:cNvSpPr>
          <p:nvPr>
            <p:ph type="sldImg"/>
          </p:nvPr>
        </p:nvSpPr>
        <p:spPr>
          <a:ln/>
        </p:spPr>
      </p:sp>
      <p:sp>
        <p:nvSpPr>
          <p:cNvPr id="6092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7890072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A3C641-E56E-43E6-AEA0-0650E0B8DAAA}" type="slidenum">
              <a:rPr lang="en-CA" altLang="en-US"/>
              <a:pPr/>
              <a:t>54</a:t>
            </a:fld>
            <a:endParaRPr lang="en-CA" altLang="en-US"/>
          </a:p>
        </p:txBody>
      </p:sp>
      <p:sp>
        <p:nvSpPr>
          <p:cNvPr id="610306" name="Rectangle 2"/>
          <p:cNvSpPr>
            <a:spLocks noGrp="1" noRot="1" noChangeAspect="1" noChangeArrowheads="1" noTextEdit="1"/>
          </p:cNvSpPr>
          <p:nvPr>
            <p:ph type="sldImg"/>
          </p:nvPr>
        </p:nvSpPr>
        <p:spPr>
          <a:ln/>
        </p:spPr>
      </p:sp>
      <p:sp>
        <p:nvSpPr>
          <p:cNvPr id="6103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562361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2DCED3-0640-4DFE-919B-6CD3E850657F}" type="slidenum">
              <a:rPr lang="en-CA" altLang="en-US"/>
              <a:pPr/>
              <a:t>55</a:t>
            </a:fld>
            <a:endParaRPr lang="en-CA" altLang="en-US"/>
          </a:p>
        </p:txBody>
      </p:sp>
      <p:sp>
        <p:nvSpPr>
          <p:cNvPr id="611330" name="Rectangle 2"/>
          <p:cNvSpPr>
            <a:spLocks noGrp="1" noRot="1" noChangeAspect="1" noChangeArrowheads="1" noTextEdit="1"/>
          </p:cNvSpPr>
          <p:nvPr>
            <p:ph type="sldImg"/>
          </p:nvPr>
        </p:nvSpPr>
        <p:spPr>
          <a:ln/>
        </p:spPr>
      </p:sp>
      <p:sp>
        <p:nvSpPr>
          <p:cNvPr id="6113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985676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48A4BB-E2F2-4DDA-8C73-68EA2CDD7024}" type="slidenum">
              <a:rPr lang="en-CA" altLang="en-US"/>
              <a:pPr/>
              <a:t>56</a:t>
            </a:fld>
            <a:endParaRPr lang="en-CA" altLang="en-US"/>
          </a:p>
        </p:txBody>
      </p:sp>
      <p:sp>
        <p:nvSpPr>
          <p:cNvPr id="612354" name="Rectangle 2"/>
          <p:cNvSpPr>
            <a:spLocks noGrp="1" noRot="1" noChangeAspect="1" noChangeArrowheads="1" noTextEdit="1"/>
          </p:cNvSpPr>
          <p:nvPr>
            <p:ph type="sldImg"/>
          </p:nvPr>
        </p:nvSpPr>
        <p:spPr>
          <a:ln/>
        </p:spPr>
      </p:sp>
      <p:sp>
        <p:nvSpPr>
          <p:cNvPr id="6123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986096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E0ED69-BCD1-4B12-9F8D-456C975FD3C7}" type="slidenum">
              <a:rPr lang="en-CA" altLang="en-US"/>
              <a:pPr/>
              <a:t>57</a:t>
            </a:fld>
            <a:endParaRPr lang="en-CA" altLang="en-US"/>
          </a:p>
        </p:txBody>
      </p:sp>
      <p:sp>
        <p:nvSpPr>
          <p:cNvPr id="613378" name="Rectangle 2"/>
          <p:cNvSpPr>
            <a:spLocks noGrp="1" noRot="1" noChangeAspect="1" noChangeArrowheads="1" noTextEdit="1"/>
          </p:cNvSpPr>
          <p:nvPr>
            <p:ph type="sldImg"/>
          </p:nvPr>
        </p:nvSpPr>
        <p:spPr>
          <a:ln/>
        </p:spPr>
      </p:sp>
      <p:sp>
        <p:nvSpPr>
          <p:cNvPr id="6133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330382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CF403F-761A-4C4C-9431-99A47003C45E}" type="slidenum">
              <a:rPr lang="en-CA" altLang="en-US"/>
              <a:pPr/>
              <a:t>58</a:t>
            </a:fld>
            <a:endParaRPr lang="en-CA" altLang="en-US"/>
          </a:p>
        </p:txBody>
      </p:sp>
      <p:sp>
        <p:nvSpPr>
          <p:cNvPr id="615426" name="Rectangle 2"/>
          <p:cNvSpPr>
            <a:spLocks noGrp="1" noRot="1" noChangeAspect="1" noChangeArrowheads="1" noTextEdit="1"/>
          </p:cNvSpPr>
          <p:nvPr>
            <p:ph type="sldImg"/>
          </p:nvPr>
        </p:nvSpPr>
        <p:spPr>
          <a:ln/>
        </p:spPr>
      </p:sp>
      <p:sp>
        <p:nvSpPr>
          <p:cNvPr id="6154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89018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94A4A-FEB0-4B5F-ACDD-91BCBBA78174}" type="slidenum">
              <a:rPr lang="en-CA" altLang="en-US"/>
              <a:pPr/>
              <a:t>5</a:t>
            </a:fld>
            <a:endParaRPr lang="en-CA" altLang="en-US"/>
          </a:p>
        </p:txBody>
      </p:sp>
      <p:sp>
        <p:nvSpPr>
          <p:cNvPr id="570370" name="Rectangle 2"/>
          <p:cNvSpPr>
            <a:spLocks noGrp="1" noRot="1" noChangeAspect="1" noChangeArrowheads="1" noTextEdit="1"/>
          </p:cNvSpPr>
          <p:nvPr>
            <p:ph type="sldImg"/>
          </p:nvPr>
        </p:nvSpPr>
        <p:spPr>
          <a:ln/>
        </p:spPr>
      </p:sp>
      <p:sp>
        <p:nvSpPr>
          <p:cNvPr id="5703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58391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0847C7-1591-4E84-92C1-7B2017434F4E}" type="slidenum">
              <a:rPr lang="en-CA" altLang="en-US"/>
              <a:pPr/>
              <a:t>6</a:t>
            </a:fld>
            <a:endParaRPr lang="en-CA" altLang="en-US"/>
          </a:p>
        </p:txBody>
      </p:sp>
      <p:sp>
        <p:nvSpPr>
          <p:cNvPr id="571394" name="Rectangle 2"/>
          <p:cNvSpPr>
            <a:spLocks noGrp="1" noRot="1" noChangeAspect="1" noChangeArrowheads="1" noTextEdit="1"/>
          </p:cNvSpPr>
          <p:nvPr>
            <p:ph type="sldImg"/>
          </p:nvPr>
        </p:nvSpPr>
        <p:spPr>
          <a:ln/>
        </p:spPr>
      </p:sp>
      <p:sp>
        <p:nvSpPr>
          <p:cNvPr id="5713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34603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B33786-82DE-45B0-9FC4-6879C964254F}" type="slidenum">
              <a:rPr lang="en-CA" altLang="en-US"/>
              <a:pPr/>
              <a:t>7</a:t>
            </a:fld>
            <a:endParaRPr lang="en-CA" altLang="en-US"/>
          </a:p>
        </p:txBody>
      </p:sp>
      <p:sp>
        <p:nvSpPr>
          <p:cNvPr id="572418" name="Rectangle 2"/>
          <p:cNvSpPr>
            <a:spLocks noGrp="1" noRot="1" noChangeAspect="1" noChangeArrowheads="1" noTextEdit="1"/>
          </p:cNvSpPr>
          <p:nvPr>
            <p:ph type="sldImg"/>
          </p:nvPr>
        </p:nvSpPr>
        <p:spPr>
          <a:ln/>
        </p:spPr>
      </p:sp>
      <p:sp>
        <p:nvSpPr>
          <p:cNvPr id="5724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91280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B33786-82DE-45B0-9FC4-6879C964254F}" type="slidenum">
              <a:rPr lang="en-CA" altLang="en-US"/>
              <a:pPr/>
              <a:t>8</a:t>
            </a:fld>
            <a:endParaRPr lang="en-CA" altLang="en-US"/>
          </a:p>
        </p:txBody>
      </p:sp>
      <p:sp>
        <p:nvSpPr>
          <p:cNvPr id="572418" name="Rectangle 2"/>
          <p:cNvSpPr>
            <a:spLocks noGrp="1" noRot="1" noChangeAspect="1" noChangeArrowheads="1" noTextEdit="1"/>
          </p:cNvSpPr>
          <p:nvPr>
            <p:ph type="sldImg"/>
          </p:nvPr>
        </p:nvSpPr>
        <p:spPr>
          <a:ln/>
        </p:spPr>
      </p:sp>
      <p:sp>
        <p:nvSpPr>
          <p:cNvPr id="5724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09557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44503B-92AA-4421-A32C-05E4B1CEF0D9}" type="slidenum">
              <a:rPr lang="en-CA" altLang="en-US"/>
              <a:pPr/>
              <a:t>9</a:t>
            </a:fld>
            <a:endParaRPr lang="en-CA" altLang="en-US"/>
          </a:p>
        </p:txBody>
      </p:sp>
      <p:sp>
        <p:nvSpPr>
          <p:cNvPr id="573442" name="Rectangle 2"/>
          <p:cNvSpPr>
            <a:spLocks noGrp="1" noRot="1" noChangeAspect="1" noChangeArrowheads="1" noTextEdit="1"/>
          </p:cNvSpPr>
          <p:nvPr>
            <p:ph type="sldImg"/>
          </p:nvPr>
        </p:nvSpPr>
        <p:spPr>
          <a:ln/>
        </p:spPr>
      </p:sp>
      <p:sp>
        <p:nvSpPr>
          <p:cNvPr id="5734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78594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25EB77EB-CFF5-4384-AA36-DC8111116295}" type="datetimeFigureOut">
              <a:rPr lang="en-US" smtClean="0"/>
              <a:t>9/24/2015</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6DEF9590-2749-4521-B0E4-4A9DB26E6039}"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496577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B77EB-CFF5-4384-AA36-DC8111116295}" type="datetimeFigureOut">
              <a:rPr lang="en-US" smtClean="0"/>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EF9590-2749-4521-B0E4-4A9DB26E6039}" type="slidenum">
              <a:rPr lang="en-US" smtClean="0"/>
              <a:t>‹#›</a:t>
            </a:fld>
            <a:endParaRPr lang="en-US"/>
          </a:p>
        </p:txBody>
      </p:sp>
    </p:spTree>
    <p:extLst>
      <p:ext uri="{BB962C8B-B14F-4D97-AF65-F5344CB8AC3E}">
        <p14:creationId xmlns:p14="http://schemas.microsoft.com/office/powerpoint/2010/main" val="845855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EB77EB-CFF5-4384-AA36-DC8111116295}"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F9590-2749-4521-B0E4-4A9DB26E6039}" type="slidenum">
              <a:rPr lang="en-US" smtClean="0"/>
              <a:t>‹#›</a:t>
            </a:fld>
            <a:endParaRPr lang="en-US"/>
          </a:p>
        </p:txBody>
      </p:sp>
    </p:spTree>
    <p:extLst>
      <p:ext uri="{BB962C8B-B14F-4D97-AF65-F5344CB8AC3E}">
        <p14:creationId xmlns:p14="http://schemas.microsoft.com/office/powerpoint/2010/main" val="950879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EB77EB-CFF5-4384-AA36-DC8111116295}"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F9590-2749-4521-B0E4-4A9DB26E6039}" type="slidenum">
              <a:rPr lang="en-US" smtClean="0"/>
              <a:t>‹#›</a:t>
            </a:fld>
            <a:endParaRPr lang="en-US"/>
          </a:p>
        </p:txBody>
      </p:sp>
    </p:spTree>
    <p:extLst>
      <p:ext uri="{BB962C8B-B14F-4D97-AF65-F5344CB8AC3E}">
        <p14:creationId xmlns:p14="http://schemas.microsoft.com/office/powerpoint/2010/main" val="25471193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EB77EB-CFF5-4384-AA36-DC8111116295}"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F9590-2749-4521-B0E4-4A9DB26E6039}" type="slidenum">
              <a:rPr lang="en-US" smtClean="0"/>
              <a:t>‹#›</a:t>
            </a:fld>
            <a:endParaRPr lang="en-US"/>
          </a:p>
        </p:txBody>
      </p:sp>
    </p:spTree>
    <p:extLst>
      <p:ext uri="{BB962C8B-B14F-4D97-AF65-F5344CB8AC3E}">
        <p14:creationId xmlns:p14="http://schemas.microsoft.com/office/powerpoint/2010/main" val="3290783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EB77EB-CFF5-4384-AA36-DC8111116295}"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F9590-2749-4521-B0E4-4A9DB26E6039}" type="slidenum">
              <a:rPr lang="en-US" smtClean="0"/>
              <a:t>‹#›</a:t>
            </a:fld>
            <a:endParaRPr lang="en-US"/>
          </a:p>
        </p:txBody>
      </p:sp>
    </p:spTree>
    <p:extLst>
      <p:ext uri="{BB962C8B-B14F-4D97-AF65-F5344CB8AC3E}">
        <p14:creationId xmlns:p14="http://schemas.microsoft.com/office/powerpoint/2010/main" val="18039388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EB77EB-CFF5-4384-AA36-DC8111116295}"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F9590-2749-4521-B0E4-4A9DB26E6039}" type="slidenum">
              <a:rPr lang="en-US" smtClean="0"/>
              <a:t>‹#›</a:t>
            </a:fld>
            <a:endParaRPr lang="en-US"/>
          </a:p>
        </p:txBody>
      </p:sp>
    </p:spTree>
    <p:extLst>
      <p:ext uri="{BB962C8B-B14F-4D97-AF65-F5344CB8AC3E}">
        <p14:creationId xmlns:p14="http://schemas.microsoft.com/office/powerpoint/2010/main" val="2719673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EB77EB-CFF5-4384-AA36-DC8111116295}"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F9590-2749-4521-B0E4-4A9DB26E6039}" type="slidenum">
              <a:rPr lang="en-US" smtClean="0"/>
              <a:t>‹#›</a:t>
            </a:fld>
            <a:endParaRPr lang="en-US"/>
          </a:p>
        </p:txBody>
      </p:sp>
    </p:spTree>
    <p:extLst>
      <p:ext uri="{BB962C8B-B14F-4D97-AF65-F5344CB8AC3E}">
        <p14:creationId xmlns:p14="http://schemas.microsoft.com/office/powerpoint/2010/main" val="28651535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EB77EB-CFF5-4384-AA36-DC8111116295}"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F9590-2749-4521-B0E4-4A9DB26E6039}" type="slidenum">
              <a:rPr lang="en-US" smtClean="0"/>
              <a:t>‹#›</a:t>
            </a:fld>
            <a:endParaRPr lang="en-US"/>
          </a:p>
        </p:txBody>
      </p:sp>
    </p:spTree>
    <p:extLst>
      <p:ext uri="{BB962C8B-B14F-4D97-AF65-F5344CB8AC3E}">
        <p14:creationId xmlns:p14="http://schemas.microsoft.com/office/powerpoint/2010/main" val="3409176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25EB77EB-CFF5-4384-AA36-DC8111116295}" type="datetimeFigureOut">
              <a:rPr lang="en-US" smtClean="0"/>
              <a:t>9/24/2015</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6DEF9590-2749-4521-B0E4-4A9DB26E6039}" type="slidenum">
              <a:rPr lang="en-US" smtClean="0"/>
              <a:t>‹#›</a:t>
            </a:fld>
            <a:endParaRPr lang="en-US"/>
          </a:p>
        </p:txBody>
      </p:sp>
    </p:spTree>
    <p:extLst>
      <p:ext uri="{BB962C8B-B14F-4D97-AF65-F5344CB8AC3E}">
        <p14:creationId xmlns:p14="http://schemas.microsoft.com/office/powerpoint/2010/main" val="3400020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EB77EB-CFF5-4384-AA36-DC8111116295}"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6DEF9590-2749-4521-B0E4-4A9DB26E6039}" type="slidenum">
              <a:rPr lang="en-US" smtClean="0"/>
              <a:t>‹#›</a:t>
            </a:fld>
            <a:endParaRPr lang="en-US"/>
          </a:p>
        </p:txBody>
      </p:sp>
    </p:spTree>
    <p:extLst>
      <p:ext uri="{BB962C8B-B14F-4D97-AF65-F5344CB8AC3E}">
        <p14:creationId xmlns:p14="http://schemas.microsoft.com/office/powerpoint/2010/main" val="625521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EB77EB-CFF5-4384-AA36-DC8111116295}" type="datetimeFigureOut">
              <a:rPr lang="en-US" smtClean="0"/>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EF9590-2749-4521-B0E4-4A9DB26E6039}" type="slidenum">
              <a:rPr lang="en-US" smtClean="0"/>
              <a:t>‹#›</a:t>
            </a:fld>
            <a:endParaRPr lang="en-US"/>
          </a:p>
        </p:txBody>
      </p:sp>
    </p:spTree>
    <p:extLst>
      <p:ext uri="{BB962C8B-B14F-4D97-AF65-F5344CB8AC3E}">
        <p14:creationId xmlns:p14="http://schemas.microsoft.com/office/powerpoint/2010/main" val="1399269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EB77EB-CFF5-4384-AA36-DC8111116295}" type="datetimeFigureOut">
              <a:rPr lang="en-US" smtClean="0"/>
              <a:t>9/24/2015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EF9590-2749-4521-B0E4-4A9DB26E6039}" type="slidenum">
              <a:rPr lang="en-US" smtClean="0"/>
              <a:t>‹#›</a:t>
            </a:fld>
            <a:endParaRPr lang="en-US"/>
          </a:p>
        </p:txBody>
      </p:sp>
    </p:spTree>
    <p:extLst>
      <p:ext uri="{BB962C8B-B14F-4D97-AF65-F5344CB8AC3E}">
        <p14:creationId xmlns:p14="http://schemas.microsoft.com/office/powerpoint/2010/main" val="2966733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EB77EB-CFF5-4384-AA36-DC8111116295}" type="datetimeFigureOut">
              <a:rPr lang="en-US" smtClean="0"/>
              <a:t>9/24/2015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EF9590-2749-4521-B0E4-4A9DB26E6039}" type="slidenum">
              <a:rPr lang="en-US" smtClean="0"/>
              <a:t>‹#›</a:t>
            </a:fld>
            <a:endParaRPr lang="en-US"/>
          </a:p>
        </p:txBody>
      </p:sp>
    </p:spTree>
    <p:extLst>
      <p:ext uri="{BB962C8B-B14F-4D97-AF65-F5344CB8AC3E}">
        <p14:creationId xmlns:p14="http://schemas.microsoft.com/office/powerpoint/2010/main" val="2308411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EB77EB-CFF5-4384-AA36-DC8111116295}" type="datetimeFigureOut">
              <a:rPr lang="en-US" smtClean="0"/>
              <a:t>9/24/2015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EF9590-2749-4521-B0E4-4A9DB26E6039}" type="slidenum">
              <a:rPr lang="en-US" smtClean="0"/>
              <a:t>‹#›</a:t>
            </a:fld>
            <a:endParaRPr lang="en-US"/>
          </a:p>
        </p:txBody>
      </p:sp>
    </p:spTree>
    <p:extLst>
      <p:ext uri="{BB962C8B-B14F-4D97-AF65-F5344CB8AC3E}">
        <p14:creationId xmlns:p14="http://schemas.microsoft.com/office/powerpoint/2010/main" val="332676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B77EB-CFF5-4384-AA36-DC8111116295}" type="datetimeFigureOut">
              <a:rPr lang="en-US" smtClean="0"/>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EF9590-2749-4521-B0E4-4A9DB26E6039}" type="slidenum">
              <a:rPr lang="en-US" smtClean="0"/>
              <a:t>‹#›</a:t>
            </a:fld>
            <a:endParaRPr lang="en-US"/>
          </a:p>
        </p:txBody>
      </p:sp>
    </p:spTree>
    <p:extLst>
      <p:ext uri="{BB962C8B-B14F-4D97-AF65-F5344CB8AC3E}">
        <p14:creationId xmlns:p14="http://schemas.microsoft.com/office/powerpoint/2010/main" val="1214040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B77EB-CFF5-4384-AA36-DC8111116295}" type="datetimeFigureOut">
              <a:rPr lang="en-US" smtClean="0"/>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EF9590-2749-4521-B0E4-4A9DB26E6039}" type="slidenum">
              <a:rPr lang="en-US" smtClean="0"/>
              <a:t>‹#›</a:t>
            </a:fld>
            <a:endParaRPr lang="en-US"/>
          </a:p>
        </p:txBody>
      </p:sp>
    </p:spTree>
    <p:extLst>
      <p:ext uri="{BB962C8B-B14F-4D97-AF65-F5344CB8AC3E}">
        <p14:creationId xmlns:p14="http://schemas.microsoft.com/office/powerpoint/2010/main" val="843415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5EB77EB-CFF5-4384-AA36-DC8111116295}" type="datetimeFigureOut">
              <a:rPr lang="en-US" smtClean="0"/>
              <a:t>9/24/2015</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DEF9590-2749-4521-B0E4-4A9DB26E6039}" type="slidenum">
              <a:rPr lang="en-US" smtClean="0"/>
              <a:t>‹#›</a:t>
            </a:fld>
            <a:endParaRPr lang="en-US"/>
          </a:p>
        </p:txBody>
      </p:sp>
    </p:spTree>
    <p:extLst>
      <p:ext uri="{BB962C8B-B14F-4D97-AF65-F5344CB8AC3E}">
        <p14:creationId xmlns:p14="http://schemas.microsoft.com/office/powerpoint/2010/main" val="2686358359"/>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6.wmf"/><Relationship Id="rId5" Type="http://schemas.openxmlformats.org/officeDocument/2006/relationships/oleObject" Target="../embeddings/oleObject1.bin"/><Relationship Id="rId4" Type="http://schemas.openxmlformats.org/officeDocument/2006/relationships/image" Target="../media/image17.jpeg"/></Relationships>
</file>

<file path=ppt/slides/_rels/slide3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5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descr="Pink tissue paper"/>
          <p:cNvSpPr>
            <a:spLocks noGrp="1" noChangeArrowheads="1"/>
          </p:cNvSpPr>
          <p:nvPr>
            <p:ph type="ctrTitle"/>
          </p:nvPr>
        </p:nvSpPr>
        <p:spPr>
          <a:xfrm>
            <a:off x="1739673" y="1984919"/>
            <a:ext cx="6947127" cy="3488266"/>
          </a:xfrm>
        </p:spPr>
        <p:txBody>
          <a:bodyPr/>
          <a:lstStyle/>
          <a:p>
            <a:r>
              <a:rPr lang="en-US" altLang="en-US" dirty="0"/>
              <a:t>Chapter  </a:t>
            </a:r>
            <a:r>
              <a:rPr lang="en-US" altLang="en-US" dirty="0" smtClean="0"/>
              <a:t>3</a:t>
            </a:r>
            <a:endParaRPr lang="en-US" altLang="en-US" dirty="0"/>
          </a:p>
        </p:txBody>
      </p:sp>
      <p:sp>
        <p:nvSpPr>
          <p:cNvPr id="516099" name="Rectangle 3" descr="Pink tissue paper"/>
          <p:cNvSpPr>
            <a:spLocks noGrp="1" noChangeArrowheads="1"/>
          </p:cNvSpPr>
          <p:nvPr>
            <p:ph type="subTitle" idx="1"/>
          </p:nvPr>
        </p:nvSpPr>
        <p:spPr>
          <a:xfrm>
            <a:off x="2924237" y="5584695"/>
            <a:ext cx="5762563" cy="1364531"/>
          </a:xfrm>
        </p:spPr>
        <p:txBody>
          <a:bodyPr>
            <a:normAutofit/>
          </a:bodyPr>
          <a:lstStyle/>
          <a:p>
            <a:r>
              <a:rPr lang="en-US" altLang="en-US" sz="3200" dirty="0"/>
              <a:t>Displaying and Summarizing Quantitative Data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4237" y="569639"/>
            <a:ext cx="5635552" cy="3757034"/>
          </a:xfrm>
          <a:prstGeom prst="rect">
            <a:avLst/>
          </a:prstGeom>
        </p:spPr>
      </p:pic>
    </p:spTree>
    <p:extLst>
      <p:ext uri="{BB962C8B-B14F-4D97-AF65-F5344CB8AC3E}">
        <p14:creationId xmlns:p14="http://schemas.microsoft.com/office/powerpoint/2010/main" val="633292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a:xfrm>
            <a:off x="982133" y="-524812"/>
            <a:ext cx="7704667" cy="1752599"/>
          </a:xfrm>
        </p:spPr>
        <p:txBody>
          <a:bodyPr/>
          <a:lstStyle/>
          <a:p>
            <a:r>
              <a:rPr lang="en-US" altLang="en-US" dirty="0" err="1"/>
              <a:t>Dotplots</a:t>
            </a:r>
            <a:endParaRPr lang="en-US" altLang="en-US" dirty="0"/>
          </a:p>
        </p:txBody>
      </p:sp>
      <p:sp>
        <p:nvSpPr>
          <p:cNvPr id="524291" name="Rectangle 3"/>
          <p:cNvSpPr>
            <a:spLocks noGrp="1" noChangeArrowheads="1"/>
          </p:cNvSpPr>
          <p:nvPr>
            <p:ph type="body" sz="half" idx="1"/>
          </p:nvPr>
        </p:nvSpPr>
        <p:spPr>
          <a:xfrm>
            <a:off x="544513" y="798490"/>
            <a:ext cx="4037549" cy="5373710"/>
          </a:xfrm>
          <a:ln/>
        </p:spPr>
        <p:txBody>
          <a:bodyPr/>
          <a:lstStyle/>
          <a:p>
            <a:pPr marL="342900" indent="-342900">
              <a:lnSpc>
                <a:spcPct val="90000"/>
              </a:lnSpc>
            </a:pPr>
            <a:r>
              <a:rPr lang="en-US" altLang="en-US" sz="2400" dirty="0"/>
              <a:t>A </a:t>
            </a:r>
            <a:r>
              <a:rPr lang="en-US" altLang="en-US" sz="2400" dirty="0" err="1">
                <a:solidFill>
                  <a:schemeClr val="hlink"/>
                </a:solidFill>
              </a:rPr>
              <a:t>dotplot</a:t>
            </a:r>
            <a:r>
              <a:rPr lang="en-US" altLang="en-US" sz="2400" dirty="0"/>
              <a:t> </a:t>
            </a:r>
            <a:r>
              <a:rPr lang="en-US" altLang="en-US" sz="2400" dirty="0" smtClean="0"/>
              <a:t>places </a:t>
            </a:r>
            <a:r>
              <a:rPr lang="en-US" altLang="en-US" sz="2400" dirty="0"/>
              <a:t>a dot along an axis for each case in the data.</a:t>
            </a:r>
          </a:p>
          <a:p>
            <a:pPr marL="342900" indent="-342900">
              <a:lnSpc>
                <a:spcPct val="90000"/>
              </a:lnSpc>
            </a:pPr>
            <a:r>
              <a:rPr lang="en-US" altLang="en-US" sz="2400" dirty="0" smtClean="0"/>
              <a:t>This </a:t>
            </a:r>
            <a:r>
              <a:rPr lang="en-US" altLang="en-US" sz="2400" dirty="0" err="1" smtClean="0"/>
              <a:t>dotplot</a:t>
            </a:r>
            <a:r>
              <a:rPr lang="en-US" altLang="en-US" sz="2400" dirty="0" smtClean="0"/>
              <a:t> shows </a:t>
            </a:r>
            <a:r>
              <a:rPr lang="en-US" altLang="en-US" sz="2400" dirty="0"/>
              <a:t>Kentucky Derby winning times, plotting each race as its own dot.</a:t>
            </a:r>
          </a:p>
          <a:p>
            <a:pPr marL="342900" indent="-342900">
              <a:lnSpc>
                <a:spcPct val="90000"/>
              </a:lnSpc>
            </a:pPr>
            <a:r>
              <a:rPr lang="en-US" altLang="en-US" sz="2400" dirty="0"/>
              <a:t>You might see a </a:t>
            </a:r>
            <a:r>
              <a:rPr lang="en-US" altLang="en-US" sz="2400" dirty="0" err="1"/>
              <a:t>dotplot</a:t>
            </a:r>
            <a:r>
              <a:rPr lang="en-US" altLang="en-US" sz="2400" dirty="0"/>
              <a:t> displayed horizontally or vertically.</a:t>
            </a:r>
          </a:p>
        </p:txBody>
      </p:sp>
      <p:pic>
        <p:nvPicPr>
          <p:cNvPr id="524292" name="Picture 4" descr="04-03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4466" y="1558344"/>
            <a:ext cx="4232275"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0640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24291">
                                            <p:txEl>
                                              <p:pRg st="0" end="0"/>
                                            </p:txEl>
                                          </p:spTgt>
                                        </p:tgtEl>
                                        <p:attrNameLst>
                                          <p:attrName>style.visibility</p:attrName>
                                        </p:attrNameLst>
                                      </p:cBhvr>
                                      <p:to>
                                        <p:strVal val="visible"/>
                                      </p:to>
                                    </p:set>
                                    <p:animEffect transition="in" filter="barn(inVertical)">
                                      <p:cBhvr>
                                        <p:cTn id="7" dur="500"/>
                                        <p:tgtEl>
                                          <p:spTgt spid="524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24292"/>
                                        </p:tgtEl>
                                        <p:attrNameLst>
                                          <p:attrName>style.visibility</p:attrName>
                                        </p:attrNameLst>
                                      </p:cBhvr>
                                      <p:to>
                                        <p:strVal val="visible"/>
                                      </p:to>
                                    </p:set>
                                    <p:animEffect transition="in" filter="circle(in)">
                                      <p:cBhvr>
                                        <p:cTn id="12" dur="2000"/>
                                        <p:tgtEl>
                                          <p:spTgt spid="52429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24291">
                                            <p:txEl>
                                              <p:pRg st="1" end="1"/>
                                            </p:txEl>
                                          </p:spTgt>
                                        </p:tgtEl>
                                        <p:attrNameLst>
                                          <p:attrName>style.visibility</p:attrName>
                                        </p:attrNameLst>
                                      </p:cBhvr>
                                      <p:to>
                                        <p:strVal val="visible"/>
                                      </p:to>
                                    </p:set>
                                    <p:animEffect transition="in" filter="barn(inVertical)">
                                      <p:cBhvr>
                                        <p:cTn id="17" dur="500"/>
                                        <p:tgtEl>
                                          <p:spTgt spid="5242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24291">
                                            <p:txEl>
                                              <p:pRg st="2" end="2"/>
                                            </p:txEl>
                                          </p:spTgt>
                                        </p:tgtEl>
                                        <p:attrNameLst>
                                          <p:attrName>style.visibility</p:attrName>
                                        </p:attrNameLst>
                                      </p:cBhvr>
                                      <p:to>
                                        <p:strVal val="visible"/>
                                      </p:to>
                                    </p:set>
                                    <p:animEffect transition="in" filter="barn(inVertical)">
                                      <p:cBhvr>
                                        <p:cTn id="22" dur="500"/>
                                        <p:tgtEl>
                                          <p:spTgt spid="524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p:cNvSpPr>
            <a:spLocks noGrp="1" noChangeArrowheads="1"/>
          </p:cNvSpPr>
          <p:nvPr>
            <p:ph type="title"/>
          </p:nvPr>
        </p:nvSpPr>
        <p:spPr/>
        <p:txBody>
          <a:bodyPr/>
          <a:lstStyle/>
          <a:p>
            <a:r>
              <a:rPr lang="en-US" altLang="en-US"/>
              <a:t>Think Before You Draw, Again</a:t>
            </a:r>
          </a:p>
        </p:txBody>
      </p:sp>
      <p:sp>
        <p:nvSpPr>
          <p:cNvPr id="525315" name="Rectangle 3"/>
          <p:cNvSpPr>
            <a:spLocks noGrp="1" noChangeArrowheads="1"/>
          </p:cNvSpPr>
          <p:nvPr>
            <p:ph type="body" idx="1"/>
          </p:nvPr>
        </p:nvSpPr>
        <p:spPr>
          <a:xfrm>
            <a:off x="982133" y="1803042"/>
            <a:ext cx="7704667" cy="4196774"/>
          </a:xfrm>
        </p:spPr>
        <p:txBody>
          <a:bodyPr>
            <a:normAutofit/>
          </a:bodyPr>
          <a:lstStyle/>
          <a:p>
            <a:pPr marL="342900" indent="-342900"/>
            <a:r>
              <a:rPr lang="en-US" altLang="en-US" sz="2800" dirty="0"/>
              <a:t>Remember the “Make a picture” rule? </a:t>
            </a:r>
          </a:p>
          <a:p>
            <a:pPr marL="342900" indent="-342900"/>
            <a:r>
              <a:rPr lang="en-US" altLang="en-US" sz="2800" i="1" dirty="0" smtClean="0"/>
              <a:t>Think</a:t>
            </a:r>
            <a:r>
              <a:rPr lang="en-US" altLang="en-US" sz="2800" dirty="0" smtClean="0"/>
              <a:t> </a:t>
            </a:r>
            <a:r>
              <a:rPr lang="en-US" altLang="en-US" sz="2800" dirty="0"/>
              <a:t>carefully about which type of display to make.</a:t>
            </a:r>
          </a:p>
          <a:p>
            <a:pPr marL="342900" indent="-342900"/>
            <a:r>
              <a:rPr lang="en-US" altLang="en-US" sz="2800" dirty="0"/>
              <a:t>Before making a stem-and-leaf display, a histogram, or a </a:t>
            </a:r>
            <a:r>
              <a:rPr lang="en-US" altLang="en-US" sz="2800" dirty="0" err="1"/>
              <a:t>dotplot</a:t>
            </a:r>
            <a:r>
              <a:rPr lang="en-US" altLang="en-US" sz="2800" dirty="0"/>
              <a:t>, check the</a:t>
            </a:r>
          </a:p>
          <a:p>
            <a:pPr marL="742950" lvl="1" indent="-285750"/>
            <a:r>
              <a:rPr lang="en-US" altLang="en-US" sz="2400" dirty="0">
                <a:solidFill>
                  <a:schemeClr val="hlink"/>
                </a:solidFill>
              </a:rPr>
              <a:t>Quantitative Data Condition: </a:t>
            </a:r>
            <a:r>
              <a:rPr lang="en-US" altLang="en-US" sz="2400" dirty="0"/>
              <a:t>The data are values of a quantitative variable whose units are known.</a:t>
            </a:r>
            <a:endParaRPr lang="en-US" altLang="en-US" sz="2400" dirty="0">
              <a:solidFill>
                <a:schemeClr val="hlink"/>
              </a:solidFill>
            </a:endParaRPr>
          </a:p>
        </p:txBody>
      </p:sp>
    </p:spTree>
    <p:extLst>
      <p:ext uri="{BB962C8B-B14F-4D97-AF65-F5344CB8AC3E}">
        <p14:creationId xmlns:p14="http://schemas.microsoft.com/office/powerpoint/2010/main" val="325685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25315">
                                            <p:txEl>
                                              <p:pRg st="0" end="0"/>
                                            </p:txEl>
                                          </p:spTgt>
                                        </p:tgtEl>
                                        <p:attrNameLst>
                                          <p:attrName>style.visibility</p:attrName>
                                        </p:attrNameLst>
                                      </p:cBhvr>
                                      <p:to>
                                        <p:strVal val="visible"/>
                                      </p:to>
                                    </p:set>
                                    <p:anim calcmode="lin" valueType="num">
                                      <p:cBhvr additive="base">
                                        <p:cTn id="7" dur="500" fill="hold"/>
                                        <p:tgtEl>
                                          <p:spTgt spid="525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5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25315">
                                            <p:txEl>
                                              <p:pRg st="1" end="1"/>
                                            </p:txEl>
                                          </p:spTgt>
                                        </p:tgtEl>
                                        <p:attrNameLst>
                                          <p:attrName>style.visibility</p:attrName>
                                        </p:attrNameLst>
                                      </p:cBhvr>
                                      <p:to>
                                        <p:strVal val="visible"/>
                                      </p:to>
                                    </p:set>
                                    <p:anim calcmode="lin" valueType="num">
                                      <p:cBhvr additive="base">
                                        <p:cTn id="13" dur="500" fill="hold"/>
                                        <p:tgtEl>
                                          <p:spTgt spid="525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5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25315">
                                            <p:txEl>
                                              <p:pRg st="2" end="2"/>
                                            </p:txEl>
                                          </p:spTgt>
                                        </p:tgtEl>
                                        <p:attrNameLst>
                                          <p:attrName>style.visibility</p:attrName>
                                        </p:attrNameLst>
                                      </p:cBhvr>
                                      <p:to>
                                        <p:strVal val="visible"/>
                                      </p:to>
                                    </p:set>
                                    <p:anim calcmode="lin" valueType="num">
                                      <p:cBhvr additive="base">
                                        <p:cTn id="19" dur="500" fill="hold"/>
                                        <p:tgtEl>
                                          <p:spTgt spid="525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5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25315">
                                            <p:txEl>
                                              <p:pRg st="3" end="3"/>
                                            </p:txEl>
                                          </p:spTgt>
                                        </p:tgtEl>
                                        <p:attrNameLst>
                                          <p:attrName>style.visibility</p:attrName>
                                        </p:attrNameLst>
                                      </p:cBhvr>
                                      <p:to>
                                        <p:strVal val="visible"/>
                                      </p:to>
                                    </p:set>
                                    <p:anim calcmode="lin" valueType="num">
                                      <p:cBhvr additive="base">
                                        <p:cTn id="25" dur="500" fill="hold"/>
                                        <p:tgtEl>
                                          <p:spTgt spid="5253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53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Classwork:</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Creating different types of displays from “Siblings Data”</a:t>
            </a:r>
            <a:endParaRPr lang="en-US" sz="3200" dirty="0"/>
          </a:p>
        </p:txBody>
      </p:sp>
    </p:spTree>
    <p:extLst>
      <p:ext uri="{BB962C8B-B14F-4D97-AF65-F5344CB8AC3E}">
        <p14:creationId xmlns:p14="http://schemas.microsoft.com/office/powerpoint/2010/main" val="2198579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a:xfrm>
            <a:off x="982133" y="2667000"/>
            <a:ext cx="8161867" cy="3332816"/>
          </a:xfrm>
        </p:spPr>
        <p:txBody>
          <a:bodyPr/>
          <a:lstStyle/>
          <a:p>
            <a:pPr marL="0" indent="0">
              <a:buNone/>
            </a:pPr>
            <a:r>
              <a:rPr lang="en-US" dirty="0" smtClean="0"/>
              <a:t>Part 1 (Due tomorrow): Finish the “Siblings” activity from class</a:t>
            </a:r>
          </a:p>
          <a:p>
            <a:pPr marL="0" indent="0">
              <a:buNone/>
            </a:pPr>
            <a:r>
              <a:rPr lang="en-US" dirty="0" smtClean="0"/>
              <a:t>Part 2 (Due ?):</a:t>
            </a:r>
          </a:p>
          <a:p>
            <a:pPr marL="457200" indent="-457200">
              <a:buAutoNum type="arabicParenR"/>
            </a:pPr>
            <a:r>
              <a:rPr lang="en-US" dirty="0" smtClean="0"/>
              <a:t>Read Chapter 3</a:t>
            </a:r>
          </a:p>
          <a:p>
            <a:pPr marL="457200" indent="-457200">
              <a:buAutoNum type="arabicParenR"/>
            </a:pPr>
            <a:r>
              <a:rPr lang="en-US" dirty="0" smtClean="0"/>
              <a:t>Guided Reading </a:t>
            </a:r>
          </a:p>
          <a:p>
            <a:endParaRPr lang="en-US" dirty="0"/>
          </a:p>
        </p:txBody>
      </p:sp>
    </p:spTree>
    <p:extLst>
      <p:ext uri="{BB962C8B-B14F-4D97-AF65-F5344CB8AC3E}">
        <p14:creationId xmlns:p14="http://schemas.microsoft.com/office/powerpoint/2010/main" val="38414766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p:cNvSpPr>
            <a:spLocks noGrp="1" noChangeArrowheads="1"/>
          </p:cNvSpPr>
          <p:nvPr>
            <p:ph type="title"/>
          </p:nvPr>
        </p:nvSpPr>
        <p:spPr/>
        <p:txBody>
          <a:bodyPr/>
          <a:lstStyle/>
          <a:p>
            <a:r>
              <a:rPr lang="en-US" altLang="en-US"/>
              <a:t>Shape, Center, and Spread</a:t>
            </a:r>
          </a:p>
        </p:txBody>
      </p:sp>
      <p:sp>
        <p:nvSpPr>
          <p:cNvPr id="526339" name="Rectangle 3"/>
          <p:cNvSpPr>
            <a:spLocks noGrp="1" noChangeArrowheads="1"/>
          </p:cNvSpPr>
          <p:nvPr>
            <p:ph type="body" idx="1"/>
          </p:nvPr>
        </p:nvSpPr>
        <p:spPr>
          <a:xfrm>
            <a:off x="877432" y="1958661"/>
            <a:ext cx="7914068" cy="3332816"/>
          </a:xfrm>
          <a:ln/>
        </p:spPr>
        <p:txBody>
          <a:bodyPr>
            <a:normAutofit/>
          </a:bodyPr>
          <a:lstStyle/>
          <a:p>
            <a:pPr marL="342900" indent="-342900"/>
            <a:r>
              <a:rPr lang="en-US" altLang="en-US" sz="3200" dirty="0"/>
              <a:t>When describing a distribution, make sure to always </a:t>
            </a:r>
            <a:r>
              <a:rPr lang="en-US" altLang="en-US" sz="3200" dirty="0" smtClean="0"/>
              <a:t>TELL </a:t>
            </a:r>
            <a:r>
              <a:rPr lang="en-US" altLang="en-US" sz="3200" dirty="0"/>
              <a:t>about three things: </a:t>
            </a:r>
            <a:endParaRPr lang="en-US" altLang="en-US" sz="3200" dirty="0" smtClean="0"/>
          </a:p>
          <a:p>
            <a:pPr marL="514350" indent="-514350">
              <a:buAutoNum type="arabicParenR"/>
            </a:pPr>
            <a:r>
              <a:rPr lang="en-US" altLang="en-US" sz="3200" dirty="0" smtClean="0">
                <a:solidFill>
                  <a:schemeClr val="hlink"/>
                </a:solidFill>
              </a:rPr>
              <a:t>Shape</a:t>
            </a:r>
            <a:endParaRPr lang="en-US" altLang="en-US" sz="3200" dirty="0"/>
          </a:p>
          <a:p>
            <a:pPr marL="514350" indent="-514350">
              <a:buAutoNum type="arabicParenR"/>
            </a:pPr>
            <a:r>
              <a:rPr lang="en-US" altLang="en-US" sz="3200" dirty="0" smtClean="0">
                <a:solidFill>
                  <a:schemeClr val="hlink"/>
                </a:solidFill>
              </a:rPr>
              <a:t>Center</a:t>
            </a:r>
            <a:endParaRPr lang="en-US" altLang="en-US" sz="3200" dirty="0"/>
          </a:p>
          <a:p>
            <a:pPr marL="514350" indent="-514350">
              <a:buAutoNum type="arabicParenR"/>
            </a:pPr>
            <a:r>
              <a:rPr lang="en-US" altLang="en-US" sz="3200" dirty="0">
                <a:solidFill>
                  <a:schemeClr val="hlink"/>
                </a:solidFill>
              </a:rPr>
              <a:t>S</a:t>
            </a:r>
            <a:r>
              <a:rPr lang="en-US" altLang="en-US" sz="3200" dirty="0" smtClean="0">
                <a:solidFill>
                  <a:schemeClr val="hlink"/>
                </a:solidFill>
              </a:rPr>
              <a:t>pread</a:t>
            </a:r>
            <a:endParaRPr lang="en-US" altLang="en-US" sz="3200" dirty="0"/>
          </a:p>
        </p:txBody>
      </p:sp>
    </p:spTree>
    <p:extLst>
      <p:ext uri="{BB962C8B-B14F-4D97-AF65-F5344CB8AC3E}">
        <p14:creationId xmlns:p14="http://schemas.microsoft.com/office/powerpoint/2010/main" val="3092790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26339">
                                            <p:txEl>
                                              <p:pRg st="0" end="0"/>
                                            </p:txEl>
                                          </p:spTgt>
                                        </p:tgtEl>
                                        <p:attrNameLst>
                                          <p:attrName>style.visibility</p:attrName>
                                        </p:attrNameLst>
                                      </p:cBhvr>
                                      <p:to>
                                        <p:strVal val="visible"/>
                                      </p:to>
                                    </p:set>
                                    <p:animEffect transition="in" filter="fade">
                                      <p:cBhvr>
                                        <p:cTn id="7" dur="1000"/>
                                        <p:tgtEl>
                                          <p:spTgt spid="526339">
                                            <p:txEl>
                                              <p:pRg st="0" end="0"/>
                                            </p:txEl>
                                          </p:spTgt>
                                        </p:tgtEl>
                                      </p:cBhvr>
                                    </p:animEffect>
                                    <p:anim calcmode="lin" valueType="num">
                                      <p:cBhvr>
                                        <p:cTn id="8" dur="1000" fill="hold"/>
                                        <p:tgtEl>
                                          <p:spTgt spid="526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26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26339">
                                            <p:txEl>
                                              <p:pRg st="1" end="1"/>
                                            </p:txEl>
                                          </p:spTgt>
                                        </p:tgtEl>
                                        <p:attrNameLst>
                                          <p:attrName>style.visibility</p:attrName>
                                        </p:attrNameLst>
                                      </p:cBhvr>
                                      <p:to>
                                        <p:strVal val="visible"/>
                                      </p:to>
                                    </p:set>
                                    <p:animEffect transition="in" filter="fade">
                                      <p:cBhvr>
                                        <p:cTn id="14" dur="1000"/>
                                        <p:tgtEl>
                                          <p:spTgt spid="526339">
                                            <p:txEl>
                                              <p:pRg st="1" end="1"/>
                                            </p:txEl>
                                          </p:spTgt>
                                        </p:tgtEl>
                                      </p:cBhvr>
                                    </p:animEffect>
                                    <p:anim calcmode="lin" valueType="num">
                                      <p:cBhvr>
                                        <p:cTn id="15" dur="1000" fill="hold"/>
                                        <p:tgtEl>
                                          <p:spTgt spid="5263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26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26339">
                                            <p:txEl>
                                              <p:pRg st="2" end="2"/>
                                            </p:txEl>
                                          </p:spTgt>
                                        </p:tgtEl>
                                        <p:attrNameLst>
                                          <p:attrName>style.visibility</p:attrName>
                                        </p:attrNameLst>
                                      </p:cBhvr>
                                      <p:to>
                                        <p:strVal val="visible"/>
                                      </p:to>
                                    </p:set>
                                    <p:animEffect transition="in" filter="fade">
                                      <p:cBhvr>
                                        <p:cTn id="21" dur="1000"/>
                                        <p:tgtEl>
                                          <p:spTgt spid="526339">
                                            <p:txEl>
                                              <p:pRg st="2" end="2"/>
                                            </p:txEl>
                                          </p:spTgt>
                                        </p:tgtEl>
                                      </p:cBhvr>
                                    </p:animEffect>
                                    <p:anim calcmode="lin" valueType="num">
                                      <p:cBhvr>
                                        <p:cTn id="22" dur="1000" fill="hold"/>
                                        <p:tgtEl>
                                          <p:spTgt spid="52633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26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26339">
                                            <p:txEl>
                                              <p:pRg st="3" end="3"/>
                                            </p:txEl>
                                          </p:spTgt>
                                        </p:tgtEl>
                                        <p:attrNameLst>
                                          <p:attrName>style.visibility</p:attrName>
                                        </p:attrNameLst>
                                      </p:cBhvr>
                                      <p:to>
                                        <p:strVal val="visible"/>
                                      </p:to>
                                    </p:set>
                                    <p:animEffect transition="in" filter="fade">
                                      <p:cBhvr>
                                        <p:cTn id="28" dur="1000"/>
                                        <p:tgtEl>
                                          <p:spTgt spid="526339">
                                            <p:txEl>
                                              <p:pRg st="3" end="3"/>
                                            </p:txEl>
                                          </p:spTgt>
                                        </p:tgtEl>
                                      </p:cBhvr>
                                    </p:animEffect>
                                    <p:anim calcmode="lin" valueType="num">
                                      <p:cBhvr>
                                        <p:cTn id="29" dur="1000" fill="hold"/>
                                        <p:tgtEl>
                                          <p:spTgt spid="52633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263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Grp="1" noChangeArrowheads="1"/>
          </p:cNvSpPr>
          <p:nvPr>
            <p:ph type="title"/>
          </p:nvPr>
        </p:nvSpPr>
        <p:spPr/>
        <p:txBody>
          <a:bodyPr/>
          <a:lstStyle/>
          <a:p>
            <a:r>
              <a:rPr lang="en-US" altLang="en-US"/>
              <a:t>What is the Shape of the Distribution?</a:t>
            </a:r>
          </a:p>
        </p:txBody>
      </p:sp>
      <p:sp>
        <p:nvSpPr>
          <p:cNvPr id="527363" name="Rectangle 3"/>
          <p:cNvSpPr>
            <a:spLocks noGrp="1" noChangeArrowheads="1"/>
          </p:cNvSpPr>
          <p:nvPr>
            <p:ph type="body" idx="1"/>
          </p:nvPr>
        </p:nvSpPr>
        <p:spPr>
          <a:xfrm>
            <a:off x="982132" y="2177603"/>
            <a:ext cx="7704667" cy="3332816"/>
          </a:xfrm>
          <a:ln/>
        </p:spPr>
        <p:txBody>
          <a:bodyPr>
            <a:normAutofit/>
          </a:bodyPr>
          <a:lstStyle/>
          <a:p>
            <a:pPr marL="609600" indent="-609600">
              <a:buClr>
                <a:schemeClr val="hlink"/>
              </a:buClr>
              <a:buSzTx/>
              <a:buFontTx/>
              <a:buAutoNum type="arabicPeriod"/>
            </a:pPr>
            <a:r>
              <a:rPr lang="en-US" altLang="en-US" sz="2800" dirty="0"/>
              <a:t>Does the histogram have a single, central hump or several separated humps?</a:t>
            </a:r>
          </a:p>
          <a:p>
            <a:pPr marL="609600" indent="-609600">
              <a:buClr>
                <a:schemeClr val="hlink"/>
              </a:buClr>
              <a:buSzTx/>
              <a:buFontTx/>
              <a:buAutoNum type="arabicPeriod"/>
            </a:pPr>
            <a:r>
              <a:rPr lang="en-US" altLang="en-US" sz="2800" dirty="0"/>
              <a:t>Is the histogram symmetric?</a:t>
            </a:r>
          </a:p>
          <a:p>
            <a:pPr marL="609600" indent="-609600">
              <a:buClr>
                <a:schemeClr val="hlink"/>
              </a:buClr>
              <a:buSzTx/>
              <a:buFontTx/>
              <a:buAutoNum type="arabicPeriod"/>
            </a:pPr>
            <a:r>
              <a:rPr lang="en-US" altLang="en-US" sz="2800" dirty="0"/>
              <a:t>Do any unusual features stick out?</a:t>
            </a:r>
          </a:p>
        </p:txBody>
      </p:sp>
    </p:spTree>
    <p:extLst>
      <p:ext uri="{BB962C8B-B14F-4D97-AF65-F5344CB8AC3E}">
        <p14:creationId xmlns:p14="http://schemas.microsoft.com/office/powerpoint/2010/main" val="1798151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27363">
                                            <p:txEl>
                                              <p:pRg st="0" end="0"/>
                                            </p:txEl>
                                          </p:spTgt>
                                        </p:tgtEl>
                                        <p:attrNameLst>
                                          <p:attrName>style.visibility</p:attrName>
                                        </p:attrNameLst>
                                      </p:cBhvr>
                                      <p:to>
                                        <p:strVal val="visible"/>
                                      </p:to>
                                    </p:set>
                                    <p:animEffect transition="in" filter="fade">
                                      <p:cBhvr>
                                        <p:cTn id="7" dur="1000"/>
                                        <p:tgtEl>
                                          <p:spTgt spid="527363">
                                            <p:txEl>
                                              <p:pRg st="0" end="0"/>
                                            </p:txEl>
                                          </p:spTgt>
                                        </p:tgtEl>
                                      </p:cBhvr>
                                    </p:animEffect>
                                    <p:anim calcmode="lin" valueType="num">
                                      <p:cBhvr>
                                        <p:cTn id="8" dur="1000" fill="hold"/>
                                        <p:tgtEl>
                                          <p:spTgt spid="5273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273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27363">
                                            <p:txEl>
                                              <p:pRg st="1" end="1"/>
                                            </p:txEl>
                                          </p:spTgt>
                                        </p:tgtEl>
                                        <p:attrNameLst>
                                          <p:attrName>style.visibility</p:attrName>
                                        </p:attrNameLst>
                                      </p:cBhvr>
                                      <p:to>
                                        <p:strVal val="visible"/>
                                      </p:to>
                                    </p:set>
                                    <p:animEffect transition="in" filter="fade">
                                      <p:cBhvr>
                                        <p:cTn id="14" dur="1000"/>
                                        <p:tgtEl>
                                          <p:spTgt spid="527363">
                                            <p:txEl>
                                              <p:pRg st="1" end="1"/>
                                            </p:txEl>
                                          </p:spTgt>
                                        </p:tgtEl>
                                      </p:cBhvr>
                                    </p:animEffect>
                                    <p:anim calcmode="lin" valueType="num">
                                      <p:cBhvr>
                                        <p:cTn id="15" dur="1000" fill="hold"/>
                                        <p:tgtEl>
                                          <p:spTgt spid="5273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273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27363">
                                            <p:txEl>
                                              <p:pRg st="2" end="2"/>
                                            </p:txEl>
                                          </p:spTgt>
                                        </p:tgtEl>
                                        <p:attrNameLst>
                                          <p:attrName>style.visibility</p:attrName>
                                        </p:attrNameLst>
                                      </p:cBhvr>
                                      <p:to>
                                        <p:strVal val="visible"/>
                                      </p:to>
                                    </p:set>
                                    <p:animEffect transition="in" filter="fade">
                                      <p:cBhvr>
                                        <p:cTn id="21" dur="1000"/>
                                        <p:tgtEl>
                                          <p:spTgt spid="527363">
                                            <p:txEl>
                                              <p:pRg st="2" end="2"/>
                                            </p:txEl>
                                          </p:spTgt>
                                        </p:tgtEl>
                                      </p:cBhvr>
                                    </p:animEffect>
                                    <p:anim calcmode="lin" valueType="num">
                                      <p:cBhvr>
                                        <p:cTn id="22" dur="1000" fill="hold"/>
                                        <p:tgtEl>
                                          <p:spTgt spid="52736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2736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p:cNvSpPr>
            <a:spLocks noGrp="1" noChangeArrowheads="1"/>
          </p:cNvSpPr>
          <p:nvPr>
            <p:ph type="title"/>
          </p:nvPr>
        </p:nvSpPr>
        <p:spPr/>
        <p:txBody>
          <a:bodyPr/>
          <a:lstStyle/>
          <a:p>
            <a:r>
              <a:rPr lang="en-US" altLang="en-US" dirty="0" smtClean="0"/>
              <a:t>1. Humps</a:t>
            </a:r>
            <a:endParaRPr lang="en-US" altLang="en-US" dirty="0"/>
          </a:p>
        </p:txBody>
      </p:sp>
      <p:sp>
        <p:nvSpPr>
          <p:cNvPr id="528387" name="Rectangle 3"/>
          <p:cNvSpPr>
            <a:spLocks noGrp="1" noChangeArrowheads="1"/>
          </p:cNvSpPr>
          <p:nvPr>
            <p:ph type="body" idx="1"/>
          </p:nvPr>
        </p:nvSpPr>
        <p:spPr>
          <a:xfrm>
            <a:off x="605307" y="1841679"/>
            <a:ext cx="8538693" cy="4158137"/>
          </a:xfrm>
          <a:ln/>
        </p:spPr>
        <p:txBody>
          <a:bodyPr>
            <a:noAutofit/>
          </a:bodyPr>
          <a:lstStyle/>
          <a:p>
            <a:pPr marL="990600" lvl="1" indent="-533400"/>
            <a:r>
              <a:rPr lang="en-US" altLang="en-US" sz="2800" dirty="0" smtClean="0"/>
              <a:t>Humps </a:t>
            </a:r>
            <a:r>
              <a:rPr lang="en-US" altLang="en-US" sz="2800" dirty="0"/>
              <a:t>in a histogram are called </a:t>
            </a:r>
            <a:r>
              <a:rPr lang="en-US" altLang="en-US" sz="2800" dirty="0">
                <a:solidFill>
                  <a:srgbClr val="FF0000"/>
                </a:solidFill>
              </a:rPr>
              <a:t>modes</a:t>
            </a:r>
            <a:r>
              <a:rPr lang="en-US" altLang="en-US" sz="2800" dirty="0"/>
              <a:t>.</a:t>
            </a:r>
          </a:p>
          <a:p>
            <a:pPr marL="990600" lvl="1" indent="-533400"/>
            <a:r>
              <a:rPr lang="en-US" altLang="en-US" sz="2800" dirty="0" smtClean="0"/>
              <a:t>Histograms </a:t>
            </a:r>
            <a:r>
              <a:rPr lang="en-US" altLang="en-US" sz="2800" dirty="0"/>
              <a:t>with one main peak </a:t>
            </a:r>
            <a:r>
              <a:rPr lang="en-US" altLang="en-US" sz="2800" dirty="0" smtClean="0"/>
              <a:t>are </a:t>
            </a:r>
            <a:r>
              <a:rPr lang="en-US" altLang="en-US" sz="2800" dirty="0" smtClean="0">
                <a:solidFill>
                  <a:srgbClr val="FF0000"/>
                </a:solidFill>
              </a:rPr>
              <a:t>unimodal</a:t>
            </a:r>
            <a:endParaRPr lang="en-US" altLang="en-US" sz="2800" dirty="0"/>
          </a:p>
          <a:p>
            <a:pPr marL="990600" lvl="1" indent="-533400"/>
            <a:r>
              <a:rPr lang="en-US" altLang="en-US" sz="2800" dirty="0"/>
              <a:t>H</a:t>
            </a:r>
            <a:r>
              <a:rPr lang="en-US" altLang="en-US" sz="2800" dirty="0" smtClean="0"/>
              <a:t>istograms </a:t>
            </a:r>
            <a:r>
              <a:rPr lang="en-US" altLang="en-US" sz="2800" dirty="0"/>
              <a:t>with two peaks are </a:t>
            </a:r>
            <a:r>
              <a:rPr lang="en-US" altLang="en-US" sz="2800" dirty="0" smtClean="0">
                <a:solidFill>
                  <a:srgbClr val="FF0000"/>
                </a:solidFill>
              </a:rPr>
              <a:t>bimodal</a:t>
            </a:r>
            <a:endParaRPr lang="en-US" altLang="en-US" sz="2800" dirty="0"/>
          </a:p>
          <a:p>
            <a:pPr marL="990600" lvl="1" indent="-533400"/>
            <a:r>
              <a:rPr lang="en-US" altLang="en-US" sz="2800" dirty="0"/>
              <a:t>H</a:t>
            </a:r>
            <a:r>
              <a:rPr lang="en-US" altLang="en-US" sz="2800" dirty="0" smtClean="0"/>
              <a:t>istograms </a:t>
            </a:r>
            <a:r>
              <a:rPr lang="en-US" altLang="en-US" sz="2800" dirty="0"/>
              <a:t>with three or more peaks are called </a:t>
            </a:r>
            <a:r>
              <a:rPr lang="en-US" altLang="en-US" sz="2800" dirty="0">
                <a:solidFill>
                  <a:srgbClr val="FF0000"/>
                </a:solidFill>
              </a:rPr>
              <a:t>multimodal</a:t>
            </a:r>
            <a:r>
              <a:rPr lang="en-US" altLang="en-US" sz="2800" dirty="0"/>
              <a:t>.</a:t>
            </a:r>
          </a:p>
        </p:txBody>
      </p:sp>
    </p:spTree>
    <p:extLst>
      <p:ext uri="{BB962C8B-B14F-4D97-AF65-F5344CB8AC3E}">
        <p14:creationId xmlns:p14="http://schemas.microsoft.com/office/powerpoint/2010/main" val="391255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28387">
                                            <p:txEl>
                                              <p:pRg st="0" end="0"/>
                                            </p:txEl>
                                          </p:spTgt>
                                        </p:tgtEl>
                                        <p:attrNameLst>
                                          <p:attrName>style.visibility</p:attrName>
                                        </p:attrNameLst>
                                      </p:cBhvr>
                                      <p:to>
                                        <p:strVal val="visible"/>
                                      </p:to>
                                    </p:set>
                                    <p:animEffect transition="in" filter="fade">
                                      <p:cBhvr>
                                        <p:cTn id="7" dur="1000"/>
                                        <p:tgtEl>
                                          <p:spTgt spid="528387">
                                            <p:txEl>
                                              <p:pRg st="0" end="0"/>
                                            </p:txEl>
                                          </p:spTgt>
                                        </p:tgtEl>
                                      </p:cBhvr>
                                    </p:animEffect>
                                    <p:anim calcmode="lin" valueType="num">
                                      <p:cBhvr>
                                        <p:cTn id="8" dur="1000" fill="hold"/>
                                        <p:tgtEl>
                                          <p:spTgt spid="528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28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28387">
                                            <p:txEl>
                                              <p:pRg st="1" end="1"/>
                                            </p:txEl>
                                          </p:spTgt>
                                        </p:tgtEl>
                                        <p:attrNameLst>
                                          <p:attrName>style.visibility</p:attrName>
                                        </p:attrNameLst>
                                      </p:cBhvr>
                                      <p:to>
                                        <p:strVal val="visible"/>
                                      </p:to>
                                    </p:set>
                                    <p:animEffect transition="in" filter="fade">
                                      <p:cBhvr>
                                        <p:cTn id="14" dur="1000"/>
                                        <p:tgtEl>
                                          <p:spTgt spid="528387">
                                            <p:txEl>
                                              <p:pRg st="1" end="1"/>
                                            </p:txEl>
                                          </p:spTgt>
                                        </p:tgtEl>
                                      </p:cBhvr>
                                    </p:animEffect>
                                    <p:anim calcmode="lin" valueType="num">
                                      <p:cBhvr>
                                        <p:cTn id="15" dur="1000" fill="hold"/>
                                        <p:tgtEl>
                                          <p:spTgt spid="5283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28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28387">
                                            <p:txEl>
                                              <p:pRg st="2" end="2"/>
                                            </p:txEl>
                                          </p:spTgt>
                                        </p:tgtEl>
                                        <p:attrNameLst>
                                          <p:attrName>style.visibility</p:attrName>
                                        </p:attrNameLst>
                                      </p:cBhvr>
                                      <p:to>
                                        <p:strVal val="visible"/>
                                      </p:to>
                                    </p:set>
                                    <p:animEffect transition="in" filter="fade">
                                      <p:cBhvr>
                                        <p:cTn id="21" dur="1000"/>
                                        <p:tgtEl>
                                          <p:spTgt spid="528387">
                                            <p:txEl>
                                              <p:pRg st="2" end="2"/>
                                            </p:txEl>
                                          </p:spTgt>
                                        </p:tgtEl>
                                      </p:cBhvr>
                                    </p:animEffect>
                                    <p:anim calcmode="lin" valueType="num">
                                      <p:cBhvr>
                                        <p:cTn id="22" dur="1000" fill="hold"/>
                                        <p:tgtEl>
                                          <p:spTgt spid="5283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283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28387">
                                            <p:txEl>
                                              <p:pRg st="3" end="3"/>
                                            </p:txEl>
                                          </p:spTgt>
                                        </p:tgtEl>
                                        <p:attrNameLst>
                                          <p:attrName>style.visibility</p:attrName>
                                        </p:attrNameLst>
                                      </p:cBhvr>
                                      <p:to>
                                        <p:strVal val="visible"/>
                                      </p:to>
                                    </p:set>
                                    <p:animEffect transition="in" filter="fade">
                                      <p:cBhvr>
                                        <p:cTn id="28" dur="1000"/>
                                        <p:tgtEl>
                                          <p:spTgt spid="528387">
                                            <p:txEl>
                                              <p:pRg st="3" end="3"/>
                                            </p:txEl>
                                          </p:spTgt>
                                        </p:tgtEl>
                                      </p:cBhvr>
                                    </p:animEffect>
                                    <p:anim calcmode="lin" valueType="num">
                                      <p:cBhvr>
                                        <p:cTn id="29" dur="1000" fill="hold"/>
                                        <p:tgtEl>
                                          <p:spTgt spid="52838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2838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ChangeArrowheads="1"/>
          </p:cNvSpPr>
          <p:nvPr>
            <p:ph type="title"/>
          </p:nvPr>
        </p:nvSpPr>
        <p:spPr>
          <a:xfrm>
            <a:off x="982133" y="-331630"/>
            <a:ext cx="7704667" cy="1752599"/>
          </a:xfrm>
        </p:spPr>
        <p:txBody>
          <a:bodyPr/>
          <a:lstStyle/>
          <a:p>
            <a:r>
              <a:rPr lang="en-US" altLang="en-US" dirty="0"/>
              <a:t>Humps (cont.)</a:t>
            </a:r>
          </a:p>
        </p:txBody>
      </p:sp>
      <p:sp>
        <p:nvSpPr>
          <p:cNvPr id="529411" name="Rectangle 3"/>
          <p:cNvSpPr>
            <a:spLocks noGrp="1" noChangeArrowheads="1"/>
          </p:cNvSpPr>
          <p:nvPr>
            <p:ph type="body" sz="half" idx="1"/>
          </p:nvPr>
        </p:nvSpPr>
        <p:spPr>
          <a:xfrm>
            <a:off x="849313" y="-803480"/>
            <a:ext cx="8294687" cy="4572000"/>
          </a:xfrm>
          <a:ln/>
        </p:spPr>
        <p:txBody>
          <a:bodyPr>
            <a:normAutofit/>
          </a:bodyPr>
          <a:lstStyle/>
          <a:p>
            <a:pPr marL="342900" indent="-342900"/>
            <a:r>
              <a:rPr lang="en-US" altLang="en-US" sz="2800" dirty="0"/>
              <a:t>A bimodal </a:t>
            </a:r>
            <a:r>
              <a:rPr lang="en-US" altLang="en-US" sz="2800" dirty="0" smtClean="0"/>
              <a:t>histogram:</a:t>
            </a:r>
            <a:endParaRPr lang="en-US" altLang="en-US" sz="2800" dirty="0"/>
          </a:p>
        </p:txBody>
      </p:sp>
      <p:pic>
        <p:nvPicPr>
          <p:cNvPr id="529412" name="Picture 4" descr="04-04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336800"/>
            <a:ext cx="4800600" cy="4111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3746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29411">
                                            <p:txEl>
                                              <p:pRg st="0" end="0"/>
                                            </p:txEl>
                                          </p:spTgt>
                                        </p:tgtEl>
                                        <p:attrNameLst>
                                          <p:attrName>style.visibility</p:attrName>
                                        </p:attrNameLst>
                                      </p:cBhvr>
                                      <p:to>
                                        <p:strVal val="visible"/>
                                      </p:to>
                                    </p:set>
                                    <p:animEffect transition="in" filter="fade">
                                      <p:cBhvr>
                                        <p:cTn id="7" dur="1000"/>
                                        <p:tgtEl>
                                          <p:spTgt spid="529411">
                                            <p:txEl>
                                              <p:pRg st="0" end="0"/>
                                            </p:txEl>
                                          </p:spTgt>
                                        </p:tgtEl>
                                      </p:cBhvr>
                                    </p:animEffect>
                                    <p:anim calcmode="lin" valueType="num">
                                      <p:cBhvr>
                                        <p:cTn id="8" dur="1000" fill="hold"/>
                                        <p:tgtEl>
                                          <p:spTgt spid="529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29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29412"/>
                                        </p:tgtEl>
                                        <p:attrNameLst>
                                          <p:attrName>style.visibility</p:attrName>
                                        </p:attrNameLst>
                                      </p:cBhvr>
                                      <p:to>
                                        <p:strVal val="visible"/>
                                      </p:to>
                                    </p:set>
                                    <p:animEffect transition="in" filter="fade">
                                      <p:cBhvr>
                                        <p:cTn id="14" dur="1000"/>
                                        <p:tgtEl>
                                          <p:spTgt spid="529412"/>
                                        </p:tgtEl>
                                      </p:cBhvr>
                                    </p:animEffect>
                                    <p:anim calcmode="lin" valueType="num">
                                      <p:cBhvr>
                                        <p:cTn id="15" dur="1000" fill="hold"/>
                                        <p:tgtEl>
                                          <p:spTgt spid="529412"/>
                                        </p:tgtEl>
                                        <p:attrNameLst>
                                          <p:attrName>ppt_x</p:attrName>
                                        </p:attrNameLst>
                                      </p:cBhvr>
                                      <p:tavLst>
                                        <p:tav tm="0">
                                          <p:val>
                                            <p:strVal val="#ppt_x"/>
                                          </p:val>
                                        </p:tav>
                                        <p:tav tm="100000">
                                          <p:val>
                                            <p:strVal val="#ppt_x"/>
                                          </p:val>
                                        </p:tav>
                                      </p:tavLst>
                                    </p:anim>
                                    <p:anim calcmode="lin" valueType="num">
                                      <p:cBhvr>
                                        <p:cTn id="16" dur="1000" fill="hold"/>
                                        <p:tgtEl>
                                          <p:spTgt spid="5294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982133" y="-318750"/>
            <a:ext cx="7704667" cy="1752599"/>
          </a:xfrm>
        </p:spPr>
        <p:txBody>
          <a:bodyPr/>
          <a:lstStyle/>
          <a:p>
            <a:r>
              <a:rPr lang="en-US" altLang="en-US" dirty="0"/>
              <a:t>Humps (cont.)</a:t>
            </a:r>
          </a:p>
        </p:txBody>
      </p:sp>
      <p:sp>
        <p:nvSpPr>
          <p:cNvPr id="530435" name="Rectangle 3"/>
          <p:cNvSpPr>
            <a:spLocks noGrp="1" noChangeArrowheads="1"/>
          </p:cNvSpPr>
          <p:nvPr>
            <p:ph type="body" sz="half" idx="1"/>
          </p:nvPr>
        </p:nvSpPr>
        <p:spPr>
          <a:xfrm>
            <a:off x="1077913" y="-215719"/>
            <a:ext cx="8066087" cy="4572000"/>
          </a:xfrm>
          <a:ln/>
        </p:spPr>
        <p:txBody>
          <a:bodyPr/>
          <a:lstStyle/>
          <a:p>
            <a:pPr marL="342900" indent="-342900"/>
            <a:r>
              <a:rPr lang="en-US" altLang="en-US" sz="2800" dirty="0"/>
              <a:t>A histogram </a:t>
            </a:r>
            <a:r>
              <a:rPr lang="en-US" altLang="en-US" sz="2800" dirty="0" smtClean="0"/>
              <a:t>in </a:t>
            </a:r>
            <a:r>
              <a:rPr lang="en-US" altLang="en-US" sz="2800" dirty="0"/>
              <a:t>which all the bars are approximately the same height is called </a:t>
            </a:r>
            <a:r>
              <a:rPr lang="en-US" altLang="en-US" sz="2800" dirty="0" smtClean="0">
                <a:solidFill>
                  <a:schemeClr val="hlink"/>
                </a:solidFill>
              </a:rPr>
              <a:t>uniform</a:t>
            </a:r>
            <a:r>
              <a:rPr lang="en-US" altLang="en-US" sz="2800" dirty="0" smtClean="0"/>
              <a:t>.</a:t>
            </a:r>
          </a:p>
          <a:p>
            <a:pPr marL="342900" indent="-342900"/>
            <a:r>
              <a:rPr lang="en-US" altLang="en-US" sz="2800" dirty="0" smtClean="0"/>
              <a:t>There isn’t any mode.</a:t>
            </a:r>
            <a:endParaRPr lang="en-US" altLang="en-US" sz="2800" dirty="0"/>
          </a:p>
          <a:p>
            <a:pPr marL="342900" indent="-342900">
              <a:buFont typeface="Wingdings" panose="05000000000000000000" pitchFamily="2" charset="2"/>
              <a:buNone/>
            </a:pPr>
            <a:endParaRPr lang="en-US" altLang="en-US" sz="2400" dirty="0">
              <a:solidFill>
                <a:srgbClr val="FF0066"/>
              </a:solidFill>
            </a:endParaRPr>
          </a:p>
        </p:txBody>
      </p:sp>
      <p:pic>
        <p:nvPicPr>
          <p:cNvPr id="530436" name="Picture 4" descr="04-05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7388" y="3200400"/>
            <a:ext cx="5229225" cy="2657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373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30435">
                                            <p:txEl>
                                              <p:pRg st="0" end="0"/>
                                            </p:txEl>
                                          </p:spTgt>
                                        </p:tgtEl>
                                        <p:attrNameLst>
                                          <p:attrName>style.visibility</p:attrName>
                                        </p:attrNameLst>
                                      </p:cBhvr>
                                      <p:to>
                                        <p:strVal val="visible"/>
                                      </p:to>
                                    </p:set>
                                    <p:animEffect transition="in" filter="fade">
                                      <p:cBhvr>
                                        <p:cTn id="7" dur="1000"/>
                                        <p:tgtEl>
                                          <p:spTgt spid="530435">
                                            <p:txEl>
                                              <p:pRg st="0" end="0"/>
                                            </p:txEl>
                                          </p:spTgt>
                                        </p:tgtEl>
                                      </p:cBhvr>
                                    </p:animEffect>
                                    <p:anim calcmode="lin" valueType="num">
                                      <p:cBhvr>
                                        <p:cTn id="8" dur="1000" fill="hold"/>
                                        <p:tgtEl>
                                          <p:spTgt spid="530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304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30435">
                                            <p:txEl>
                                              <p:pRg st="1" end="1"/>
                                            </p:txEl>
                                          </p:spTgt>
                                        </p:tgtEl>
                                        <p:attrNameLst>
                                          <p:attrName>style.visibility</p:attrName>
                                        </p:attrNameLst>
                                      </p:cBhvr>
                                      <p:to>
                                        <p:strVal val="visible"/>
                                      </p:to>
                                    </p:set>
                                    <p:animEffect transition="in" filter="fade">
                                      <p:cBhvr>
                                        <p:cTn id="14" dur="1000"/>
                                        <p:tgtEl>
                                          <p:spTgt spid="530435">
                                            <p:txEl>
                                              <p:pRg st="1" end="1"/>
                                            </p:txEl>
                                          </p:spTgt>
                                        </p:tgtEl>
                                      </p:cBhvr>
                                    </p:animEffect>
                                    <p:anim calcmode="lin" valueType="num">
                                      <p:cBhvr>
                                        <p:cTn id="15" dur="1000" fill="hold"/>
                                        <p:tgtEl>
                                          <p:spTgt spid="5304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304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530436"/>
                                        </p:tgtEl>
                                        <p:attrNameLst>
                                          <p:attrName>style.visibility</p:attrName>
                                        </p:attrNameLst>
                                      </p:cBhvr>
                                      <p:to>
                                        <p:strVal val="visible"/>
                                      </p:to>
                                    </p:set>
                                    <p:animEffect transition="in" filter="barn(inVertical)">
                                      <p:cBhvr>
                                        <p:cTn id="21" dur="500"/>
                                        <p:tgtEl>
                                          <p:spTgt spid="530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043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2"/>
          <p:cNvSpPr>
            <a:spLocks noGrp="1" noChangeArrowheads="1"/>
          </p:cNvSpPr>
          <p:nvPr>
            <p:ph type="title"/>
          </p:nvPr>
        </p:nvSpPr>
        <p:spPr>
          <a:xfrm flipH="1">
            <a:off x="533400" y="303213"/>
            <a:ext cx="8305800" cy="992187"/>
          </a:xfrm>
        </p:spPr>
        <p:txBody>
          <a:bodyPr/>
          <a:lstStyle/>
          <a:p>
            <a:r>
              <a:rPr lang="en-US" altLang="en-US" dirty="0" smtClean="0"/>
              <a:t>2. Symmetry</a:t>
            </a:r>
            <a:endParaRPr lang="en-US" altLang="en-US" dirty="0"/>
          </a:p>
        </p:txBody>
      </p:sp>
      <p:sp>
        <p:nvSpPr>
          <p:cNvPr id="531459" name="Rectangle 3"/>
          <p:cNvSpPr>
            <a:spLocks noGrp="1" noChangeArrowheads="1"/>
          </p:cNvSpPr>
          <p:nvPr>
            <p:ph type="body" idx="1"/>
          </p:nvPr>
        </p:nvSpPr>
        <p:spPr>
          <a:xfrm>
            <a:off x="0" y="956533"/>
            <a:ext cx="9144000" cy="3332816"/>
          </a:xfrm>
          <a:ln/>
        </p:spPr>
        <p:txBody>
          <a:bodyPr/>
          <a:lstStyle/>
          <a:p>
            <a:pPr marL="990600" lvl="1" indent="-533400"/>
            <a:r>
              <a:rPr lang="en-US" altLang="en-US" sz="2600" dirty="0" smtClean="0"/>
              <a:t>If </a:t>
            </a:r>
            <a:r>
              <a:rPr lang="en-US" altLang="en-US" sz="2600" dirty="0"/>
              <a:t>you can fold the histogram </a:t>
            </a:r>
            <a:r>
              <a:rPr lang="en-US" altLang="en-US" sz="2600" dirty="0" smtClean="0"/>
              <a:t>down the middle </a:t>
            </a:r>
            <a:r>
              <a:rPr lang="en-US" altLang="en-US" sz="2600" dirty="0"/>
              <a:t>and have the edges match pretty closely, the histogram is symmetric.</a:t>
            </a:r>
          </a:p>
          <a:p>
            <a:pPr marL="609600" indent="-609600">
              <a:buClr>
                <a:schemeClr val="tx1"/>
              </a:buClr>
              <a:buFont typeface="Wingdings" panose="05000000000000000000" pitchFamily="2" charset="2"/>
              <a:buNone/>
            </a:pPr>
            <a:endParaRPr lang="en-US" altLang="en-US" sz="2600" dirty="0"/>
          </a:p>
        </p:txBody>
      </p:sp>
      <p:pic>
        <p:nvPicPr>
          <p:cNvPr id="531460" name="Picture 4" descr="04-06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2100" y="3420256"/>
            <a:ext cx="6248400" cy="304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4797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31459">
                                            <p:txEl>
                                              <p:pRg st="0" end="0"/>
                                            </p:txEl>
                                          </p:spTgt>
                                        </p:tgtEl>
                                        <p:attrNameLst>
                                          <p:attrName>style.visibility</p:attrName>
                                        </p:attrNameLst>
                                      </p:cBhvr>
                                      <p:to>
                                        <p:strVal val="visible"/>
                                      </p:to>
                                    </p:set>
                                    <p:animEffect transition="in" filter="wipe(down)">
                                      <p:cBhvr>
                                        <p:cTn id="7" dur="500"/>
                                        <p:tgtEl>
                                          <p:spTgt spid="531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31460"/>
                                        </p:tgtEl>
                                        <p:attrNameLst>
                                          <p:attrName>style.visibility</p:attrName>
                                        </p:attrNameLst>
                                      </p:cBhvr>
                                      <p:to>
                                        <p:strVal val="visible"/>
                                      </p:to>
                                    </p:set>
                                    <p:animEffect transition="in" filter="circle(in)">
                                      <p:cBhvr>
                                        <p:cTn id="12" dur="2000"/>
                                        <p:tgtEl>
                                          <p:spTgt spid="531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Rectangle 2"/>
          <p:cNvSpPr>
            <a:spLocks noGrp="1" noChangeArrowheads="1"/>
          </p:cNvSpPr>
          <p:nvPr>
            <p:ph type="title"/>
          </p:nvPr>
        </p:nvSpPr>
        <p:spPr/>
        <p:txBody>
          <a:bodyPr/>
          <a:lstStyle/>
          <a:p>
            <a:r>
              <a:rPr lang="en-US" altLang="en-US" sz="3200"/>
              <a:t>Dealing With a Lot of Numbers…</a:t>
            </a:r>
          </a:p>
        </p:txBody>
      </p:sp>
      <p:sp>
        <p:nvSpPr>
          <p:cNvPr id="517123" name="Rectangle 3"/>
          <p:cNvSpPr>
            <a:spLocks noGrp="1" noChangeArrowheads="1"/>
          </p:cNvSpPr>
          <p:nvPr>
            <p:ph type="body" idx="1"/>
          </p:nvPr>
        </p:nvSpPr>
        <p:spPr>
          <a:xfrm>
            <a:off x="702526" y="2232111"/>
            <a:ext cx="8508379" cy="3332816"/>
          </a:xfrm>
          <a:ln/>
        </p:spPr>
        <p:txBody>
          <a:bodyPr>
            <a:noAutofit/>
          </a:bodyPr>
          <a:lstStyle/>
          <a:p>
            <a:pPr marL="342900" indent="-342900"/>
            <a:r>
              <a:rPr lang="en-US" altLang="en-US" sz="2800" dirty="0" smtClean="0"/>
              <a:t>How does summarizing </a:t>
            </a:r>
            <a:r>
              <a:rPr lang="en-US" altLang="en-US" sz="2800" dirty="0"/>
              <a:t>the data </a:t>
            </a:r>
            <a:r>
              <a:rPr lang="en-US" altLang="en-US" sz="2800" dirty="0" smtClean="0"/>
              <a:t>help when </a:t>
            </a:r>
            <a:r>
              <a:rPr lang="en-US" altLang="en-US" sz="2800" dirty="0"/>
              <a:t>we look at large sets of quantitative </a:t>
            </a:r>
            <a:r>
              <a:rPr lang="en-US" altLang="en-US" sz="2800" dirty="0" smtClean="0"/>
              <a:t>data?</a:t>
            </a:r>
          </a:p>
          <a:p>
            <a:pPr marL="342900" indent="-342900"/>
            <a:r>
              <a:rPr lang="en-US" altLang="en-US" sz="2800" dirty="0" smtClean="0"/>
              <a:t>What do you think the best thing to do is?</a:t>
            </a:r>
            <a:endParaRPr lang="en-US" altLang="en-US" sz="2800" dirty="0"/>
          </a:p>
          <a:p>
            <a:pPr marL="342900" indent="-342900"/>
            <a:r>
              <a:rPr lang="en-US" altLang="en-US" sz="2800" b="1" dirty="0"/>
              <a:t>M</a:t>
            </a:r>
            <a:r>
              <a:rPr lang="en-US" altLang="en-US" sz="2800" b="1" dirty="0" smtClean="0"/>
              <a:t>ake </a:t>
            </a:r>
            <a:r>
              <a:rPr lang="en-US" altLang="en-US" sz="2800" b="1" dirty="0"/>
              <a:t>a </a:t>
            </a:r>
            <a:r>
              <a:rPr lang="en-US" altLang="en-US" sz="2800" b="1" dirty="0" smtClean="0"/>
              <a:t>picture!</a:t>
            </a:r>
            <a:endParaRPr lang="en-US" altLang="en-US" sz="2800" b="1" dirty="0"/>
          </a:p>
          <a:p>
            <a:pPr marL="342900" indent="-342900"/>
            <a:r>
              <a:rPr lang="en-US" altLang="en-US" sz="2800" dirty="0"/>
              <a:t>We can’t use bar charts or pie charts for quantitative </a:t>
            </a:r>
            <a:r>
              <a:rPr lang="en-US" altLang="en-US" sz="2800" dirty="0" smtClean="0"/>
              <a:t>data.</a:t>
            </a:r>
          </a:p>
          <a:p>
            <a:pPr marL="342900" indent="-342900"/>
            <a:r>
              <a:rPr lang="en-US" altLang="en-US" sz="2800" dirty="0"/>
              <a:t>T</a:t>
            </a:r>
            <a:r>
              <a:rPr lang="en-US" altLang="en-US" sz="2800" dirty="0" smtClean="0"/>
              <a:t>hose </a:t>
            </a:r>
            <a:r>
              <a:rPr lang="en-US" altLang="en-US" sz="2800" dirty="0"/>
              <a:t>displays are for </a:t>
            </a:r>
            <a:r>
              <a:rPr lang="en-US" altLang="en-US" sz="2800" dirty="0" smtClean="0"/>
              <a:t>what kind of variables?</a:t>
            </a:r>
          </a:p>
          <a:p>
            <a:pPr marL="342900" indent="-342900"/>
            <a:r>
              <a:rPr lang="en-US" altLang="en-US" sz="2800" b="1" dirty="0" smtClean="0"/>
              <a:t>Categorical.</a:t>
            </a:r>
            <a:endParaRPr lang="en-US" altLang="en-US" sz="2800" b="1" dirty="0"/>
          </a:p>
        </p:txBody>
      </p:sp>
    </p:spTree>
    <p:extLst>
      <p:ext uri="{BB962C8B-B14F-4D97-AF65-F5344CB8AC3E}">
        <p14:creationId xmlns:p14="http://schemas.microsoft.com/office/powerpoint/2010/main" val="22067147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17123">
                                            <p:txEl>
                                              <p:pRg st="0" end="0"/>
                                            </p:txEl>
                                          </p:spTgt>
                                        </p:tgtEl>
                                        <p:attrNameLst>
                                          <p:attrName>style.visibility</p:attrName>
                                        </p:attrNameLst>
                                      </p:cBhvr>
                                      <p:to>
                                        <p:strVal val="visible"/>
                                      </p:to>
                                    </p:set>
                                    <p:animEffect transition="in" filter="fade">
                                      <p:cBhvr>
                                        <p:cTn id="7" dur="1000"/>
                                        <p:tgtEl>
                                          <p:spTgt spid="517123">
                                            <p:txEl>
                                              <p:pRg st="0" end="0"/>
                                            </p:txEl>
                                          </p:spTgt>
                                        </p:tgtEl>
                                      </p:cBhvr>
                                    </p:animEffect>
                                    <p:anim calcmode="lin" valueType="num">
                                      <p:cBhvr>
                                        <p:cTn id="8" dur="1000" fill="hold"/>
                                        <p:tgtEl>
                                          <p:spTgt spid="5171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71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17123">
                                            <p:txEl>
                                              <p:pRg st="1" end="1"/>
                                            </p:txEl>
                                          </p:spTgt>
                                        </p:tgtEl>
                                        <p:attrNameLst>
                                          <p:attrName>style.visibility</p:attrName>
                                        </p:attrNameLst>
                                      </p:cBhvr>
                                      <p:to>
                                        <p:strVal val="visible"/>
                                      </p:to>
                                    </p:set>
                                    <p:animEffect transition="in" filter="fade">
                                      <p:cBhvr>
                                        <p:cTn id="14" dur="1000"/>
                                        <p:tgtEl>
                                          <p:spTgt spid="517123">
                                            <p:txEl>
                                              <p:pRg st="1" end="1"/>
                                            </p:txEl>
                                          </p:spTgt>
                                        </p:tgtEl>
                                      </p:cBhvr>
                                    </p:animEffect>
                                    <p:anim calcmode="lin" valueType="num">
                                      <p:cBhvr>
                                        <p:cTn id="15" dur="1000" fill="hold"/>
                                        <p:tgtEl>
                                          <p:spTgt spid="5171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171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17123">
                                            <p:txEl>
                                              <p:pRg st="2" end="2"/>
                                            </p:txEl>
                                          </p:spTgt>
                                        </p:tgtEl>
                                        <p:attrNameLst>
                                          <p:attrName>style.visibility</p:attrName>
                                        </p:attrNameLst>
                                      </p:cBhvr>
                                      <p:to>
                                        <p:strVal val="visible"/>
                                      </p:to>
                                    </p:set>
                                    <p:animEffect transition="in" filter="fade">
                                      <p:cBhvr>
                                        <p:cTn id="21" dur="1000"/>
                                        <p:tgtEl>
                                          <p:spTgt spid="517123">
                                            <p:txEl>
                                              <p:pRg st="2" end="2"/>
                                            </p:txEl>
                                          </p:spTgt>
                                        </p:tgtEl>
                                      </p:cBhvr>
                                    </p:animEffect>
                                    <p:anim calcmode="lin" valueType="num">
                                      <p:cBhvr>
                                        <p:cTn id="22" dur="1000" fill="hold"/>
                                        <p:tgtEl>
                                          <p:spTgt spid="5171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171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17123">
                                            <p:txEl>
                                              <p:pRg st="3" end="3"/>
                                            </p:txEl>
                                          </p:spTgt>
                                        </p:tgtEl>
                                        <p:attrNameLst>
                                          <p:attrName>style.visibility</p:attrName>
                                        </p:attrNameLst>
                                      </p:cBhvr>
                                      <p:to>
                                        <p:strVal val="visible"/>
                                      </p:to>
                                    </p:set>
                                    <p:animEffect transition="in" filter="fade">
                                      <p:cBhvr>
                                        <p:cTn id="28" dur="1000"/>
                                        <p:tgtEl>
                                          <p:spTgt spid="517123">
                                            <p:txEl>
                                              <p:pRg st="3" end="3"/>
                                            </p:txEl>
                                          </p:spTgt>
                                        </p:tgtEl>
                                      </p:cBhvr>
                                    </p:animEffect>
                                    <p:anim calcmode="lin" valueType="num">
                                      <p:cBhvr>
                                        <p:cTn id="29" dur="1000" fill="hold"/>
                                        <p:tgtEl>
                                          <p:spTgt spid="5171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171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17123">
                                            <p:txEl>
                                              <p:pRg st="4" end="4"/>
                                            </p:txEl>
                                          </p:spTgt>
                                        </p:tgtEl>
                                        <p:attrNameLst>
                                          <p:attrName>style.visibility</p:attrName>
                                        </p:attrNameLst>
                                      </p:cBhvr>
                                      <p:to>
                                        <p:strVal val="visible"/>
                                      </p:to>
                                    </p:set>
                                    <p:animEffect transition="in" filter="fade">
                                      <p:cBhvr>
                                        <p:cTn id="35" dur="1000"/>
                                        <p:tgtEl>
                                          <p:spTgt spid="517123">
                                            <p:txEl>
                                              <p:pRg st="4" end="4"/>
                                            </p:txEl>
                                          </p:spTgt>
                                        </p:tgtEl>
                                      </p:cBhvr>
                                    </p:animEffect>
                                    <p:anim calcmode="lin" valueType="num">
                                      <p:cBhvr>
                                        <p:cTn id="36" dur="1000" fill="hold"/>
                                        <p:tgtEl>
                                          <p:spTgt spid="51712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171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17123">
                                            <p:txEl>
                                              <p:pRg st="5" end="5"/>
                                            </p:txEl>
                                          </p:spTgt>
                                        </p:tgtEl>
                                        <p:attrNameLst>
                                          <p:attrName>style.visibility</p:attrName>
                                        </p:attrNameLst>
                                      </p:cBhvr>
                                      <p:to>
                                        <p:strVal val="visible"/>
                                      </p:to>
                                    </p:set>
                                    <p:animEffect transition="in" filter="fade">
                                      <p:cBhvr>
                                        <p:cTn id="42" dur="1000"/>
                                        <p:tgtEl>
                                          <p:spTgt spid="517123">
                                            <p:txEl>
                                              <p:pRg st="5" end="5"/>
                                            </p:txEl>
                                          </p:spTgt>
                                        </p:tgtEl>
                                      </p:cBhvr>
                                    </p:animEffect>
                                    <p:anim calcmode="lin" valueType="num">
                                      <p:cBhvr>
                                        <p:cTn id="43" dur="1000" fill="hold"/>
                                        <p:tgtEl>
                                          <p:spTgt spid="51712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1712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2" name="Rectangle 2"/>
          <p:cNvSpPr>
            <a:spLocks noGrp="1" noChangeArrowheads="1"/>
          </p:cNvSpPr>
          <p:nvPr>
            <p:ph type="title"/>
          </p:nvPr>
        </p:nvSpPr>
        <p:spPr>
          <a:xfrm>
            <a:off x="839522" y="-714781"/>
            <a:ext cx="7704667" cy="1981200"/>
          </a:xfrm>
        </p:spPr>
        <p:txBody>
          <a:bodyPr/>
          <a:lstStyle/>
          <a:p>
            <a:r>
              <a:rPr lang="en-US" altLang="en-US" sz="3200" dirty="0"/>
              <a:t>Symmetry (cont.)</a:t>
            </a:r>
          </a:p>
        </p:txBody>
      </p:sp>
      <p:pic>
        <p:nvPicPr>
          <p:cNvPr id="532483" name="Picture 3" descr="04-07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9522" y="3988158"/>
            <a:ext cx="8294688" cy="2590800"/>
          </a:xfrm>
          <a:prstGeom prst="rect">
            <a:avLst/>
          </a:prstGeom>
          <a:noFill/>
          <a:extLst>
            <a:ext uri="{909E8E84-426E-40DD-AFC4-6F175D3DCCD1}">
              <a14:hiddenFill xmlns:a14="http://schemas.microsoft.com/office/drawing/2010/main">
                <a:solidFill>
                  <a:srgbClr val="FFFFFF"/>
                </a:solidFill>
              </a14:hiddenFill>
            </a:ext>
          </a:extLst>
        </p:spPr>
      </p:pic>
      <p:sp>
        <p:nvSpPr>
          <p:cNvPr id="532484" name="Rectangle 4"/>
          <p:cNvSpPr>
            <a:spLocks noGrp="1" noChangeArrowheads="1"/>
          </p:cNvSpPr>
          <p:nvPr>
            <p:ph type="body" idx="1"/>
          </p:nvPr>
        </p:nvSpPr>
        <p:spPr>
          <a:xfrm>
            <a:off x="244700" y="276897"/>
            <a:ext cx="8963696" cy="4572000"/>
          </a:xfrm>
          <a:ln/>
        </p:spPr>
        <p:txBody>
          <a:bodyPr/>
          <a:lstStyle/>
          <a:p>
            <a:pPr marL="742950" lvl="1" indent="-285750">
              <a:lnSpc>
                <a:spcPct val="95000"/>
              </a:lnSpc>
            </a:pPr>
            <a:r>
              <a:rPr lang="en-US" altLang="en-US" sz="2400" dirty="0"/>
              <a:t>The </a:t>
            </a:r>
            <a:r>
              <a:rPr lang="en-US" altLang="en-US" sz="2400" dirty="0" smtClean="0"/>
              <a:t>thinner </a:t>
            </a:r>
            <a:r>
              <a:rPr lang="en-US" altLang="en-US" sz="2400" dirty="0"/>
              <a:t>ends of a distribution are called the </a:t>
            </a:r>
            <a:r>
              <a:rPr lang="en-US" altLang="en-US" sz="2400" dirty="0">
                <a:solidFill>
                  <a:schemeClr val="hlink"/>
                </a:solidFill>
              </a:rPr>
              <a:t>tails</a:t>
            </a:r>
            <a:r>
              <a:rPr lang="en-US" altLang="en-US" sz="2400" dirty="0"/>
              <a:t>. </a:t>
            </a:r>
            <a:endParaRPr lang="en-US" altLang="en-US" sz="2400" dirty="0" smtClean="0"/>
          </a:p>
          <a:p>
            <a:pPr marL="742950" lvl="1" indent="-285750">
              <a:lnSpc>
                <a:spcPct val="95000"/>
              </a:lnSpc>
            </a:pPr>
            <a:r>
              <a:rPr lang="en-US" altLang="en-US" sz="2400" dirty="0" smtClean="0"/>
              <a:t>If </a:t>
            </a:r>
            <a:r>
              <a:rPr lang="en-US" altLang="en-US" sz="2400" dirty="0"/>
              <a:t>one tail stretches out farther than the other, the histogram is </a:t>
            </a:r>
            <a:r>
              <a:rPr lang="en-US" altLang="en-US" sz="2400" dirty="0" smtClean="0">
                <a:solidFill>
                  <a:schemeClr val="hlink"/>
                </a:solidFill>
              </a:rPr>
              <a:t>skewed</a:t>
            </a:r>
            <a:r>
              <a:rPr lang="en-US" altLang="en-US" sz="2400" dirty="0" smtClean="0"/>
              <a:t> </a:t>
            </a:r>
            <a:r>
              <a:rPr lang="en-US" altLang="en-US" sz="2400" dirty="0"/>
              <a:t>to the side of the longer tail.</a:t>
            </a:r>
          </a:p>
          <a:p>
            <a:pPr marL="742950" lvl="1" indent="-285750">
              <a:lnSpc>
                <a:spcPct val="95000"/>
              </a:lnSpc>
            </a:pPr>
            <a:r>
              <a:rPr lang="en-US" altLang="en-US" sz="2400" dirty="0"/>
              <a:t>T</a:t>
            </a:r>
            <a:r>
              <a:rPr lang="en-US" altLang="en-US" sz="2400" dirty="0" smtClean="0"/>
              <a:t>he </a:t>
            </a:r>
            <a:r>
              <a:rPr lang="en-US" altLang="en-US" sz="2400" dirty="0"/>
              <a:t>histogram on the left is </a:t>
            </a:r>
            <a:r>
              <a:rPr lang="en-US" altLang="en-US" sz="2400" dirty="0" smtClean="0"/>
              <a:t>skewed left.</a:t>
            </a:r>
          </a:p>
          <a:p>
            <a:pPr marL="742950" lvl="1" indent="-285750">
              <a:lnSpc>
                <a:spcPct val="95000"/>
              </a:lnSpc>
            </a:pPr>
            <a:r>
              <a:rPr lang="en-US" altLang="en-US" sz="2400" dirty="0"/>
              <a:t>T</a:t>
            </a:r>
            <a:r>
              <a:rPr lang="en-US" altLang="en-US" sz="2400" dirty="0" smtClean="0"/>
              <a:t>he </a:t>
            </a:r>
            <a:r>
              <a:rPr lang="en-US" altLang="en-US" sz="2400" dirty="0"/>
              <a:t>histogram on the right is said to be skewed right.</a:t>
            </a:r>
          </a:p>
          <a:p>
            <a:pPr marL="742950" lvl="1" indent="-285750">
              <a:lnSpc>
                <a:spcPct val="95000"/>
              </a:lnSpc>
              <a:buFont typeface="Wingdings" panose="05000000000000000000" pitchFamily="2" charset="2"/>
              <a:buNone/>
            </a:pPr>
            <a:endParaRPr lang="en-US" altLang="en-US" sz="2400" dirty="0"/>
          </a:p>
        </p:txBody>
      </p:sp>
    </p:spTree>
    <p:extLst>
      <p:ext uri="{BB962C8B-B14F-4D97-AF65-F5344CB8AC3E}">
        <p14:creationId xmlns:p14="http://schemas.microsoft.com/office/powerpoint/2010/main" val="372338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32484">
                                            <p:txEl>
                                              <p:pRg st="0" end="0"/>
                                            </p:txEl>
                                          </p:spTgt>
                                        </p:tgtEl>
                                        <p:attrNameLst>
                                          <p:attrName>style.visibility</p:attrName>
                                        </p:attrNameLst>
                                      </p:cBhvr>
                                      <p:to>
                                        <p:strVal val="visible"/>
                                      </p:to>
                                    </p:set>
                                    <p:animEffect transition="in" filter="barn(inVertical)">
                                      <p:cBhvr>
                                        <p:cTn id="7" dur="500"/>
                                        <p:tgtEl>
                                          <p:spTgt spid="5324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32484">
                                            <p:txEl>
                                              <p:pRg st="1" end="1"/>
                                            </p:txEl>
                                          </p:spTgt>
                                        </p:tgtEl>
                                        <p:attrNameLst>
                                          <p:attrName>style.visibility</p:attrName>
                                        </p:attrNameLst>
                                      </p:cBhvr>
                                      <p:to>
                                        <p:strVal val="visible"/>
                                      </p:to>
                                    </p:set>
                                    <p:animEffect transition="in" filter="barn(inVertical)">
                                      <p:cBhvr>
                                        <p:cTn id="12" dur="500"/>
                                        <p:tgtEl>
                                          <p:spTgt spid="53248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32483"/>
                                        </p:tgtEl>
                                        <p:attrNameLst>
                                          <p:attrName>style.visibility</p:attrName>
                                        </p:attrNameLst>
                                      </p:cBhvr>
                                      <p:to>
                                        <p:strVal val="visible"/>
                                      </p:to>
                                    </p:set>
                                    <p:animEffect transition="in" filter="barn(inVertical)">
                                      <p:cBhvr>
                                        <p:cTn id="17" dur="500"/>
                                        <p:tgtEl>
                                          <p:spTgt spid="53248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32484">
                                            <p:txEl>
                                              <p:pRg st="2" end="2"/>
                                            </p:txEl>
                                          </p:spTgt>
                                        </p:tgtEl>
                                        <p:attrNameLst>
                                          <p:attrName>style.visibility</p:attrName>
                                        </p:attrNameLst>
                                      </p:cBhvr>
                                      <p:to>
                                        <p:strVal val="visible"/>
                                      </p:to>
                                    </p:set>
                                    <p:animEffect transition="in" filter="barn(inVertical)">
                                      <p:cBhvr>
                                        <p:cTn id="22" dur="500"/>
                                        <p:tgtEl>
                                          <p:spTgt spid="53248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32484">
                                            <p:txEl>
                                              <p:pRg st="3" end="3"/>
                                            </p:txEl>
                                          </p:spTgt>
                                        </p:tgtEl>
                                        <p:attrNameLst>
                                          <p:attrName>style.visibility</p:attrName>
                                        </p:attrNameLst>
                                      </p:cBhvr>
                                      <p:to>
                                        <p:strVal val="visible"/>
                                      </p:to>
                                    </p:set>
                                    <p:animEffect transition="in" filter="barn(inVertical)">
                                      <p:cBhvr>
                                        <p:cTn id="27" dur="500"/>
                                        <p:tgtEl>
                                          <p:spTgt spid="53248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Rectangle 2"/>
          <p:cNvSpPr>
            <a:spLocks noGrp="1" noChangeArrowheads="1"/>
          </p:cNvSpPr>
          <p:nvPr>
            <p:ph type="title"/>
          </p:nvPr>
        </p:nvSpPr>
        <p:spPr>
          <a:xfrm>
            <a:off x="982133" y="-470079"/>
            <a:ext cx="7704667" cy="1981200"/>
          </a:xfrm>
        </p:spPr>
        <p:txBody>
          <a:bodyPr/>
          <a:lstStyle/>
          <a:p>
            <a:r>
              <a:rPr lang="en-US" altLang="en-US" dirty="0" smtClean="0"/>
              <a:t>3. Anything </a:t>
            </a:r>
            <a:r>
              <a:rPr lang="en-US" altLang="en-US" dirty="0"/>
              <a:t>Unusual?</a:t>
            </a:r>
          </a:p>
        </p:txBody>
      </p:sp>
      <p:sp>
        <p:nvSpPr>
          <p:cNvPr id="533507" name="Rectangle 3"/>
          <p:cNvSpPr>
            <a:spLocks noGrp="1" noChangeArrowheads="1"/>
          </p:cNvSpPr>
          <p:nvPr>
            <p:ph type="body" idx="1"/>
          </p:nvPr>
        </p:nvSpPr>
        <p:spPr>
          <a:xfrm>
            <a:off x="502277" y="888642"/>
            <a:ext cx="8641724" cy="5111174"/>
          </a:xfrm>
          <a:ln/>
        </p:spPr>
        <p:txBody>
          <a:bodyPr>
            <a:normAutofit/>
          </a:bodyPr>
          <a:lstStyle/>
          <a:p>
            <a:pPr marL="990600" lvl="1" indent="-533400">
              <a:lnSpc>
                <a:spcPct val="90000"/>
              </a:lnSpc>
              <a:buClr>
                <a:srgbClr val="FF6600"/>
              </a:buClr>
            </a:pPr>
            <a:r>
              <a:rPr lang="en-US" altLang="en-US" sz="2400" dirty="0" smtClean="0"/>
              <a:t>Sometimes </a:t>
            </a:r>
            <a:r>
              <a:rPr lang="en-US" altLang="en-US" sz="2400" dirty="0"/>
              <a:t>it’s the unusual features that tell us something interesting </a:t>
            </a:r>
            <a:r>
              <a:rPr lang="en-US" altLang="en-US" sz="2400" dirty="0" smtClean="0"/>
              <a:t>about </a:t>
            </a:r>
            <a:r>
              <a:rPr lang="en-US" altLang="en-US" sz="2400" dirty="0"/>
              <a:t>the data.</a:t>
            </a:r>
          </a:p>
          <a:p>
            <a:pPr marL="990600" lvl="1" indent="-533400">
              <a:lnSpc>
                <a:spcPct val="90000"/>
              </a:lnSpc>
              <a:buClr>
                <a:srgbClr val="FF6600"/>
              </a:buClr>
            </a:pPr>
            <a:r>
              <a:rPr lang="en-US" altLang="en-US" sz="2400" dirty="0"/>
              <a:t>You should always mention </a:t>
            </a:r>
            <a:r>
              <a:rPr lang="en-US" altLang="en-US" sz="2400" dirty="0" smtClean="0"/>
              <a:t>any </a:t>
            </a:r>
            <a:r>
              <a:rPr lang="en-US" altLang="en-US" sz="2400" dirty="0" smtClean="0">
                <a:solidFill>
                  <a:schemeClr val="hlink"/>
                </a:solidFill>
              </a:rPr>
              <a:t>outliers</a:t>
            </a:r>
            <a:r>
              <a:rPr lang="en-US" altLang="en-US" sz="2400" dirty="0"/>
              <a:t> </a:t>
            </a:r>
            <a:r>
              <a:rPr lang="en-US" altLang="en-US" sz="2400" dirty="0" smtClean="0"/>
              <a:t>that stand </a:t>
            </a:r>
            <a:r>
              <a:rPr lang="en-US" altLang="en-US" sz="2400" dirty="0"/>
              <a:t>away from the body of the distribution.</a:t>
            </a:r>
          </a:p>
          <a:p>
            <a:pPr marL="990600" lvl="1" indent="-533400">
              <a:lnSpc>
                <a:spcPct val="90000"/>
              </a:lnSpc>
              <a:buClr>
                <a:srgbClr val="FF6600"/>
              </a:buClr>
            </a:pPr>
            <a:r>
              <a:rPr lang="en-US" altLang="en-US" sz="2400" dirty="0"/>
              <a:t>Are there any </a:t>
            </a:r>
            <a:r>
              <a:rPr lang="en-US" altLang="en-US" sz="2400" dirty="0">
                <a:solidFill>
                  <a:schemeClr val="hlink"/>
                </a:solidFill>
              </a:rPr>
              <a:t>gaps</a:t>
            </a:r>
            <a:r>
              <a:rPr lang="en-US" altLang="en-US" sz="2400" dirty="0"/>
              <a:t> in the distribution? If so, we might have data from more than one group.</a:t>
            </a:r>
          </a:p>
        </p:txBody>
      </p:sp>
    </p:spTree>
    <p:extLst>
      <p:ext uri="{BB962C8B-B14F-4D97-AF65-F5344CB8AC3E}">
        <p14:creationId xmlns:p14="http://schemas.microsoft.com/office/powerpoint/2010/main" val="2938913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33507">
                                            <p:txEl>
                                              <p:pRg st="0" end="0"/>
                                            </p:txEl>
                                          </p:spTgt>
                                        </p:tgtEl>
                                        <p:attrNameLst>
                                          <p:attrName>style.visibility</p:attrName>
                                        </p:attrNameLst>
                                      </p:cBhvr>
                                      <p:to>
                                        <p:strVal val="visible"/>
                                      </p:to>
                                    </p:set>
                                    <p:animEffect transition="in" filter="fade">
                                      <p:cBhvr>
                                        <p:cTn id="7" dur="1000"/>
                                        <p:tgtEl>
                                          <p:spTgt spid="533507">
                                            <p:txEl>
                                              <p:pRg st="0" end="0"/>
                                            </p:txEl>
                                          </p:spTgt>
                                        </p:tgtEl>
                                      </p:cBhvr>
                                    </p:animEffect>
                                    <p:anim calcmode="lin" valueType="num">
                                      <p:cBhvr>
                                        <p:cTn id="8" dur="1000" fill="hold"/>
                                        <p:tgtEl>
                                          <p:spTgt spid="5335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335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33507">
                                            <p:txEl>
                                              <p:pRg st="1" end="1"/>
                                            </p:txEl>
                                          </p:spTgt>
                                        </p:tgtEl>
                                        <p:attrNameLst>
                                          <p:attrName>style.visibility</p:attrName>
                                        </p:attrNameLst>
                                      </p:cBhvr>
                                      <p:to>
                                        <p:strVal val="visible"/>
                                      </p:to>
                                    </p:set>
                                    <p:animEffect transition="in" filter="fade">
                                      <p:cBhvr>
                                        <p:cTn id="14" dur="1000"/>
                                        <p:tgtEl>
                                          <p:spTgt spid="533507">
                                            <p:txEl>
                                              <p:pRg st="1" end="1"/>
                                            </p:txEl>
                                          </p:spTgt>
                                        </p:tgtEl>
                                      </p:cBhvr>
                                    </p:animEffect>
                                    <p:anim calcmode="lin" valueType="num">
                                      <p:cBhvr>
                                        <p:cTn id="15" dur="1000" fill="hold"/>
                                        <p:tgtEl>
                                          <p:spTgt spid="53350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3350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33507">
                                            <p:txEl>
                                              <p:pRg st="2" end="2"/>
                                            </p:txEl>
                                          </p:spTgt>
                                        </p:tgtEl>
                                        <p:attrNameLst>
                                          <p:attrName>style.visibility</p:attrName>
                                        </p:attrNameLst>
                                      </p:cBhvr>
                                      <p:to>
                                        <p:strVal val="visible"/>
                                      </p:to>
                                    </p:set>
                                    <p:animEffect transition="in" filter="fade">
                                      <p:cBhvr>
                                        <p:cTn id="21" dur="1000"/>
                                        <p:tgtEl>
                                          <p:spTgt spid="533507">
                                            <p:txEl>
                                              <p:pRg st="2" end="2"/>
                                            </p:txEl>
                                          </p:spTgt>
                                        </p:tgtEl>
                                      </p:cBhvr>
                                    </p:animEffect>
                                    <p:anim calcmode="lin" valueType="num">
                                      <p:cBhvr>
                                        <p:cTn id="22" dur="1000" fill="hold"/>
                                        <p:tgtEl>
                                          <p:spTgt spid="53350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3350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title"/>
          </p:nvPr>
        </p:nvSpPr>
        <p:spPr/>
        <p:txBody>
          <a:bodyPr/>
          <a:lstStyle/>
          <a:p>
            <a:r>
              <a:rPr lang="en-US" altLang="en-US"/>
              <a:t>Anything Unusual? (cont.)</a:t>
            </a:r>
          </a:p>
        </p:txBody>
      </p:sp>
      <p:sp>
        <p:nvSpPr>
          <p:cNvPr id="534531" name="Rectangle 3"/>
          <p:cNvSpPr>
            <a:spLocks noGrp="1" noChangeArrowheads="1"/>
          </p:cNvSpPr>
          <p:nvPr>
            <p:ph type="body" idx="1"/>
          </p:nvPr>
        </p:nvSpPr>
        <p:spPr>
          <a:xfrm>
            <a:off x="959714" y="606380"/>
            <a:ext cx="7704667" cy="3332816"/>
          </a:xfrm>
          <a:ln/>
        </p:spPr>
        <p:txBody>
          <a:bodyPr/>
          <a:lstStyle/>
          <a:p>
            <a:pPr marL="342900" indent="-342900"/>
            <a:r>
              <a:rPr lang="en-US" altLang="en-US" dirty="0"/>
              <a:t>The following histogram has </a:t>
            </a:r>
            <a:r>
              <a:rPr lang="en-US" altLang="en-US" dirty="0" smtClean="0"/>
              <a:t>outliers—</a:t>
            </a:r>
          </a:p>
          <a:p>
            <a:pPr marL="342900" indent="-342900"/>
            <a:r>
              <a:rPr lang="en-US" altLang="en-US" dirty="0"/>
              <a:t>T</a:t>
            </a:r>
            <a:r>
              <a:rPr lang="en-US" altLang="en-US" dirty="0" smtClean="0"/>
              <a:t>here </a:t>
            </a:r>
            <a:r>
              <a:rPr lang="en-US" altLang="en-US" dirty="0"/>
              <a:t>are three cities in the leftmost bar:</a:t>
            </a:r>
          </a:p>
        </p:txBody>
      </p:sp>
      <p:pic>
        <p:nvPicPr>
          <p:cNvPr id="534532" name="Picture 4" descr="04-08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2914649"/>
            <a:ext cx="4899338" cy="3797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8444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34532"/>
                                        </p:tgtEl>
                                        <p:attrNameLst>
                                          <p:attrName>style.visibility</p:attrName>
                                        </p:attrNameLst>
                                      </p:cBhvr>
                                      <p:to>
                                        <p:strVal val="visible"/>
                                      </p:to>
                                    </p:set>
                                    <p:animEffect transition="in" filter="circle(in)">
                                      <p:cBhvr>
                                        <p:cTn id="7" dur="2000"/>
                                        <p:tgtEl>
                                          <p:spTgt spid="53453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34531">
                                            <p:txEl>
                                              <p:pRg st="0" end="0"/>
                                            </p:txEl>
                                          </p:spTgt>
                                        </p:tgtEl>
                                        <p:attrNameLst>
                                          <p:attrName>style.visibility</p:attrName>
                                        </p:attrNameLst>
                                      </p:cBhvr>
                                      <p:to>
                                        <p:strVal val="visible"/>
                                      </p:to>
                                    </p:set>
                                    <p:animEffect transition="in" filter="wipe(down)">
                                      <p:cBhvr>
                                        <p:cTn id="12" dur="500"/>
                                        <p:tgtEl>
                                          <p:spTgt spid="5345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34531">
                                            <p:txEl>
                                              <p:pRg st="1" end="1"/>
                                            </p:txEl>
                                          </p:spTgt>
                                        </p:tgtEl>
                                        <p:attrNameLst>
                                          <p:attrName>style.visibility</p:attrName>
                                        </p:attrNameLst>
                                      </p:cBhvr>
                                      <p:to>
                                        <p:strVal val="visible"/>
                                      </p:to>
                                    </p:set>
                                    <p:animEffect transition="in" filter="wipe(down)">
                                      <p:cBhvr>
                                        <p:cTn id="17" dur="500"/>
                                        <p:tgtEl>
                                          <p:spTgt spid="5345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Classwork/Homework</a:t>
            </a:r>
            <a:endParaRPr lang="en-US" dirty="0"/>
          </a:p>
        </p:txBody>
      </p:sp>
      <p:sp>
        <p:nvSpPr>
          <p:cNvPr id="3" name="Content Placeholder 2"/>
          <p:cNvSpPr>
            <a:spLocks noGrp="1"/>
          </p:cNvSpPr>
          <p:nvPr>
            <p:ph idx="1"/>
          </p:nvPr>
        </p:nvSpPr>
        <p:spPr/>
        <p:txBody>
          <a:bodyPr>
            <a:normAutofit/>
          </a:bodyPr>
          <a:lstStyle/>
          <a:p>
            <a:pPr marL="0" indent="0" algn="ctr">
              <a:buNone/>
            </a:pPr>
            <a:r>
              <a:rPr lang="en-US" sz="3600" dirty="0" err="1" smtClean="0"/>
              <a:t>Pg</a:t>
            </a:r>
            <a:r>
              <a:rPr lang="en-US" sz="3600" dirty="0" smtClean="0"/>
              <a:t> 73 – 74</a:t>
            </a:r>
          </a:p>
          <a:p>
            <a:pPr marL="0" indent="0" algn="ctr">
              <a:buNone/>
            </a:pPr>
            <a:r>
              <a:rPr lang="en-US" sz="3600" dirty="0" smtClean="0"/>
              <a:t>Exercises: 5 – 10 </a:t>
            </a:r>
            <a:endParaRPr lang="en-US" sz="3600" dirty="0"/>
          </a:p>
        </p:txBody>
      </p:sp>
    </p:spTree>
    <p:extLst>
      <p:ext uri="{BB962C8B-B14F-4D97-AF65-F5344CB8AC3E}">
        <p14:creationId xmlns:p14="http://schemas.microsoft.com/office/powerpoint/2010/main" val="16531789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ChangeArrowheads="1"/>
          </p:cNvSpPr>
          <p:nvPr>
            <p:ph type="title"/>
          </p:nvPr>
        </p:nvSpPr>
        <p:spPr/>
        <p:txBody>
          <a:bodyPr/>
          <a:lstStyle/>
          <a:p>
            <a:r>
              <a:rPr lang="en-US" altLang="en-US"/>
              <a:t>Where is the Center of the Distribution?</a:t>
            </a:r>
          </a:p>
        </p:txBody>
      </p:sp>
      <p:sp>
        <p:nvSpPr>
          <p:cNvPr id="535555" name="Rectangle 3"/>
          <p:cNvSpPr>
            <a:spLocks noGrp="1" noChangeArrowheads="1"/>
          </p:cNvSpPr>
          <p:nvPr>
            <p:ph type="body" idx="1"/>
          </p:nvPr>
        </p:nvSpPr>
        <p:spPr>
          <a:xfrm>
            <a:off x="982133" y="1893194"/>
            <a:ext cx="8161867" cy="4106622"/>
          </a:xfrm>
          <a:ln/>
        </p:spPr>
        <p:txBody>
          <a:bodyPr>
            <a:normAutofit lnSpcReduction="10000"/>
          </a:bodyPr>
          <a:lstStyle/>
          <a:p>
            <a:pPr marL="342900" indent="-342900"/>
            <a:r>
              <a:rPr lang="en-US" altLang="en-US" sz="2800" dirty="0"/>
              <a:t>If you had to pick a single number to describe all the data what would you pick?</a:t>
            </a:r>
          </a:p>
          <a:p>
            <a:pPr marL="342900" indent="-342900"/>
            <a:r>
              <a:rPr lang="en-US" altLang="en-US" sz="2800" dirty="0" smtClean="0"/>
              <a:t>If a histogram is unimodal and symmetric, where is the center? </a:t>
            </a:r>
          </a:p>
          <a:p>
            <a:pPr marL="342900" indent="-342900"/>
            <a:r>
              <a:rPr lang="en-US" altLang="en-US" sz="2800" b="1" dirty="0"/>
              <a:t>I</a:t>
            </a:r>
            <a:r>
              <a:rPr lang="en-US" altLang="en-US" sz="2800" b="1" dirty="0" smtClean="0"/>
              <a:t>t’s </a:t>
            </a:r>
            <a:r>
              <a:rPr lang="en-US" altLang="en-US" sz="2800" b="1" dirty="0"/>
              <a:t>right in the middle.</a:t>
            </a:r>
          </a:p>
          <a:p>
            <a:pPr marL="342900" indent="-342900"/>
            <a:r>
              <a:rPr lang="en-US" altLang="en-US" sz="2800" dirty="0" smtClean="0"/>
              <a:t>If a histogram is skewed or has more than one mode, where is the center?</a:t>
            </a:r>
          </a:p>
          <a:p>
            <a:pPr marL="342900" indent="-342900"/>
            <a:r>
              <a:rPr lang="en-US" altLang="en-US" sz="2800" b="1" dirty="0" smtClean="0"/>
              <a:t>This is not so easy...</a:t>
            </a:r>
            <a:endParaRPr lang="en-US" altLang="en-US" sz="2800" b="1" dirty="0"/>
          </a:p>
        </p:txBody>
      </p:sp>
    </p:spTree>
    <p:extLst>
      <p:ext uri="{BB962C8B-B14F-4D97-AF65-F5344CB8AC3E}">
        <p14:creationId xmlns:p14="http://schemas.microsoft.com/office/powerpoint/2010/main" val="754892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35555">
                                            <p:txEl>
                                              <p:pRg st="0" end="0"/>
                                            </p:txEl>
                                          </p:spTgt>
                                        </p:tgtEl>
                                        <p:attrNameLst>
                                          <p:attrName>style.visibility</p:attrName>
                                        </p:attrNameLst>
                                      </p:cBhvr>
                                      <p:to>
                                        <p:strVal val="visible"/>
                                      </p:to>
                                    </p:set>
                                    <p:animEffect transition="in" filter="fade">
                                      <p:cBhvr>
                                        <p:cTn id="7" dur="1000"/>
                                        <p:tgtEl>
                                          <p:spTgt spid="535555">
                                            <p:txEl>
                                              <p:pRg st="0" end="0"/>
                                            </p:txEl>
                                          </p:spTgt>
                                        </p:tgtEl>
                                      </p:cBhvr>
                                    </p:animEffect>
                                    <p:anim calcmode="lin" valueType="num">
                                      <p:cBhvr>
                                        <p:cTn id="8" dur="1000" fill="hold"/>
                                        <p:tgtEl>
                                          <p:spTgt spid="5355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355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35555">
                                            <p:txEl>
                                              <p:pRg st="1" end="1"/>
                                            </p:txEl>
                                          </p:spTgt>
                                        </p:tgtEl>
                                        <p:attrNameLst>
                                          <p:attrName>style.visibility</p:attrName>
                                        </p:attrNameLst>
                                      </p:cBhvr>
                                      <p:to>
                                        <p:strVal val="visible"/>
                                      </p:to>
                                    </p:set>
                                    <p:animEffect transition="in" filter="fade">
                                      <p:cBhvr>
                                        <p:cTn id="14" dur="1000"/>
                                        <p:tgtEl>
                                          <p:spTgt spid="535555">
                                            <p:txEl>
                                              <p:pRg st="1" end="1"/>
                                            </p:txEl>
                                          </p:spTgt>
                                        </p:tgtEl>
                                      </p:cBhvr>
                                    </p:animEffect>
                                    <p:anim calcmode="lin" valueType="num">
                                      <p:cBhvr>
                                        <p:cTn id="15" dur="1000" fill="hold"/>
                                        <p:tgtEl>
                                          <p:spTgt spid="53555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355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35555">
                                            <p:txEl>
                                              <p:pRg st="2" end="2"/>
                                            </p:txEl>
                                          </p:spTgt>
                                        </p:tgtEl>
                                        <p:attrNameLst>
                                          <p:attrName>style.visibility</p:attrName>
                                        </p:attrNameLst>
                                      </p:cBhvr>
                                      <p:to>
                                        <p:strVal val="visible"/>
                                      </p:to>
                                    </p:set>
                                    <p:animEffect transition="in" filter="fade">
                                      <p:cBhvr>
                                        <p:cTn id="21" dur="1000"/>
                                        <p:tgtEl>
                                          <p:spTgt spid="535555">
                                            <p:txEl>
                                              <p:pRg st="2" end="2"/>
                                            </p:txEl>
                                          </p:spTgt>
                                        </p:tgtEl>
                                      </p:cBhvr>
                                    </p:animEffect>
                                    <p:anim calcmode="lin" valueType="num">
                                      <p:cBhvr>
                                        <p:cTn id="22" dur="1000" fill="hold"/>
                                        <p:tgtEl>
                                          <p:spTgt spid="53555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355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35555">
                                            <p:txEl>
                                              <p:pRg st="3" end="3"/>
                                            </p:txEl>
                                          </p:spTgt>
                                        </p:tgtEl>
                                        <p:attrNameLst>
                                          <p:attrName>style.visibility</p:attrName>
                                        </p:attrNameLst>
                                      </p:cBhvr>
                                      <p:to>
                                        <p:strVal val="visible"/>
                                      </p:to>
                                    </p:set>
                                    <p:animEffect transition="in" filter="fade">
                                      <p:cBhvr>
                                        <p:cTn id="28" dur="1000"/>
                                        <p:tgtEl>
                                          <p:spTgt spid="535555">
                                            <p:txEl>
                                              <p:pRg st="3" end="3"/>
                                            </p:txEl>
                                          </p:spTgt>
                                        </p:tgtEl>
                                      </p:cBhvr>
                                    </p:animEffect>
                                    <p:anim calcmode="lin" valueType="num">
                                      <p:cBhvr>
                                        <p:cTn id="29" dur="1000" fill="hold"/>
                                        <p:tgtEl>
                                          <p:spTgt spid="53555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3555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35555">
                                            <p:txEl>
                                              <p:pRg st="4" end="4"/>
                                            </p:txEl>
                                          </p:spTgt>
                                        </p:tgtEl>
                                        <p:attrNameLst>
                                          <p:attrName>style.visibility</p:attrName>
                                        </p:attrNameLst>
                                      </p:cBhvr>
                                      <p:to>
                                        <p:strVal val="visible"/>
                                      </p:to>
                                    </p:set>
                                    <p:animEffect transition="in" filter="fade">
                                      <p:cBhvr>
                                        <p:cTn id="35" dur="1000"/>
                                        <p:tgtEl>
                                          <p:spTgt spid="535555">
                                            <p:txEl>
                                              <p:pRg st="4" end="4"/>
                                            </p:txEl>
                                          </p:spTgt>
                                        </p:tgtEl>
                                      </p:cBhvr>
                                    </p:animEffect>
                                    <p:anim calcmode="lin" valueType="num">
                                      <p:cBhvr>
                                        <p:cTn id="36" dur="1000" fill="hold"/>
                                        <p:tgtEl>
                                          <p:spTgt spid="53555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3555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p:cNvSpPr>
            <a:spLocks noGrp="1" noChangeArrowheads="1"/>
          </p:cNvSpPr>
          <p:nvPr>
            <p:ph type="title"/>
          </p:nvPr>
        </p:nvSpPr>
        <p:spPr>
          <a:xfrm>
            <a:off x="982133" y="-560231"/>
            <a:ext cx="7704667" cy="1981200"/>
          </a:xfrm>
        </p:spPr>
        <p:txBody>
          <a:bodyPr/>
          <a:lstStyle/>
          <a:p>
            <a:r>
              <a:rPr lang="en-US" altLang="en-US" dirty="0"/>
              <a:t>Center of a Distribution -- Median</a:t>
            </a:r>
          </a:p>
        </p:txBody>
      </p:sp>
      <p:sp>
        <p:nvSpPr>
          <p:cNvPr id="547843" name="Rectangle 3"/>
          <p:cNvSpPr>
            <a:spLocks noGrp="1" noChangeArrowheads="1"/>
          </p:cNvSpPr>
          <p:nvPr>
            <p:ph type="body" idx="1"/>
          </p:nvPr>
        </p:nvSpPr>
        <p:spPr>
          <a:xfrm>
            <a:off x="708337" y="1233336"/>
            <a:ext cx="7978463" cy="5239962"/>
          </a:xfrm>
        </p:spPr>
        <p:txBody>
          <a:bodyPr>
            <a:normAutofit/>
          </a:bodyPr>
          <a:lstStyle/>
          <a:p>
            <a:r>
              <a:rPr lang="en-US" altLang="en-US" sz="2800" dirty="0"/>
              <a:t>The median is the value with exactly half the data values below it and half above it.</a:t>
            </a:r>
          </a:p>
          <a:p>
            <a:pPr lvl="1"/>
            <a:r>
              <a:rPr lang="en-US" altLang="en-US" sz="2800" dirty="0"/>
              <a:t>It is the middle data                                                      value (once the data                                                   values have been                                                 ordered) that divides                                                     the histogram into 					</a:t>
            </a:r>
            <a:br>
              <a:rPr lang="en-US" altLang="en-US" sz="2800" dirty="0"/>
            </a:br>
            <a:r>
              <a:rPr lang="en-US" altLang="en-US" sz="2800" dirty="0"/>
              <a:t>two equal areas</a:t>
            </a:r>
          </a:p>
          <a:p>
            <a:pPr lvl="1"/>
            <a:r>
              <a:rPr lang="en-US" altLang="en-US" sz="2800" dirty="0"/>
              <a:t>It has the same units					</a:t>
            </a:r>
            <a:br>
              <a:rPr lang="en-US" altLang="en-US" sz="2800" dirty="0"/>
            </a:br>
            <a:r>
              <a:rPr lang="en-US" altLang="en-US" sz="2800" dirty="0"/>
              <a:t>as the data</a:t>
            </a:r>
          </a:p>
        </p:txBody>
      </p:sp>
      <p:pic>
        <p:nvPicPr>
          <p:cNvPr id="547845" name="Picture 5" descr="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7568" y="2472037"/>
            <a:ext cx="4375150" cy="3375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9105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Effect transition="in" filter="fade">
                                      <p:cBhvr>
                                        <p:cTn id="7" dur="1000"/>
                                        <p:tgtEl>
                                          <p:spTgt spid="547843">
                                            <p:txEl>
                                              <p:pRg st="0" end="0"/>
                                            </p:txEl>
                                          </p:spTgt>
                                        </p:tgtEl>
                                      </p:cBhvr>
                                    </p:animEffect>
                                    <p:anim calcmode="lin" valueType="num">
                                      <p:cBhvr>
                                        <p:cTn id="8" dur="10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478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547845"/>
                                        </p:tgtEl>
                                        <p:attrNameLst>
                                          <p:attrName>style.visibility</p:attrName>
                                        </p:attrNameLst>
                                      </p:cBhvr>
                                      <p:to>
                                        <p:strVal val="visible"/>
                                      </p:to>
                                    </p:set>
                                    <p:animEffect transition="in" filter="circle(in)">
                                      <p:cBhvr>
                                        <p:cTn id="14" dur="2000"/>
                                        <p:tgtEl>
                                          <p:spTgt spid="54784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47843">
                                            <p:txEl>
                                              <p:pRg st="1" end="1"/>
                                            </p:txEl>
                                          </p:spTgt>
                                        </p:tgtEl>
                                        <p:attrNameLst>
                                          <p:attrName>style.visibility</p:attrName>
                                        </p:attrNameLst>
                                      </p:cBhvr>
                                      <p:to>
                                        <p:strVal val="visible"/>
                                      </p:to>
                                    </p:set>
                                    <p:animEffect transition="in" filter="fade">
                                      <p:cBhvr>
                                        <p:cTn id="19" dur="1000"/>
                                        <p:tgtEl>
                                          <p:spTgt spid="547843">
                                            <p:txEl>
                                              <p:pRg st="1" end="1"/>
                                            </p:txEl>
                                          </p:spTgt>
                                        </p:tgtEl>
                                      </p:cBhvr>
                                    </p:animEffect>
                                    <p:anim calcmode="lin" valueType="num">
                                      <p:cBhvr>
                                        <p:cTn id="20" dur="1000" fill="hold"/>
                                        <p:tgtEl>
                                          <p:spTgt spid="54784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478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47843">
                                            <p:txEl>
                                              <p:pRg st="2" end="2"/>
                                            </p:txEl>
                                          </p:spTgt>
                                        </p:tgtEl>
                                        <p:attrNameLst>
                                          <p:attrName>style.visibility</p:attrName>
                                        </p:attrNameLst>
                                      </p:cBhvr>
                                      <p:to>
                                        <p:strVal val="visible"/>
                                      </p:to>
                                    </p:set>
                                    <p:animEffect transition="in" filter="fade">
                                      <p:cBhvr>
                                        <p:cTn id="26" dur="1000"/>
                                        <p:tgtEl>
                                          <p:spTgt spid="547843">
                                            <p:txEl>
                                              <p:pRg st="2" end="2"/>
                                            </p:txEl>
                                          </p:spTgt>
                                        </p:tgtEl>
                                      </p:cBhvr>
                                    </p:animEffect>
                                    <p:anim calcmode="lin" valueType="num">
                                      <p:cBhvr>
                                        <p:cTn id="27" dur="10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4784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Rectangle 2"/>
          <p:cNvSpPr>
            <a:spLocks noGrp="1" noChangeArrowheads="1"/>
          </p:cNvSpPr>
          <p:nvPr>
            <p:ph type="title"/>
          </p:nvPr>
        </p:nvSpPr>
        <p:spPr/>
        <p:txBody>
          <a:bodyPr/>
          <a:lstStyle/>
          <a:p>
            <a:r>
              <a:rPr lang="en-US" altLang="en-US"/>
              <a:t>How Spread Out is the Distribution?</a:t>
            </a:r>
          </a:p>
        </p:txBody>
      </p:sp>
      <p:sp>
        <p:nvSpPr>
          <p:cNvPr id="536579" name="Rectangle 3"/>
          <p:cNvSpPr>
            <a:spLocks noGrp="1" noChangeArrowheads="1"/>
          </p:cNvSpPr>
          <p:nvPr>
            <p:ph type="body" idx="1"/>
          </p:nvPr>
        </p:nvSpPr>
        <p:spPr>
          <a:xfrm>
            <a:off x="384466" y="1622738"/>
            <a:ext cx="8873836" cy="4377078"/>
          </a:xfrm>
          <a:ln/>
        </p:spPr>
        <p:txBody>
          <a:bodyPr>
            <a:normAutofit/>
          </a:bodyPr>
          <a:lstStyle/>
          <a:p>
            <a:pPr marL="342900" indent="-342900"/>
            <a:r>
              <a:rPr lang="en-US" altLang="en-US" sz="2800" dirty="0"/>
              <a:t>Variation matters, and Statistics is about variation.</a:t>
            </a:r>
          </a:p>
          <a:p>
            <a:pPr marL="342900" indent="-342900"/>
            <a:r>
              <a:rPr lang="en-US" altLang="en-US" sz="2800" dirty="0"/>
              <a:t>Are the values of the distribution tightly clustered around the center or more spread out?</a:t>
            </a:r>
          </a:p>
          <a:p>
            <a:pPr marL="342900" indent="-342900"/>
            <a:r>
              <a:rPr lang="en-US" altLang="en-US" sz="2800" dirty="0"/>
              <a:t>Always report a measure of </a:t>
            </a:r>
            <a:r>
              <a:rPr lang="en-US" altLang="en-US" sz="2800" dirty="0">
                <a:solidFill>
                  <a:srgbClr val="FF0000"/>
                </a:solidFill>
              </a:rPr>
              <a:t>spread</a:t>
            </a:r>
            <a:r>
              <a:rPr lang="en-US" altLang="en-US" sz="2800" dirty="0"/>
              <a:t> along with a measure of center when describing a distribution numerically.</a:t>
            </a:r>
          </a:p>
        </p:txBody>
      </p:sp>
    </p:spTree>
    <p:extLst>
      <p:ext uri="{BB962C8B-B14F-4D97-AF65-F5344CB8AC3E}">
        <p14:creationId xmlns:p14="http://schemas.microsoft.com/office/powerpoint/2010/main" val="1025485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36579">
                                            <p:txEl>
                                              <p:pRg st="0" end="0"/>
                                            </p:txEl>
                                          </p:spTgt>
                                        </p:tgtEl>
                                        <p:attrNameLst>
                                          <p:attrName>style.visibility</p:attrName>
                                        </p:attrNameLst>
                                      </p:cBhvr>
                                      <p:to>
                                        <p:strVal val="visible"/>
                                      </p:to>
                                    </p:set>
                                    <p:animEffect transition="in" filter="barn(inVertical)">
                                      <p:cBhvr>
                                        <p:cTn id="7" dur="500"/>
                                        <p:tgtEl>
                                          <p:spTgt spid="536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36579">
                                            <p:txEl>
                                              <p:pRg st="1" end="1"/>
                                            </p:txEl>
                                          </p:spTgt>
                                        </p:tgtEl>
                                        <p:attrNameLst>
                                          <p:attrName>style.visibility</p:attrName>
                                        </p:attrNameLst>
                                      </p:cBhvr>
                                      <p:to>
                                        <p:strVal val="visible"/>
                                      </p:to>
                                    </p:set>
                                    <p:animEffect transition="in" filter="barn(inVertical)">
                                      <p:cBhvr>
                                        <p:cTn id="12" dur="500"/>
                                        <p:tgtEl>
                                          <p:spTgt spid="536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36579">
                                            <p:txEl>
                                              <p:pRg st="2" end="2"/>
                                            </p:txEl>
                                          </p:spTgt>
                                        </p:tgtEl>
                                        <p:attrNameLst>
                                          <p:attrName>style.visibility</p:attrName>
                                        </p:attrNameLst>
                                      </p:cBhvr>
                                      <p:to>
                                        <p:strVal val="visible"/>
                                      </p:to>
                                    </p:set>
                                    <p:animEffect transition="in" filter="barn(inVertical)">
                                      <p:cBhvr>
                                        <p:cTn id="17" dur="500"/>
                                        <p:tgtEl>
                                          <p:spTgt spid="536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p:txBody>
          <a:bodyPr/>
          <a:lstStyle/>
          <a:p>
            <a:r>
              <a:rPr lang="en-US" altLang="en-US"/>
              <a:t>Spread: Home on the Range</a:t>
            </a:r>
          </a:p>
        </p:txBody>
      </p:sp>
      <p:sp>
        <p:nvSpPr>
          <p:cNvPr id="548867" name="Rectangle 3"/>
          <p:cNvSpPr>
            <a:spLocks noGrp="1" noChangeArrowheads="1"/>
          </p:cNvSpPr>
          <p:nvPr>
            <p:ph type="body" idx="1"/>
          </p:nvPr>
        </p:nvSpPr>
        <p:spPr>
          <a:xfrm>
            <a:off x="682581" y="2241998"/>
            <a:ext cx="8551572" cy="3332816"/>
          </a:xfrm>
        </p:spPr>
        <p:txBody>
          <a:bodyPr>
            <a:noAutofit/>
          </a:bodyPr>
          <a:lstStyle/>
          <a:p>
            <a:r>
              <a:rPr lang="en-US" altLang="en-US" sz="3200" dirty="0"/>
              <a:t>The </a:t>
            </a:r>
            <a:r>
              <a:rPr lang="en-US" altLang="en-US" sz="3200" dirty="0">
                <a:solidFill>
                  <a:srgbClr val="FF0000"/>
                </a:solidFill>
              </a:rPr>
              <a:t>range</a:t>
            </a:r>
            <a:r>
              <a:rPr lang="en-US" altLang="en-US" sz="3200" dirty="0"/>
              <a:t> of the data is the difference between the maximum and minimum values: </a:t>
            </a:r>
          </a:p>
          <a:p>
            <a:pPr algn="ctr">
              <a:buFont typeface="Wingdings" panose="05000000000000000000" pitchFamily="2" charset="2"/>
              <a:buNone/>
            </a:pPr>
            <a:r>
              <a:rPr lang="en-US" altLang="en-US" sz="3200" dirty="0">
                <a:solidFill>
                  <a:srgbClr val="FF0000"/>
                </a:solidFill>
              </a:rPr>
              <a:t>Range = max – min</a:t>
            </a:r>
          </a:p>
          <a:p>
            <a:r>
              <a:rPr lang="en-US" altLang="en-US" sz="3200" dirty="0" smtClean="0"/>
              <a:t>What do you think the disadvantage of the range is?</a:t>
            </a:r>
          </a:p>
          <a:p>
            <a:r>
              <a:rPr lang="en-US" altLang="en-US" sz="3200" dirty="0" smtClean="0"/>
              <a:t>A single </a:t>
            </a:r>
            <a:r>
              <a:rPr lang="en-US" altLang="en-US" sz="3200" dirty="0"/>
              <a:t>extreme value can make it very large and, thus, not representative of the data overall.</a:t>
            </a:r>
          </a:p>
        </p:txBody>
      </p:sp>
    </p:spTree>
    <p:extLst>
      <p:ext uri="{BB962C8B-B14F-4D97-AF65-F5344CB8AC3E}">
        <p14:creationId xmlns:p14="http://schemas.microsoft.com/office/powerpoint/2010/main" val="2770276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48867">
                                            <p:txEl>
                                              <p:pRg st="0" end="0"/>
                                            </p:txEl>
                                          </p:spTgt>
                                        </p:tgtEl>
                                        <p:attrNameLst>
                                          <p:attrName>style.visibility</p:attrName>
                                        </p:attrNameLst>
                                      </p:cBhvr>
                                      <p:to>
                                        <p:strVal val="visible"/>
                                      </p:to>
                                    </p:set>
                                    <p:animEffect transition="in" filter="fade">
                                      <p:cBhvr>
                                        <p:cTn id="7" dur="1000"/>
                                        <p:tgtEl>
                                          <p:spTgt spid="548867">
                                            <p:txEl>
                                              <p:pRg st="0" end="0"/>
                                            </p:txEl>
                                          </p:spTgt>
                                        </p:tgtEl>
                                      </p:cBhvr>
                                    </p:animEffect>
                                    <p:anim calcmode="lin" valueType="num">
                                      <p:cBhvr>
                                        <p:cTn id="8" dur="1000" fill="hold"/>
                                        <p:tgtEl>
                                          <p:spTgt spid="5488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488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48867">
                                            <p:txEl>
                                              <p:pRg st="1" end="1"/>
                                            </p:txEl>
                                          </p:spTgt>
                                        </p:tgtEl>
                                        <p:attrNameLst>
                                          <p:attrName>style.visibility</p:attrName>
                                        </p:attrNameLst>
                                      </p:cBhvr>
                                      <p:to>
                                        <p:strVal val="visible"/>
                                      </p:to>
                                    </p:set>
                                    <p:animEffect transition="in" filter="fade">
                                      <p:cBhvr>
                                        <p:cTn id="14" dur="1000"/>
                                        <p:tgtEl>
                                          <p:spTgt spid="548867">
                                            <p:txEl>
                                              <p:pRg st="1" end="1"/>
                                            </p:txEl>
                                          </p:spTgt>
                                        </p:tgtEl>
                                      </p:cBhvr>
                                    </p:animEffect>
                                    <p:anim calcmode="lin" valueType="num">
                                      <p:cBhvr>
                                        <p:cTn id="15" dur="1000" fill="hold"/>
                                        <p:tgtEl>
                                          <p:spTgt spid="5488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488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48867">
                                            <p:txEl>
                                              <p:pRg st="2" end="2"/>
                                            </p:txEl>
                                          </p:spTgt>
                                        </p:tgtEl>
                                        <p:attrNameLst>
                                          <p:attrName>style.visibility</p:attrName>
                                        </p:attrNameLst>
                                      </p:cBhvr>
                                      <p:to>
                                        <p:strVal val="visible"/>
                                      </p:to>
                                    </p:set>
                                    <p:animEffect transition="in" filter="fade">
                                      <p:cBhvr>
                                        <p:cTn id="21" dur="1000"/>
                                        <p:tgtEl>
                                          <p:spTgt spid="548867">
                                            <p:txEl>
                                              <p:pRg st="2" end="2"/>
                                            </p:txEl>
                                          </p:spTgt>
                                        </p:tgtEl>
                                      </p:cBhvr>
                                    </p:animEffect>
                                    <p:anim calcmode="lin" valueType="num">
                                      <p:cBhvr>
                                        <p:cTn id="22" dur="1000" fill="hold"/>
                                        <p:tgtEl>
                                          <p:spTgt spid="54886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488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48867">
                                            <p:txEl>
                                              <p:pRg st="3" end="3"/>
                                            </p:txEl>
                                          </p:spTgt>
                                        </p:tgtEl>
                                        <p:attrNameLst>
                                          <p:attrName>style.visibility</p:attrName>
                                        </p:attrNameLst>
                                      </p:cBhvr>
                                      <p:to>
                                        <p:strVal val="visible"/>
                                      </p:to>
                                    </p:set>
                                    <p:animEffect transition="in" filter="fade">
                                      <p:cBhvr>
                                        <p:cTn id="28" dur="1000"/>
                                        <p:tgtEl>
                                          <p:spTgt spid="548867">
                                            <p:txEl>
                                              <p:pRg st="3" end="3"/>
                                            </p:txEl>
                                          </p:spTgt>
                                        </p:tgtEl>
                                      </p:cBhvr>
                                    </p:animEffect>
                                    <p:anim calcmode="lin" valueType="num">
                                      <p:cBhvr>
                                        <p:cTn id="29" dur="1000" fill="hold"/>
                                        <p:tgtEl>
                                          <p:spTgt spid="54886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488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2"/>
          <p:cNvSpPr>
            <a:spLocks noGrp="1" noChangeArrowheads="1"/>
          </p:cNvSpPr>
          <p:nvPr>
            <p:ph type="title"/>
          </p:nvPr>
        </p:nvSpPr>
        <p:spPr/>
        <p:txBody>
          <a:bodyPr/>
          <a:lstStyle/>
          <a:p>
            <a:r>
              <a:rPr lang="en-US" altLang="en-US"/>
              <a:t>Spread: The Interquartile Range</a:t>
            </a:r>
          </a:p>
        </p:txBody>
      </p:sp>
      <p:sp>
        <p:nvSpPr>
          <p:cNvPr id="549891" name="Rectangle 3"/>
          <p:cNvSpPr>
            <a:spLocks noGrp="1" noChangeArrowheads="1"/>
          </p:cNvSpPr>
          <p:nvPr>
            <p:ph type="body" idx="1"/>
          </p:nvPr>
        </p:nvSpPr>
        <p:spPr>
          <a:xfrm>
            <a:off x="888643" y="2667000"/>
            <a:ext cx="8345510" cy="3332816"/>
          </a:xfrm>
        </p:spPr>
        <p:txBody>
          <a:bodyPr>
            <a:normAutofit/>
          </a:bodyPr>
          <a:lstStyle/>
          <a:p>
            <a:r>
              <a:rPr lang="en-US" altLang="en-US" sz="3200" dirty="0"/>
              <a:t>The </a:t>
            </a:r>
            <a:r>
              <a:rPr lang="en-US" altLang="en-US" sz="3200" dirty="0">
                <a:solidFill>
                  <a:srgbClr val="FF0000"/>
                </a:solidFill>
              </a:rPr>
              <a:t>interquartile range (IQR)</a:t>
            </a:r>
            <a:r>
              <a:rPr lang="en-US" altLang="en-US" sz="3200" dirty="0"/>
              <a:t> lets us ignore extreme data values and concentrate on the middle of the data.</a:t>
            </a:r>
          </a:p>
          <a:p>
            <a:r>
              <a:rPr lang="en-US" altLang="en-US" sz="3200" dirty="0"/>
              <a:t>To find the IQR, we first need to know what quartiles are…</a:t>
            </a:r>
          </a:p>
        </p:txBody>
      </p:sp>
    </p:spTree>
    <p:extLst>
      <p:ext uri="{BB962C8B-B14F-4D97-AF65-F5344CB8AC3E}">
        <p14:creationId xmlns:p14="http://schemas.microsoft.com/office/powerpoint/2010/main" val="2252832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49891">
                                            <p:txEl>
                                              <p:pRg st="0" end="0"/>
                                            </p:txEl>
                                          </p:spTgt>
                                        </p:tgtEl>
                                        <p:attrNameLst>
                                          <p:attrName>style.visibility</p:attrName>
                                        </p:attrNameLst>
                                      </p:cBhvr>
                                      <p:to>
                                        <p:strVal val="visible"/>
                                      </p:to>
                                    </p:set>
                                    <p:animEffect transition="in" filter="barn(inVertical)">
                                      <p:cBhvr>
                                        <p:cTn id="7" dur="500"/>
                                        <p:tgtEl>
                                          <p:spTgt spid="5498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49891">
                                            <p:txEl>
                                              <p:pRg st="1" end="1"/>
                                            </p:txEl>
                                          </p:spTgt>
                                        </p:tgtEl>
                                        <p:attrNameLst>
                                          <p:attrName>style.visibility</p:attrName>
                                        </p:attrNameLst>
                                      </p:cBhvr>
                                      <p:to>
                                        <p:strVal val="visible"/>
                                      </p:to>
                                    </p:set>
                                    <p:animEffect transition="in" filter="barn(inVertical)">
                                      <p:cBhvr>
                                        <p:cTn id="12" dur="500"/>
                                        <p:tgtEl>
                                          <p:spTgt spid="5498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a:xfrm>
            <a:off x="785613" y="-392804"/>
            <a:ext cx="8512935" cy="1981200"/>
          </a:xfrm>
        </p:spPr>
        <p:txBody>
          <a:bodyPr/>
          <a:lstStyle/>
          <a:p>
            <a:r>
              <a:rPr lang="en-US" altLang="en-US" dirty="0"/>
              <a:t>Spread: The Interquartile Range (cont.)</a:t>
            </a:r>
          </a:p>
        </p:txBody>
      </p:sp>
      <p:sp>
        <p:nvSpPr>
          <p:cNvPr id="550915" name="Rectangle 3"/>
          <p:cNvSpPr>
            <a:spLocks noGrp="1" noChangeArrowheads="1"/>
          </p:cNvSpPr>
          <p:nvPr>
            <p:ph type="body" idx="1"/>
          </p:nvPr>
        </p:nvSpPr>
        <p:spPr>
          <a:xfrm>
            <a:off x="982133" y="1881389"/>
            <a:ext cx="8161867" cy="3332816"/>
          </a:xfrm>
        </p:spPr>
        <p:txBody>
          <a:bodyPr>
            <a:noAutofit/>
          </a:bodyPr>
          <a:lstStyle/>
          <a:p>
            <a:pPr>
              <a:lnSpc>
                <a:spcPct val="90000"/>
              </a:lnSpc>
            </a:pPr>
            <a:r>
              <a:rPr lang="en-US" altLang="en-US" sz="2800" dirty="0">
                <a:solidFill>
                  <a:srgbClr val="FF0000"/>
                </a:solidFill>
              </a:rPr>
              <a:t>Quartiles</a:t>
            </a:r>
            <a:r>
              <a:rPr lang="en-US" altLang="en-US" sz="2800" dirty="0"/>
              <a:t> divide the data into four equal sections. </a:t>
            </a:r>
          </a:p>
          <a:p>
            <a:pPr lvl="1">
              <a:lnSpc>
                <a:spcPct val="90000"/>
              </a:lnSpc>
              <a:buClr>
                <a:schemeClr val="tx1"/>
              </a:buClr>
            </a:pPr>
            <a:r>
              <a:rPr lang="en-US" altLang="en-US" sz="2400" dirty="0"/>
              <a:t>One quarter of the data lies below the lower quartile, Q1</a:t>
            </a:r>
          </a:p>
          <a:p>
            <a:pPr lvl="1">
              <a:lnSpc>
                <a:spcPct val="90000"/>
              </a:lnSpc>
              <a:buClr>
                <a:schemeClr val="tx1"/>
              </a:buClr>
            </a:pPr>
            <a:r>
              <a:rPr lang="en-US" altLang="en-US" sz="2400" dirty="0"/>
              <a:t>One quarter of the data lies above the upper quartile, Q3.</a:t>
            </a:r>
          </a:p>
          <a:p>
            <a:pPr lvl="1">
              <a:lnSpc>
                <a:spcPct val="90000"/>
              </a:lnSpc>
              <a:buClr>
                <a:schemeClr val="tx1"/>
              </a:buClr>
            </a:pPr>
            <a:r>
              <a:rPr lang="en-US" altLang="en-US" sz="2400" dirty="0"/>
              <a:t>The quartiles border the middle half of the data.</a:t>
            </a:r>
          </a:p>
          <a:p>
            <a:pPr>
              <a:lnSpc>
                <a:spcPct val="90000"/>
              </a:lnSpc>
            </a:pPr>
            <a:endParaRPr lang="en-US" altLang="en-US" sz="2800" dirty="0"/>
          </a:p>
          <a:p>
            <a:pPr>
              <a:lnSpc>
                <a:spcPct val="90000"/>
              </a:lnSpc>
            </a:pPr>
            <a:r>
              <a:rPr lang="en-US" altLang="en-US" sz="2800" dirty="0"/>
              <a:t>The difference between the quartiles is the </a:t>
            </a:r>
            <a:r>
              <a:rPr lang="en-US" altLang="en-US" sz="2800" dirty="0">
                <a:solidFill>
                  <a:schemeClr val="hlink"/>
                </a:solidFill>
              </a:rPr>
              <a:t>interquartile range</a:t>
            </a:r>
            <a:r>
              <a:rPr lang="en-US" altLang="en-US" sz="2800" dirty="0"/>
              <a:t> (IQR), so </a:t>
            </a:r>
          </a:p>
          <a:p>
            <a:pPr algn="ctr">
              <a:lnSpc>
                <a:spcPct val="90000"/>
              </a:lnSpc>
              <a:buFont typeface="Wingdings" panose="05000000000000000000" pitchFamily="2" charset="2"/>
              <a:buNone/>
            </a:pPr>
            <a:r>
              <a:rPr lang="en-US" altLang="en-US" sz="2800" dirty="0">
                <a:solidFill>
                  <a:srgbClr val="FF0000"/>
                </a:solidFill>
              </a:rPr>
              <a:t>IQR = upper quartile – lower quartile</a:t>
            </a:r>
          </a:p>
        </p:txBody>
      </p:sp>
    </p:spTree>
    <p:extLst>
      <p:ext uri="{BB962C8B-B14F-4D97-AF65-F5344CB8AC3E}">
        <p14:creationId xmlns:p14="http://schemas.microsoft.com/office/powerpoint/2010/main" val="28882752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50915">
                                            <p:txEl>
                                              <p:pRg st="0" end="0"/>
                                            </p:txEl>
                                          </p:spTgt>
                                        </p:tgtEl>
                                        <p:attrNameLst>
                                          <p:attrName>style.visibility</p:attrName>
                                        </p:attrNameLst>
                                      </p:cBhvr>
                                      <p:to>
                                        <p:strVal val="visible"/>
                                      </p:to>
                                    </p:set>
                                    <p:anim calcmode="lin" valueType="num">
                                      <p:cBhvr additive="base">
                                        <p:cTn id="7" dur="500" fill="hold"/>
                                        <p:tgtEl>
                                          <p:spTgt spid="550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09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50915">
                                            <p:txEl>
                                              <p:pRg st="1" end="1"/>
                                            </p:txEl>
                                          </p:spTgt>
                                        </p:tgtEl>
                                        <p:attrNameLst>
                                          <p:attrName>style.visibility</p:attrName>
                                        </p:attrNameLst>
                                      </p:cBhvr>
                                      <p:to>
                                        <p:strVal val="visible"/>
                                      </p:to>
                                    </p:set>
                                    <p:anim calcmode="lin" valueType="num">
                                      <p:cBhvr additive="base">
                                        <p:cTn id="13" dur="500" fill="hold"/>
                                        <p:tgtEl>
                                          <p:spTgt spid="5509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09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50915">
                                            <p:txEl>
                                              <p:pRg st="2" end="2"/>
                                            </p:txEl>
                                          </p:spTgt>
                                        </p:tgtEl>
                                        <p:attrNameLst>
                                          <p:attrName>style.visibility</p:attrName>
                                        </p:attrNameLst>
                                      </p:cBhvr>
                                      <p:to>
                                        <p:strVal val="visible"/>
                                      </p:to>
                                    </p:set>
                                    <p:anim calcmode="lin" valueType="num">
                                      <p:cBhvr additive="base">
                                        <p:cTn id="19" dur="500" fill="hold"/>
                                        <p:tgtEl>
                                          <p:spTgt spid="5509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09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50915">
                                            <p:txEl>
                                              <p:pRg st="3" end="3"/>
                                            </p:txEl>
                                          </p:spTgt>
                                        </p:tgtEl>
                                        <p:attrNameLst>
                                          <p:attrName>style.visibility</p:attrName>
                                        </p:attrNameLst>
                                      </p:cBhvr>
                                      <p:to>
                                        <p:strVal val="visible"/>
                                      </p:to>
                                    </p:set>
                                    <p:anim calcmode="lin" valueType="num">
                                      <p:cBhvr additive="base">
                                        <p:cTn id="25" dur="500" fill="hold"/>
                                        <p:tgtEl>
                                          <p:spTgt spid="5509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509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50915">
                                            <p:txEl>
                                              <p:pRg st="5" end="5"/>
                                            </p:txEl>
                                          </p:spTgt>
                                        </p:tgtEl>
                                        <p:attrNameLst>
                                          <p:attrName>style.visibility</p:attrName>
                                        </p:attrNameLst>
                                      </p:cBhvr>
                                      <p:to>
                                        <p:strVal val="visible"/>
                                      </p:to>
                                    </p:set>
                                    <p:anim calcmode="lin" valueType="num">
                                      <p:cBhvr additive="base">
                                        <p:cTn id="31" dur="500" fill="hold"/>
                                        <p:tgtEl>
                                          <p:spTgt spid="55091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09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50915">
                                            <p:txEl>
                                              <p:pRg st="6" end="6"/>
                                            </p:txEl>
                                          </p:spTgt>
                                        </p:tgtEl>
                                        <p:attrNameLst>
                                          <p:attrName>style.visibility</p:attrName>
                                        </p:attrNameLst>
                                      </p:cBhvr>
                                      <p:to>
                                        <p:strVal val="visible"/>
                                      </p:to>
                                    </p:set>
                                    <p:anim calcmode="lin" valueType="num">
                                      <p:cBhvr additive="base">
                                        <p:cTn id="37" dur="500" fill="hold"/>
                                        <p:tgtEl>
                                          <p:spTgt spid="55091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5091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p:cNvSpPr>
            <a:spLocks noGrp="1" noChangeArrowheads="1"/>
          </p:cNvSpPr>
          <p:nvPr>
            <p:ph type="title"/>
          </p:nvPr>
        </p:nvSpPr>
        <p:spPr>
          <a:xfrm>
            <a:off x="982133" y="-345685"/>
            <a:ext cx="7704667" cy="1981200"/>
          </a:xfrm>
        </p:spPr>
        <p:txBody>
          <a:bodyPr/>
          <a:lstStyle/>
          <a:p>
            <a:r>
              <a:rPr lang="en-US" altLang="en-US" sz="3200" dirty="0"/>
              <a:t>Histograms: Displaying the Distribution of Earthquake Magnitudes</a:t>
            </a:r>
          </a:p>
        </p:txBody>
      </p:sp>
      <p:sp>
        <p:nvSpPr>
          <p:cNvPr id="518147" name="Rectangle 3"/>
          <p:cNvSpPr>
            <a:spLocks noGrp="1" noChangeArrowheads="1"/>
          </p:cNvSpPr>
          <p:nvPr>
            <p:ph type="body" idx="1"/>
          </p:nvPr>
        </p:nvSpPr>
        <p:spPr>
          <a:xfrm>
            <a:off x="724829" y="1"/>
            <a:ext cx="8419171" cy="4520044"/>
          </a:xfrm>
          <a:ln/>
        </p:spPr>
        <p:txBody>
          <a:bodyPr>
            <a:normAutofit/>
          </a:bodyPr>
          <a:lstStyle/>
          <a:p>
            <a:pPr marL="342900" indent="-342900"/>
            <a:r>
              <a:rPr lang="en-US" altLang="en-US" dirty="0" smtClean="0"/>
              <a:t>First</a:t>
            </a:r>
            <a:r>
              <a:rPr lang="en-US" altLang="en-US" dirty="0"/>
              <a:t>, slice up </a:t>
            </a:r>
            <a:r>
              <a:rPr lang="en-US" altLang="en-US" dirty="0" smtClean="0"/>
              <a:t>numbers covered </a:t>
            </a:r>
            <a:r>
              <a:rPr lang="en-US" altLang="en-US" dirty="0"/>
              <a:t>by the quantitative variable into equal-width piles called </a:t>
            </a:r>
            <a:r>
              <a:rPr lang="en-US" altLang="en-US" dirty="0">
                <a:solidFill>
                  <a:schemeClr val="hlink"/>
                </a:solidFill>
              </a:rPr>
              <a:t>bins</a:t>
            </a:r>
            <a:r>
              <a:rPr lang="en-US" altLang="en-US" dirty="0" smtClean="0">
                <a:solidFill>
                  <a:schemeClr val="hlink"/>
                </a:solidFill>
              </a:rPr>
              <a:t>.</a:t>
            </a:r>
            <a:endParaRPr lang="en-US" altLang="en-US" dirty="0" smtClean="0"/>
          </a:p>
          <a:p>
            <a:pPr marL="342900" indent="-342900"/>
            <a:r>
              <a:rPr lang="en-US" altLang="en-US" dirty="0" smtClean="0"/>
              <a:t>The counts in the bins </a:t>
            </a:r>
            <a:r>
              <a:rPr lang="en-US" altLang="en-US" dirty="0"/>
              <a:t>give the </a:t>
            </a:r>
            <a:r>
              <a:rPr lang="en-US" altLang="en-US" dirty="0">
                <a:solidFill>
                  <a:schemeClr val="hlink"/>
                </a:solidFill>
              </a:rPr>
              <a:t>distribution</a:t>
            </a:r>
            <a:r>
              <a:rPr lang="en-US" altLang="en-US" dirty="0"/>
              <a:t> of the quantitative variable.</a:t>
            </a:r>
          </a:p>
          <a:p>
            <a:pPr marL="342900" indent="-342900">
              <a:buFont typeface="Wingdings" panose="05000000000000000000" pitchFamily="2" charset="2"/>
              <a:buNone/>
            </a:pPr>
            <a:endParaRPr lang="en-US" altLang="en-US" dirty="0"/>
          </a:p>
        </p:txBody>
      </p:sp>
      <p:pic>
        <p:nvPicPr>
          <p:cNvPr id="6" name="Picture 5" descr="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1228" y="2814528"/>
            <a:ext cx="5556253" cy="39347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681899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18147">
                                            <p:txEl>
                                              <p:pRg st="0" end="0"/>
                                            </p:txEl>
                                          </p:spTgt>
                                        </p:tgtEl>
                                        <p:attrNameLst>
                                          <p:attrName>style.visibility</p:attrName>
                                        </p:attrNameLst>
                                      </p:cBhvr>
                                      <p:to>
                                        <p:strVal val="visible"/>
                                      </p:to>
                                    </p:set>
                                    <p:animEffect transition="in" filter="fade">
                                      <p:cBhvr>
                                        <p:cTn id="7" dur="1000"/>
                                        <p:tgtEl>
                                          <p:spTgt spid="518147">
                                            <p:txEl>
                                              <p:pRg st="0" end="0"/>
                                            </p:txEl>
                                          </p:spTgt>
                                        </p:tgtEl>
                                      </p:cBhvr>
                                    </p:animEffect>
                                    <p:anim calcmode="lin" valueType="num">
                                      <p:cBhvr>
                                        <p:cTn id="8" dur="1000" fill="hold"/>
                                        <p:tgtEl>
                                          <p:spTgt spid="518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81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18147">
                                            <p:txEl>
                                              <p:pRg st="1" end="1"/>
                                            </p:txEl>
                                          </p:spTgt>
                                        </p:tgtEl>
                                        <p:attrNameLst>
                                          <p:attrName>style.visibility</p:attrName>
                                        </p:attrNameLst>
                                      </p:cBhvr>
                                      <p:to>
                                        <p:strVal val="visible"/>
                                      </p:to>
                                    </p:set>
                                    <p:animEffect transition="in" filter="fade">
                                      <p:cBhvr>
                                        <p:cTn id="14" dur="1000"/>
                                        <p:tgtEl>
                                          <p:spTgt spid="518147">
                                            <p:txEl>
                                              <p:pRg st="1" end="1"/>
                                            </p:txEl>
                                          </p:spTgt>
                                        </p:tgtEl>
                                      </p:cBhvr>
                                    </p:animEffect>
                                    <p:anim calcmode="lin" valueType="num">
                                      <p:cBhvr>
                                        <p:cTn id="15" dur="1000" fill="hold"/>
                                        <p:tgtEl>
                                          <p:spTgt spid="51814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181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
          <p:cNvSpPr>
            <a:spLocks noGrp="1" noChangeArrowheads="1"/>
          </p:cNvSpPr>
          <p:nvPr>
            <p:ph type="title"/>
          </p:nvPr>
        </p:nvSpPr>
        <p:spPr>
          <a:xfrm>
            <a:off x="708339" y="-545224"/>
            <a:ext cx="8686800" cy="1981200"/>
          </a:xfrm>
        </p:spPr>
        <p:txBody>
          <a:bodyPr/>
          <a:lstStyle/>
          <a:p>
            <a:r>
              <a:rPr lang="en-US" altLang="en-US" dirty="0"/>
              <a:t>Spread: The Interquartile Range (cont.)</a:t>
            </a:r>
          </a:p>
        </p:txBody>
      </p:sp>
      <p:sp>
        <p:nvSpPr>
          <p:cNvPr id="551939" name="Rectangle 3"/>
          <p:cNvSpPr>
            <a:spLocks noGrp="1" noChangeArrowheads="1"/>
          </p:cNvSpPr>
          <p:nvPr>
            <p:ph type="body" idx="1"/>
          </p:nvPr>
        </p:nvSpPr>
        <p:spPr>
          <a:xfrm>
            <a:off x="969255" y="737755"/>
            <a:ext cx="8174745" cy="3148446"/>
          </a:xfrm>
        </p:spPr>
        <p:txBody>
          <a:bodyPr>
            <a:normAutofit fontScale="92500" lnSpcReduction="20000"/>
          </a:bodyPr>
          <a:lstStyle/>
          <a:p>
            <a:r>
              <a:rPr lang="en-US" altLang="en-US" sz="2800" dirty="0" smtClean="0"/>
              <a:t>The lower quartile is what percentile of the data?</a:t>
            </a:r>
          </a:p>
          <a:p>
            <a:r>
              <a:rPr lang="en-US" altLang="en-US" sz="2800" b="1" dirty="0" smtClean="0"/>
              <a:t>25</a:t>
            </a:r>
            <a:r>
              <a:rPr lang="en-US" altLang="en-US" sz="2800" b="1" baseline="30000" dirty="0" smtClean="0"/>
              <a:t>th</a:t>
            </a:r>
            <a:r>
              <a:rPr lang="en-US" altLang="en-US" sz="2800" b="1" dirty="0" smtClean="0"/>
              <a:t> </a:t>
            </a:r>
          </a:p>
          <a:p>
            <a:r>
              <a:rPr lang="en-US" altLang="en-US" sz="2800" dirty="0"/>
              <a:t>The </a:t>
            </a:r>
            <a:r>
              <a:rPr lang="en-US" altLang="en-US" sz="2800" dirty="0" smtClean="0"/>
              <a:t>upper </a:t>
            </a:r>
            <a:r>
              <a:rPr lang="en-US" altLang="en-US" sz="2800" dirty="0"/>
              <a:t>quartile is what percentile of the data</a:t>
            </a:r>
            <a:r>
              <a:rPr lang="en-US" altLang="en-US" sz="2800" dirty="0" smtClean="0"/>
              <a:t>?</a:t>
            </a:r>
          </a:p>
          <a:p>
            <a:r>
              <a:rPr lang="en-US" altLang="en-US" sz="2800" b="1" dirty="0" smtClean="0"/>
              <a:t>75</a:t>
            </a:r>
            <a:r>
              <a:rPr lang="en-US" altLang="en-US" sz="2800" b="1" baseline="30000" dirty="0" smtClean="0"/>
              <a:t>th</a:t>
            </a:r>
            <a:r>
              <a:rPr lang="en-US" altLang="en-US" sz="2800" b="1" dirty="0" smtClean="0"/>
              <a:t> </a:t>
            </a:r>
            <a:endParaRPr lang="en-US" altLang="en-US" sz="2800" b="1" dirty="0"/>
          </a:p>
          <a:p>
            <a:r>
              <a:rPr lang="en-US" altLang="en-US" sz="2800" dirty="0" smtClean="0"/>
              <a:t>The </a:t>
            </a:r>
            <a:r>
              <a:rPr lang="en-US" altLang="en-US" sz="2800" dirty="0"/>
              <a:t>IQR </a:t>
            </a:r>
            <a:r>
              <a:rPr lang="en-US" altLang="en-US" sz="2800" dirty="0" smtClean="0"/>
              <a:t>contains what percentage of the values of the distribution?</a:t>
            </a:r>
          </a:p>
          <a:p>
            <a:r>
              <a:rPr lang="en-US" altLang="en-US" sz="2800" b="1" dirty="0" smtClean="0"/>
              <a:t> </a:t>
            </a:r>
            <a:r>
              <a:rPr lang="en-US" altLang="en-US" sz="2800" b="1" dirty="0"/>
              <a:t>T</a:t>
            </a:r>
            <a:r>
              <a:rPr lang="en-US" altLang="en-US" sz="2800" b="1" dirty="0" smtClean="0"/>
              <a:t>he </a:t>
            </a:r>
            <a:r>
              <a:rPr lang="en-US" altLang="en-US" sz="2800" b="1" dirty="0"/>
              <a:t>middle 50% of the values of the </a:t>
            </a:r>
            <a:r>
              <a:rPr lang="en-US" altLang="en-US" sz="2800" b="1" dirty="0" smtClean="0"/>
              <a:t>distribution</a:t>
            </a:r>
            <a:r>
              <a:rPr lang="en-US" altLang="en-US" sz="2800" b="1" dirty="0"/>
              <a:t>.</a:t>
            </a:r>
          </a:p>
        </p:txBody>
      </p:sp>
      <p:pic>
        <p:nvPicPr>
          <p:cNvPr id="551940" name="Picture 4" descr="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1339" y="3938154"/>
            <a:ext cx="3280390" cy="2726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77925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51939">
                                            <p:txEl>
                                              <p:pRg st="0" end="0"/>
                                            </p:txEl>
                                          </p:spTgt>
                                        </p:tgtEl>
                                        <p:attrNameLst>
                                          <p:attrName>style.visibility</p:attrName>
                                        </p:attrNameLst>
                                      </p:cBhvr>
                                      <p:to>
                                        <p:strVal val="visible"/>
                                      </p:to>
                                    </p:set>
                                    <p:anim calcmode="lin" valueType="num">
                                      <p:cBhvr additive="base">
                                        <p:cTn id="7" dur="500" fill="hold"/>
                                        <p:tgtEl>
                                          <p:spTgt spid="551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1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51939">
                                            <p:txEl>
                                              <p:pRg st="1" end="1"/>
                                            </p:txEl>
                                          </p:spTgt>
                                        </p:tgtEl>
                                        <p:attrNameLst>
                                          <p:attrName>style.visibility</p:attrName>
                                        </p:attrNameLst>
                                      </p:cBhvr>
                                      <p:to>
                                        <p:strVal val="visible"/>
                                      </p:to>
                                    </p:set>
                                    <p:anim calcmode="lin" valueType="num">
                                      <p:cBhvr additive="base">
                                        <p:cTn id="13" dur="500" fill="hold"/>
                                        <p:tgtEl>
                                          <p:spTgt spid="5519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1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51939">
                                            <p:txEl>
                                              <p:pRg st="2" end="2"/>
                                            </p:txEl>
                                          </p:spTgt>
                                        </p:tgtEl>
                                        <p:attrNameLst>
                                          <p:attrName>style.visibility</p:attrName>
                                        </p:attrNameLst>
                                      </p:cBhvr>
                                      <p:to>
                                        <p:strVal val="visible"/>
                                      </p:to>
                                    </p:set>
                                    <p:anim calcmode="lin" valueType="num">
                                      <p:cBhvr additive="base">
                                        <p:cTn id="19" dur="500" fill="hold"/>
                                        <p:tgtEl>
                                          <p:spTgt spid="5519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1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51939">
                                            <p:txEl>
                                              <p:pRg st="3" end="3"/>
                                            </p:txEl>
                                          </p:spTgt>
                                        </p:tgtEl>
                                        <p:attrNameLst>
                                          <p:attrName>style.visibility</p:attrName>
                                        </p:attrNameLst>
                                      </p:cBhvr>
                                      <p:to>
                                        <p:strVal val="visible"/>
                                      </p:to>
                                    </p:set>
                                    <p:anim calcmode="lin" valueType="num">
                                      <p:cBhvr additive="base">
                                        <p:cTn id="25" dur="500" fill="hold"/>
                                        <p:tgtEl>
                                          <p:spTgt spid="5519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519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51939">
                                            <p:txEl>
                                              <p:pRg st="4" end="4"/>
                                            </p:txEl>
                                          </p:spTgt>
                                        </p:tgtEl>
                                        <p:attrNameLst>
                                          <p:attrName>style.visibility</p:attrName>
                                        </p:attrNameLst>
                                      </p:cBhvr>
                                      <p:to>
                                        <p:strVal val="visible"/>
                                      </p:to>
                                    </p:set>
                                    <p:anim calcmode="lin" valueType="num">
                                      <p:cBhvr additive="base">
                                        <p:cTn id="31" dur="500" fill="hold"/>
                                        <p:tgtEl>
                                          <p:spTgt spid="55193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19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51939">
                                            <p:txEl>
                                              <p:pRg st="5" end="5"/>
                                            </p:txEl>
                                          </p:spTgt>
                                        </p:tgtEl>
                                        <p:attrNameLst>
                                          <p:attrName>style.visibility</p:attrName>
                                        </p:attrNameLst>
                                      </p:cBhvr>
                                      <p:to>
                                        <p:strVal val="visible"/>
                                      </p:to>
                                    </p:set>
                                    <p:anim calcmode="lin" valueType="num">
                                      <p:cBhvr additive="base">
                                        <p:cTn id="37" dur="500" fill="hold"/>
                                        <p:tgtEl>
                                          <p:spTgt spid="55193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519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551940"/>
                                        </p:tgtEl>
                                        <p:attrNameLst>
                                          <p:attrName>style.visibility</p:attrName>
                                        </p:attrNameLst>
                                      </p:cBhvr>
                                      <p:to>
                                        <p:strVal val="visible"/>
                                      </p:to>
                                    </p:set>
                                    <p:animEffect transition="in" filter="fade">
                                      <p:cBhvr>
                                        <p:cTn id="43" dur="1000"/>
                                        <p:tgtEl>
                                          <p:spTgt spid="551940"/>
                                        </p:tgtEl>
                                      </p:cBhvr>
                                    </p:animEffect>
                                    <p:anim calcmode="lin" valueType="num">
                                      <p:cBhvr>
                                        <p:cTn id="44" dur="1000" fill="hold"/>
                                        <p:tgtEl>
                                          <p:spTgt spid="551940"/>
                                        </p:tgtEl>
                                        <p:attrNameLst>
                                          <p:attrName>ppt_x</p:attrName>
                                        </p:attrNameLst>
                                      </p:cBhvr>
                                      <p:tavLst>
                                        <p:tav tm="0">
                                          <p:val>
                                            <p:strVal val="#ppt_x"/>
                                          </p:val>
                                        </p:tav>
                                        <p:tav tm="100000">
                                          <p:val>
                                            <p:strVal val="#ppt_x"/>
                                          </p:val>
                                        </p:tav>
                                      </p:tavLst>
                                    </p:anim>
                                    <p:anim calcmode="lin" valueType="num">
                                      <p:cBhvr>
                                        <p:cTn id="45" dur="1000" fill="hold"/>
                                        <p:tgtEl>
                                          <p:spTgt spid="5519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Rectangle 2"/>
          <p:cNvSpPr>
            <a:spLocks noGrp="1" noChangeArrowheads="1"/>
          </p:cNvSpPr>
          <p:nvPr>
            <p:ph type="title"/>
          </p:nvPr>
        </p:nvSpPr>
        <p:spPr>
          <a:xfrm>
            <a:off x="982133" y="-495835"/>
            <a:ext cx="7704667" cy="1981200"/>
          </a:xfrm>
        </p:spPr>
        <p:txBody>
          <a:bodyPr/>
          <a:lstStyle/>
          <a:p>
            <a:r>
              <a:rPr lang="en-US" altLang="en-US" dirty="0"/>
              <a:t>5-Number Summary</a:t>
            </a:r>
          </a:p>
        </p:txBody>
      </p:sp>
      <p:sp>
        <p:nvSpPr>
          <p:cNvPr id="552963" name="Rectangle 3"/>
          <p:cNvSpPr>
            <a:spLocks noGrp="1" noChangeArrowheads="1"/>
          </p:cNvSpPr>
          <p:nvPr>
            <p:ph type="body" idx="1"/>
          </p:nvPr>
        </p:nvSpPr>
        <p:spPr>
          <a:xfrm>
            <a:off x="708339" y="296213"/>
            <a:ext cx="8841346" cy="3617224"/>
          </a:xfrm>
        </p:spPr>
        <p:txBody>
          <a:bodyPr>
            <a:normAutofit/>
          </a:bodyPr>
          <a:lstStyle/>
          <a:p>
            <a:r>
              <a:rPr lang="en-US" altLang="en-US" sz="2800" dirty="0"/>
              <a:t>The </a:t>
            </a:r>
            <a:r>
              <a:rPr lang="en-US" altLang="en-US" sz="2800" dirty="0">
                <a:solidFill>
                  <a:schemeClr val="hlink"/>
                </a:solidFill>
              </a:rPr>
              <a:t>5-number summary</a:t>
            </a:r>
            <a:r>
              <a:rPr lang="en-US" altLang="en-US" sz="2800" dirty="0"/>
              <a:t> of a distribution reports its median, quartiles, and extremes (maximum and minimum)</a:t>
            </a:r>
          </a:p>
          <a:p>
            <a:r>
              <a:rPr lang="en-US" altLang="en-US" sz="2800" dirty="0"/>
              <a:t>The 5-number summary for the recent tsunami earthquake </a:t>
            </a:r>
            <a:r>
              <a:rPr lang="en-US" altLang="en-US" sz="2800" i="1" dirty="0"/>
              <a:t>Magnitudes</a:t>
            </a:r>
            <a:r>
              <a:rPr lang="en-US" altLang="en-US" sz="2800" dirty="0"/>
              <a:t> looks like this:</a:t>
            </a:r>
          </a:p>
        </p:txBody>
      </p:sp>
      <p:pic>
        <p:nvPicPr>
          <p:cNvPr id="552964" name="Picture 4" descr="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7124" y="3298065"/>
            <a:ext cx="4232275" cy="3170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4139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52963">
                                            <p:txEl>
                                              <p:pRg st="0" end="0"/>
                                            </p:txEl>
                                          </p:spTgt>
                                        </p:tgtEl>
                                        <p:attrNameLst>
                                          <p:attrName>style.visibility</p:attrName>
                                        </p:attrNameLst>
                                      </p:cBhvr>
                                      <p:to>
                                        <p:strVal val="visible"/>
                                      </p:to>
                                    </p:set>
                                    <p:animEffect transition="in" filter="fade">
                                      <p:cBhvr>
                                        <p:cTn id="7" dur="1000"/>
                                        <p:tgtEl>
                                          <p:spTgt spid="552963">
                                            <p:txEl>
                                              <p:pRg st="0" end="0"/>
                                            </p:txEl>
                                          </p:spTgt>
                                        </p:tgtEl>
                                      </p:cBhvr>
                                    </p:animEffect>
                                    <p:anim calcmode="lin" valueType="num">
                                      <p:cBhvr>
                                        <p:cTn id="8" dur="1000" fill="hold"/>
                                        <p:tgtEl>
                                          <p:spTgt spid="5529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529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52963">
                                            <p:txEl>
                                              <p:pRg st="1" end="1"/>
                                            </p:txEl>
                                          </p:spTgt>
                                        </p:tgtEl>
                                        <p:attrNameLst>
                                          <p:attrName>style.visibility</p:attrName>
                                        </p:attrNameLst>
                                      </p:cBhvr>
                                      <p:to>
                                        <p:strVal val="visible"/>
                                      </p:to>
                                    </p:set>
                                    <p:animEffect transition="in" filter="fade">
                                      <p:cBhvr>
                                        <p:cTn id="14" dur="1000"/>
                                        <p:tgtEl>
                                          <p:spTgt spid="552963">
                                            <p:txEl>
                                              <p:pRg st="1" end="1"/>
                                            </p:txEl>
                                          </p:spTgt>
                                        </p:tgtEl>
                                      </p:cBhvr>
                                    </p:animEffect>
                                    <p:anim calcmode="lin" valueType="num">
                                      <p:cBhvr>
                                        <p:cTn id="15" dur="1000" fill="hold"/>
                                        <p:tgtEl>
                                          <p:spTgt spid="5529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5296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p:cNvSpPr>
            <a:spLocks noGrp="1" noChangeArrowheads="1"/>
          </p:cNvSpPr>
          <p:nvPr>
            <p:ph type="title"/>
          </p:nvPr>
        </p:nvSpPr>
        <p:spPr>
          <a:xfrm>
            <a:off x="982133" y="-367047"/>
            <a:ext cx="7704667" cy="1981200"/>
          </a:xfrm>
        </p:spPr>
        <p:txBody>
          <a:bodyPr/>
          <a:lstStyle/>
          <a:p>
            <a:r>
              <a:rPr lang="en-US" altLang="en-US" dirty="0"/>
              <a:t>Summarizing Symmetric Distributions -- The Mean</a:t>
            </a:r>
          </a:p>
        </p:txBody>
      </p:sp>
      <p:sp>
        <p:nvSpPr>
          <p:cNvPr id="553987" name="Rectangle 3"/>
          <p:cNvSpPr>
            <a:spLocks noGrp="1" noChangeArrowheads="1"/>
          </p:cNvSpPr>
          <p:nvPr>
            <p:ph type="body" idx="1"/>
          </p:nvPr>
        </p:nvSpPr>
        <p:spPr>
          <a:xfrm>
            <a:off x="982133" y="994835"/>
            <a:ext cx="8161867" cy="3309870"/>
          </a:xfrm>
        </p:spPr>
        <p:txBody>
          <a:bodyPr>
            <a:normAutofit/>
          </a:bodyPr>
          <a:lstStyle/>
          <a:p>
            <a:pPr>
              <a:lnSpc>
                <a:spcPct val="80000"/>
              </a:lnSpc>
            </a:pPr>
            <a:r>
              <a:rPr lang="en-US" altLang="en-US" sz="2800" dirty="0"/>
              <a:t>When we have symmetric data, there is an alternative other than the median</a:t>
            </a:r>
            <a:r>
              <a:rPr lang="en-US" altLang="en-US" sz="2800" dirty="0" smtClean="0"/>
              <a:t>. What do you think it is?</a:t>
            </a:r>
            <a:endParaRPr lang="en-US" altLang="en-US" sz="2800" dirty="0"/>
          </a:p>
          <a:p>
            <a:pPr>
              <a:lnSpc>
                <a:spcPct val="80000"/>
              </a:lnSpc>
            </a:pPr>
            <a:r>
              <a:rPr lang="en-US" altLang="en-US" sz="2800" dirty="0" smtClean="0"/>
              <a:t>The </a:t>
            </a:r>
            <a:r>
              <a:rPr lang="en-US" altLang="en-US" sz="2800" i="1" dirty="0" smtClean="0"/>
              <a:t>average or mean</a:t>
            </a:r>
            <a:r>
              <a:rPr lang="en-US" altLang="en-US" sz="2800" dirty="0" smtClean="0"/>
              <a:t> of the </a:t>
            </a:r>
            <a:r>
              <a:rPr lang="en-US" altLang="en-US" sz="2800" dirty="0"/>
              <a:t>data</a:t>
            </a:r>
            <a:r>
              <a:rPr lang="en-US" altLang="en-US" sz="2800" dirty="0" smtClean="0"/>
              <a:t>.</a:t>
            </a:r>
            <a:endParaRPr lang="en-US" altLang="en-US" sz="2800" dirty="0"/>
          </a:p>
        </p:txBody>
      </p:sp>
      <p:sp>
        <p:nvSpPr>
          <p:cNvPr id="553989" name="Rectangle 5" descr="Pink tissue paper"/>
          <p:cNvSpPr>
            <a:spLocks noChangeArrowheads="1"/>
          </p:cNvSpPr>
          <p:nvPr/>
        </p:nvSpPr>
        <p:spPr bwMode="auto">
          <a:xfrm>
            <a:off x="1129728" y="4953713"/>
            <a:ext cx="7120944" cy="1384995"/>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dirty="0"/>
              <a:t>The formula says that to find the mean, we add up all the values of the variable and divide by the number of data values, </a:t>
            </a:r>
            <a:r>
              <a:rPr lang="en-US" altLang="en-US" sz="2800" i="1" dirty="0"/>
              <a:t>n</a:t>
            </a:r>
            <a:r>
              <a:rPr lang="en-US" altLang="en-US" sz="2800" dirty="0"/>
              <a:t>.</a:t>
            </a:r>
          </a:p>
        </p:txBody>
      </p:sp>
      <p:graphicFrame>
        <p:nvGraphicFramePr>
          <p:cNvPr id="553990" name="Object 6"/>
          <p:cNvGraphicFramePr>
            <a:graphicFrameLocks noChangeAspect="1"/>
          </p:cNvGraphicFramePr>
          <p:nvPr>
            <p:extLst>
              <p:ext uri="{D42A27DB-BD31-4B8C-83A1-F6EECF244321}">
                <p14:modId xmlns:p14="http://schemas.microsoft.com/office/powerpoint/2010/main" val="1193883828"/>
              </p:ext>
            </p:extLst>
          </p:nvPr>
        </p:nvGraphicFramePr>
        <p:xfrm>
          <a:off x="2899448" y="3667395"/>
          <a:ext cx="2755900" cy="1066800"/>
        </p:xfrm>
        <a:graphic>
          <a:graphicData uri="http://schemas.openxmlformats.org/presentationml/2006/ole">
            <mc:AlternateContent xmlns:mc="http://schemas.openxmlformats.org/markup-compatibility/2006">
              <mc:Choice xmlns:v="urn:schemas-microsoft-com:vml" Requires="v">
                <p:oleObj spid="_x0000_s1063" name="Equation" r:id="rId5" imgW="2755900" imgH="1066800" progId="Equation.DSMT4">
                  <p:embed/>
                </p:oleObj>
              </mc:Choice>
              <mc:Fallback>
                <p:oleObj name="Equation" r:id="rId5" imgW="2755900" imgH="10668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9448" y="3667395"/>
                        <a:ext cx="27559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648543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53987">
                                            <p:txEl>
                                              <p:pRg st="0" end="0"/>
                                            </p:txEl>
                                          </p:spTgt>
                                        </p:tgtEl>
                                        <p:attrNameLst>
                                          <p:attrName>style.visibility</p:attrName>
                                        </p:attrNameLst>
                                      </p:cBhvr>
                                      <p:to>
                                        <p:strVal val="visible"/>
                                      </p:to>
                                    </p:set>
                                    <p:animEffect transition="in" filter="fade">
                                      <p:cBhvr>
                                        <p:cTn id="7" dur="1000"/>
                                        <p:tgtEl>
                                          <p:spTgt spid="553987">
                                            <p:txEl>
                                              <p:pRg st="0" end="0"/>
                                            </p:txEl>
                                          </p:spTgt>
                                        </p:tgtEl>
                                      </p:cBhvr>
                                    </p:animEffect>
                                    <p:anim calcmode="lin" valueType="num">
                                      <p:cBhvr>
                                        <p:cTn id="8" dur="1000" fill="hold"/>
                                        <p:tgtEl>
                                          <p:spTgt spid="5539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539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53987">
                                            <p:txEl>
                                              <p:pRg st="1" end="1"/>
                                            </p:txEl>
                                          </p:spTgt>
                                        </p:tgtEl>
                                        <p:attrNameLst>
                                          <p:attrName>style.visibility</p:attrName>
                                        </p:attrNameLst>
                                      </p:cBhvr>
                                      <p:to>
                                        <p:strVal val="visible"/>
                                      </p:to>
                                    </p:set>
                                    <p:animEffect transition="in" filter="fade">
                                      <p:cBhvr>
                                        <p:cTn id="14" dur="1000"/>
                                        <p:tgtEl>
                                          <p:spTgt spid="553987">
                                            <p:txEl>
                                              <p:pRg st="1" end="1"/>
                                            </p:txEl>
                                          </p:spTgt>
                                        </p:tgtEl>
                                      </p:cBhvr>
                                    </p:animEffect>
                                    <p:anim calcmode="lin" valueType="num">
                                      <p:cBhvr>
                                        <p:cTn id="15" dur="1000" fill="hold"/>
                                        <p:tgtEl>
                                          <p:spTgt spid="5539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539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553990"/>
                                        </p:tgtEl>
                                        <p:attrNameLst>
                                          <p:attrName>style.visibility</p:attrName>
                                        </p:attrNameLst>
                                      </p:cBhvr>
                                      <p:to>
                                        <p:strVal val="visible"/>
                                      </p:to>
                                    </p:set>
                                    <p:animEffect transition="in" filter="barn(inVertical)">
                                      <p:cBhvr>
                                        <p:cTn id="21" dur="500"/>
                                        <p:tgtEl>
                                          <p:spTgt spid="553990"/>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553989">
                                            <p:txEl>
                                              <p:pRg st="0" end="0"/>
                                            </p:txEl>
                                          </p:spTgt>
                                        </p:tgtEl>
                                        <p:attrNameLst>
                                          <p:attrName>style.visibility</p:attrName>
                                        </p:attrNameLst>
                                      </p:cBhvr>
                                      <p:to>
                                        <p:strVal val="visible"/>
                                      </p:to>
                                    </p:set>
                                    <p:animEffect transition="in" filter="barn(inVertical)">
                                      <p:cBhvr>
                                        <p:cTn id="26" dur="500"/>
                                        <p:tgtEl>
                                          <p:spTgt spid="55398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p:cNvSpPr>
            <a:spLocks noGrp="1" noChangeArrowheads="1"/>
          </p:cNvSpPr>
          <p:nvPr>
            <p:ph type="title"/>
          </p:nvPr>
        </p:nvSpPr>
        <p:spPr>
          <a:xfrm>
            <a:off x="814707" y="-354168"/>
            <a:ext cx="7704667" cy="1981200"/>
          </a:xfrm>
        </p:spPr>
        <p:txBody>
          <a:bodyPr/>
          <a:lstStyle/>
          <a:p>
            <a:r>
              <a:rPr lang="en-US" altLang="en-US" dirty="0"/>
              <a:t>Summarizing Symmetric Distributions -- The Mean (cont.)</a:t>
            </a:r>
          </a:p>
        </p:txBody>
      </p:sp>
      <p:sp>
        <p:nvSpPr>
          <p:cNvPr id="555011" name="Rectangle 3"/>
          <p:cNvSpPr>
            <a:spLocks noGrp="1" noChangeArrowheads="1"/>
          </p:cNvSpPr>
          <p:nvPr>
            <p:ph type="body" idx="1"/>
          </p:nvPr>
        </p:nvSpPr>
        <p:spPr>
          <a:xfrm>
            <a:off x="1040753" y="771993"/>
            <a:ext cx="8103247" cy="1958328"/>
          </a:xfrm>
        </p:spPr>
        <p:txBody>
          <a:bodyPr>
            <a:normAutofit/>
          </a:bodyPr>
          <a:lstStyle/>
          <a:p>
            <a:r>
              <a:rPr lang="en-US" altLang="en-US" sz="2800" dirty="0"/>
              <a:t>The </a:t>
            </a:r>
            <a:r>
              <a:rPr lang="en-US" altLang="en-US" sz="2800" dirty="0">
                <a:solidFill>
                  <a:schemeClr val="hlink"/>
                </a:solidFill>
              </a:rPr>
              <a:t>mean</a:t>
            </a:r>
            <a:r>
              <a:rPr lang="en-US" altLang="en-US" sz="2800" dirty="0"/>
              <a:t> feels like the center because it is the point where the histogram balances:</a:t>
            </a:r>
          </a:p>
        </p:txBody>
      </p:sp>
      <p:pic>
        <p:nvPicPr>
          <p:cNvPr id="555012" name="Picture 4" descr="Figure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1135" y="2730321"/>
            <a:ext cx="6096000" cy="368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595323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55011">
                                            <p:txEl>
                                              <p:pRg st="0" end="0"/>
                                            </p:txEl>
                                          </p:spTgt>
                                        </p:tgtEl>
                                        <p:attrNameLst>
                                          <p:attrName>style.visibility</p:attrName>
                                        </p:attrNameLst>
                                      </p:cBhvr>
                                      <p:to>
                                        <p:strVal val="visible"/>
                                      </p:to>
                                    </p:set>
                                    <p:animEffect transition="in" filter="fade">
                                      <p:cBhvr>
                                        <p:cTn id="7" dur="1000"/>
                                        <p:tgtEl>
                                          <p:spTgt spid="555011">
                                            <p:txEl>
                                              <p:pRg st="0" end="0"/>
                                            </p:txEl>
                                          </p:spTgt>
                                        </p:tgtEl>
                                      </p:cBhvr>
                                    </p:animEffect>
                                    <p:anim calcmode="lin" valueType="num">
                                      <p:cBhvr>
                                        <p:cTn id="8" dur="1000" fill="hold"/>
                                        <p:tgtEl>
                                          <p:spTgt spid="5550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550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55012"/>
                                        </p:tgtEl>
                                        <p:attrNameLst>
                                          <p:attrName>style.visibility</p:attrName>
                                        </p:attrNameLst>
                                      </p:cBhvr>
                                      <p:to>
                                        <p:strVal val="visible"/>
                                      </p:to>
                                    </p:set>
                                    <p:animEffect transition="in" filter="barn(inVertical)">
                                      <p:cBhvr>
                                        <p:cTn id="14" dur="500"/>
                                        <p:tgtEl>
                                          <p:spTgt spid="555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a:xfrm>
            <a:off x="982133" y="-598866"/>
            <a:ext cx="7704667" cy="1981200"/>
          </a:xfrm>
        </p:spPr>
        <p:txBody>
          <a:bodyPr/>
          <a:lstStyle/>
          <a:p>
            <a:r>
              <a:rPr lang="en-US" altLang="en-US" dirty="0"/>
              <a:t>Mean or Median?</a:t>
            </a:r>
          </a:p>
        </p:txBody>
      </p:sp>
      <p:sp>
        <p:nvSpPr>
          <p:cNvPr id="556035" name="Rectangle 3"/>
          <p:cNvSpPr>
            <a:spLocks noGrp="1" noChangeArrowheads="1"/>
          </p:cNvSpPr>
          <p:nvPr>
            <p:ph type="body" idx="1"/>
          </p:nvPr>
        </p:nvSpPr>
        <p:spPr>
          <a:xfrm>
            <a:off x="467591" y="1210614"/>
            <a:ext cx="8717974" cy="4789202"/>
          </a:xfrm>
        </p:spPr>
        <p:txBody>
          <a:bodyPr>
            <a:noAutofit/>
          </a:bodyPr>
          <a:lstStyle/>
          <a:p>
            <a:r>
              <a:rPr lang="en-US" altLang="en-US" sz="2800" dirty="0" smtClean="0"/>
              <a:t>If the data is skewed, would you use the mean or median as a measure for the center? Why?</a:t>
            </a:r>
          </a:p>
          <a:p>
            <a:r>
              <a:rPr lang="en-US" altLang="en-US" sz="2800" dirty="0"/>
              <a:t>T</a:t>
            </a:r>
            <a:r>
              <a:rPr lang="en-US" altLang="en-US" sz="2800" dirty="0" smtClean="0"/>
              <a:t>he </a:t>
            </a:r>
            <a:r>
              <a:rPr lang="en-US" altLang="en-US" sz="2800" dirty="0"/>
              <a:t>median </a:t>
            </a:r>
            <a:r>
              <a:rPr lang="en-US" altLang="en-US" sz="2800" dirty="0" smtClean="0"/>
              <a:t>because it considers </a:t>
            </a:r>
            <a:r>
              <a:rPr lang="en-US" altLang="en-US" sz="2800" dirty="0"/>
              <a:t>only the order of </a:t>
            </a:r>
            <a:r>
              <a:rPr lang="en-US" altLang="en-US" sz="2800" dirty="0" smtClean="0"/>
              <a:t>values. It </a:t>
            </a:r>
            <a:r>
              <a:rPr lang="en-US" altLang="en-US" sz="2800" dirty="0"/>
              <a:t>is </a:t>
            </a:r>
            <a:r>
              <a:rPr lang="en-US" altLang="en-US" sz="2800" dirty="0">
                <a:solidFill>
                  <a:schemeClr val="hlink"/>
                </a:solidFill>
              </a:rPr>
              <a:t>resistant</a:t>
            </a:r>
            <a:r>
              <a:rPr lang="en-US" altLang="en-US" sz="2800" dirty="0"/>
              <a:t> to values that are extraordinarily large or </a:t>
            </a:r>
            <a:r>
              <a:rPr lang="en-US" altLang="en-US" sz="2800" dirty="0" smtClean="0"/>
              <a:t>small.</a:t>
            </a:r>
          </a:p>
        </p:txBody>
      </p:sp>
    </p:spTree>
    <p:extLst>
      <p:ext uri="{BB962C8B-B14F-4D97-AF65-F5344CB8AC3E}">
        <p14:creationId xmlns:p14="http://schemas.microsoft.com/office/powerpoint/2010/main" val="3765063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56035">
                                            <p:txEl>
                                              <p:pRg st="0" end="0"/>
                                            </p:txEl>
                                          </p:spTgt>
                                        </p:tgtEl>
                                        <p:attrNameLst>
                                          <p:attrName>style.visibility</p:attrName>
                                        </p:attrNameLst>
                                      </p:cBhvr>
                                      <p:to>
                                        <p:strVal val="visible"/>
                                      </p:to>
                                    </p:set>
                                    <p:animEffect transition="in" filter="barn(inVertical)">
                                      <p:cBhvr>
                                        <p:cTn id="7" dur="500"/>
                                        <p:tgtEl>
                                          <p:spTgt spid="556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56035">
                                            <p:txEl>
                                              <p:pRg st="1" end="1"/>
                                            </p:txEl>
                                          </p:spTgt>
                                        </p:tgtEl>
                                        <p:attrNameLst>
                                          <p:attrName>style.visibility</p:attrName>
                                        </p:attrNameLst>
                                      </p:cBhvr>
                                      <p:to>
                                        <p:strVal val="visible"/>
                                      </p:to>
                                    </p:set>
                                    <p:animEffect transition="in" filter="barn(inVertical)">
                                      <p:cBhvr>
                                        <p:cTn id="12" dur="500"/>
                                        <p:tgtEl>
                                          <p:spTgt spid="5560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a:xfrm>
            <a:off x="982133" y="-598866"/>
            <a:ext cx="7704667" cy="1981200"/>
          </a:xfrm>
        </p:spPr>
        <p:txBody>
          <a:bodyPr/>
          <a:lstStyle/>
          <a:p>
            <a:r>
              <a:rPr lang="en-US" altLang="en-US" dirty="0"/>
              <a:t>Mean or Median?</a:t>
            </a:r>
          </a:p>
        </p:txBody>
      </p:sp>
      <p:sp>
        <p:nvSpPr>
          <p:cNvPr id="556035" name="Rectangle 3"/>
          <p:cNvSpPr>
            <a:spLocks noGrp="1" noChangeArrowheads="1"/>
          </p:cNvSpPr>
          <p:nvPr>
            <p:ph type="body" idx="1"/>
          </p:nvPr>
        </p:nvSpPr>
        <p:spPr>
          <a:xfrm>
            <a:off x="467591" y="1210614"/>
            <a:ext cx="8717974" cy="4789202"/>
          </a:xfrm>
        </p:spPr>
        <p:txBody>
          <a:bodyPr>
            <a:noAutofit/>
          </a:bodyPr>
          <a:lstStyle/>
          <a:p>
            <a:r>
              <a:rPr lang="en-US" altLang="en-US" sz="2800" dirty="0" smtClean="0"/>
              <a:t>To </a:t>
            </a:r>
            <a:r>
              <a:rPr lang="en-US" altLang="en-US" sz="2800" dirty="0"/>
              <a:t>choose between the mean and median, start by looking at the data.  </a:t>
            </a:r>
            <a:endParaRPr lang="en-US" altLang="en-US" sz="2800" dirty="0" smtClean="0"/>
          </a:p>
          <a:p>
            <a:r>
              <a:rPr lang="en-US" altLang="en-US" sz="2800" dirty="0" smtClean="0"/>
              <a:t>If </a:t>
            </a:r>
            <a:r>
              <a:rPr lang="en-US" altLang="en-US" sz="2800" dirty="0"/>
              <a:t>the histogram is symmetric and there are no outliers, use the mean.  </a:t>
            </a:r>
          </a:p>
          <a:p>
            <a:r>
              <a:rPr lang="en-US" altLang="en-US" sz="2800" dirty="0"/>
              <a:t>However, if the histogram is skewed or with outliers, you are better off with the median.</a:t>
            </a:r>
          </a:p>
        </p:txBody>
      </p:sp>
    </p:spTree>
    <p:extLst>
      <p:ext uri="{BB962C8B-B14F-4D97-AF65-F5344CB8AC3E}">
        <p14:creationId xmlns:p14="http://schemas.microsoft.com/office/powerpoint/2010/main" val="2343137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56035">
                                            <p:txEl>
                                              <p:pRg st="0" end="0"/>
                                            </p:txEl>
                                          </p:spTgt>
                                        </p:tgtEl>
                                        <p:attrNameLst>
                                          <p:attrName>style.visibility</p:attrName>
                                        </p:attrNameLst>
                                      </p:cBhvr>
                                      <p:to>
                                        <p:strVal val="visible"/>
                                      </p:to>
                                    </p:set>
                                    <p:animEffect transition="in" filter="barn(inVertical)">
                                      <p:cBhvr>
                                        <p:cTn id="7" dur="500"/>
                                        <p:tgtEl>
                                          <p:spTgt spid="556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56035">
                                            <p:txEl>
                                              <p:pRg st="1" end="1"/>
                                            </p:txEl>
                                          </p:spTgt>
                                        </p:tgtEl>
                                        <p:attrNameLst>
                                          <p:attrName>style.visibility</p:attrName>
                                        </p:attrNameLst>
                                      </p:cBhvr>
                                      <p:to>
                                        <p:strVal val="visible"/>
                                      </p:to>
                                    </p:set>
                                    <p:animEffect transition="in" filter="barn(inVertical)">
                                      <p:cBhvr>
                                        <p:cTn id="12" dur="500"/>
                                        <p:tgtEl>
                                          <p:spTgt spid="556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56035">
                                            <p:txEl>
                                              <p:pRg st="2" end="2"/>
                                            </p:txEl>
                                          </p:spTgt>
                                        </p:tgtEl>
                                        <p:attrNameLst>
                                          <p:attrName>style.visibility</p:attrName>
                                        </p:attrNameLst>
                                      </p:cBhvr>
                                      <p:to>
                                        <p:strVal val="visible"/>
                                      </p:to>
                                    </p:set>
                                    <p:animEffect transition="in" filter="barn(inVertical)">
                                      <p:cBhvr>
                                        <p:cTn id="17" dur="500"/>
                                        <p:tgtEl>
                                          <p:spTgt spid="556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Classwork/Homework</a:t>
            </a:r>
            <a:endParaRPr lang="en-US" dirty="0"/>
          </a:p>
        </p:txBody>
      </p:sp>
      <p:sp>
        <p:nvSpPr>
          <p:cNvPr id="3" name="Content Placeholder 2"/>
          <p:cNvSpPr>
            <a:spLocks noGrp="1"/>
          </p:cNvSpPr>
          <p:nvPr>
            <p:ph idx="1"/>
          </p:nvPr>
        </p:nvSpPr>
        <p:spPr>
          <a:xfrm>
            <a:off x="982133" y="2240924"/>
            <a:ext cx="7704667" cy="2123275"/>
          </a:xfrm>
        </p:spPr>
        <p:txBody>
          <a:bodyPr>
            <a:normAutofit/>
          </a:bodyPr>
          <a:lstStyle/>
          <a:p>
            <a:pPr marL="0" indent="0" algn="ctr">
              <a:buNone/>
            </a:pPr>
            <a:r>
              <a:rPr lang="en-US" sz="3200" dirty="0" smtClean="0"/>
              <a:t>Measuring Shape and Center Worksheet</a:t>
            </a:r>
            <a:endParaRPr lang="en-US" sz="3200" dirty="0"/>
          </a:p>
        </p:txBody>
      </p:sp>
    </p:spTree>
    <p:extLst>
      <p:ext uri="{BB962C8B-B14F-4D97-AF65-F5344CB8AC3E}">
        <p14:creationId xmlns:p14="http://schemas.microsoft.com/office/powerpoint/2010/main" val="2865938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Classwork:</a:t>
            </a:r>
            <a:endParaRPr lang="en-US" dirty="0"/>
          </a:p>
        </p:txBody>
      </p:sp>
      <p:sp>
        <p:nvSpPr>
          <p:cNvPr id="3" name="Content Placeholder 2"/>
          <p:cNvSpPr>
            <a:spLocks noGrp="1"/>
          </p:cNvSpPr>
          <p:nvPr>
            <p:ph idx="1"/>
          </p:nvPr>
        </p:nvSpPr>
        <p:spPr/>
        <p:txBody>
          <a:bodyPr/>
          <a:lstStyle/>
          <a:p>
            <a:pPr marL="0" indent="0" algn="ctr">
              <a:buNone/>
            </a:pPr>
            <a:r>
              <a:rPr lang="en-US" sz="3200" dirty="0" smtClean="0"/>
              <a:t>Creating Boxplots Activity</a:t>
            </a:r>
          </a:p>
          <a:p>
            <a:pPr marL="0" indent="0" algn="ctr">
              <a:buNone/>
            </a:pPr>
            <a:r>
              <a:rPr lang="en-US" sz="3200" dirty="0" smtClean="0"/>
              <a:t>Matching Boxplots to Histograms Activity (Cards)</a:t>
            </a:r>
          </a:p>
          <a:p>
            <a:endParaRPr lang="en-US" dirty="0"/>
          </a:p>
        </p:txBody>
      </p:sp>
    </p:spTree>
    <p:extLst>
      <p:ext uri="{BB962C8B-B14F-4D97-AF65-F5344CB8AC3E}">
        <p14:creationId xmlns:p14="http://schemas.microsoft.com/office/powerpoint/2010/main" val="24077164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pPr marL="457200" indent="-457200">
              <a:buAutoNum type="arabicParenR"/>
            </a:pPr>
            <a:r>
              <a:rPr lang="en-US" dirty="0" smtClean="0"/>
              <a:t>Continue Reading Chapter 3</a:t>
            </a:r>
            <a:endParaRPr lang="en-US" dirty="0"/>
          </a:p>
          <a:p>
            <a:pPr marL="457200" indent="-457200">
              <a:buAutoNum type="arabicParenR"/>
            </a:pPr>
            <a:r>
              <a:rPr lang="en-US" dirty="0" smtClean="0"/>
              <a:t>Chapter 3 Guided </a:t>
            </a:r>
            <a:r>
              <a:rPr lang="en-US" dirty="0"/>
              <a:t>Reading </a:t>
            </a:r>
          </a:p>
          <a:p>
            <a:pPr marL="0" indent="0">
              <a:buNone/>
            </a:pPr>
            <a:endParaRPr lang="en-US" dirty="0"/>
          </a:p>
        </p:txBody>
      </p:sp>
    </p:spTree>
    <p:extLst>
      <p:ext uri="{BB962C8B-B14F-4D97-AF65-F5344CB8AC3E}">
        <p14:creationId xmlns:p14="http://schemas.microsoft.com/office/powerpoint/2010/main" val="24841165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Classwork:</a:t>
            </a:r>
            <a:endParaRPr lang="en-US" dirty="0"/>
          </a:p>
        </p:txBody>
      </p:sp>
      <p:sp>
        <p:nvSpPr>
          <p:cNvPr id="3" name="Content Placeholder 2"/>
          <p:cNvSpPr>
            <a:spLocks noGrp="1"/>
          </p:cNvSpPr>
          <p:nvPr>
            <p:ph idx="1"/>
          </p:nvPr>
        </p:nvSpPr>
        <p:spPr>
          <a:xfrm>
            <a:off x="982133" y="2677391"/>
            <a:ext cx="7704667" cy="1011382"/>
          </a:xfrm>
        </p:spPr>
        <p:txBody>
          <a:bodyPr>
            <a:normAutofit/>
          </a:bodyPr>
          <a:lstStyle/>
          <a:p>
            <a:pPr marL="0" indent="0" algn="ctr">
              <a:buNone/>
            </a:pPr>
            <a:r>
              <a:rPr lang="en-US" sz="3200" dirty="0" smtClean="0"/>
              <a:t>Distributions: Graph and Describe</a:t>
            </a:r>
            <a:endParaRPr lang="en-US" sz="3200" dirty="0"/>
          </a:p>
        </p:txBody>
      </p:sp>
    </p:spTree>
    <p:extLst>
      <p:ext uri="{BB962C8B-B14F-4D97-AF65-F5344CB8AC3E}">
        <p14:creationId xmlns:p14="http://schemas.microsoft.com/office/powerpoint/2010/main" val="3831417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1" name="Rectangle 3"/>
          <p:cNvSpPr>
            <a:spLocks noGrp="1" noChangeArrowheads="1"/>
          </p:cNvSpPr>
          <p:nvPr>
            <p:ph type="body" idx="1"/>
          </p:nvPr>
        </p:nvSpPr>
        <p:spPr>
          <a:xfrm>
            <a:off x="633721" y="1600200"/>
            <a:ext cx="3633787" cy="4572000"/>
          </a:xfrm>
          <a:ln/>
        </p:spPr>
        <p:txBody>
          <a:bodyPr>
            <a:noAutofit/>
          </a:bodyPr>
          <a:lstStyle/>
          <a:p>
            <a:pPr marL="342900" indent="-342900"/>
            <a:r>
              <a:rPr lang="en-US" altLang="en-US" sz="2800" dirty="0"/>
              <a:t>A </a:t>
            </a:r>
            <a:r>
              <a:rPr lang="en-US" altLang="en-US" sz="2800" dirty="0">
                <a:solidFill>
                  <a:schemeClr val="hlink"/>
                </a:solidFill>
              </a:rPr>
              <a:t>histogram</a:t>
            </a:r>
            <a:r>
              <a:rPr lang="en-US" altLang="en-US" sz="2800" dirty="0">
                <a:solidFill>
                  <a:srgbClr val="FF0066"/>
                </a:solidFill>
              </a:rPr>
              <a:t> </a:t>
            </a:r>
            <a:r>
              <a:rPr lang="en-US" altLang="en-US" sz="2800" dirty="0"/>
              <a:t>plots the bin counts as the heights of bars           (like a bar chart</a:t>
            </a:r>
            <a:r>
              <a:rPr lang="en-US" altLang="en-US" sz="2800" dirty="0" smtClean="0"/>
              <a:t>).</a:t>
            </a:r>
          </a:p>
        </p:txBody>
      </p:sp>
      <p:pic>
        <p:nvPicPr>
          <p:cNvPr id="519173" name="Picture 5" descr="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7260" y="1600200"/>
            <a:ext cx="4743450" cy="3359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9175" name="Rectangle 7"/>
          <p:cNvSpPr>
            <a:spLocks noGrp="1" noChangeArrowheads="1"/>
          </p:cNvSpPr>
          <p:nvPr>
            <p:ph type="title"/>
          </p:nvPr>
        </p:nvSpPr>
        <p:spPr>
          <a:xfrm>
            <a:off x="993284" y="-490652"/>
            <a:ext cx="7704667" cy="1981200"/>
          </a:xfrm>
          <a:noFill/>
          <a:ln/>
        </p:spPr>
        <p:txBody>
          <a:bodyPr/>
          <a:lstStyle/>
          <a:p>
            <a:r>
              <a:rPr lang="en-US" altLang="en-US" sz="3200" dirty="0"/>
              <a:t>Histograms: Displaying the Distribution</a:t>
            </a:r>
            <a:br>
              <a:rPr lang="en-US" altLang="en-US" sz="3200" dirty="0"/>
            </a:br>
            <a:r>
              <a:rPr lang="en-US" altLang="en-US" sz="3200" dirty="0"/>
              <a:t>of Earthquake Magnitudes (cont.)</a:t>
            </a:r>
          </a:p>
        </p:txBody>
      </p:sp>
    </p:spTree>
    <p:extLst>
      <p:ext uri="{BB962C8B-B14F-4D97-AF65-F5344CB8AC3E}">
        <p14:creationId xmlns:p14="http://schemas.microsoft.com/office/powerpoint/2010/main" val="3145554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19171">
                                            <p:txEl>
                                              <p:pRg st="0" end="0"/>
                                            </p:txEl>
                                          </p:spTgt>
                                        </p:tgtEl>
                                        <p:attrNameLst>
                                          <p:attrName>style.visibility</p:attrName>
                                        </p:attrNameLst>
                                      </p:cBhvr>
                                      <p:to>
                                        <p:strVal val="visible"/>
                                      </p:to>
                                    </p:set>
                                    <p:animEffect transition="in" filter="fade">
                                      <p:cBhvr>
                                        <p:cTn id="7" dur="1000"/>
                                        <p:tgtEl>
                                          <p:spTgt spid="519171">
                                            <p:txEl>
                                              <p:pRg st="0" end="0"/>
                                            </p:txEl>
                                          </p:spTgt>
                                        </p:tgtEl>
                                      </p:cBhvr>
                                    </p:animEffect>
                                    <p:anim calcmode="lin" valueType="num">
                                      <p:cBhvr>
                                        <p:cTn id="8" dur="1000" fill="hold"/>
                                        <p:tgtEl>
                                          <p:spTgt spid="519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9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a:xfrm>
            <a:off x="579549" y="-251141"/>
            <a:ext cx="8564451" cy="1981200"/>
          </a:xfrm>
        </p:spPr>
        <p:txBody>
          <a:bodyPr/>
          <a:lstStyle/>
          <a:p>
            <a:r>
              <a:rPr lang="en-US" altLang="en-US" dirty="0"/>
              <a:t>What About Spread? The Standard Deviation</a:t>
            </a:r>
            <a:endParaRPr lang="en-US" altLang="en-US" sz="3000" dirty="0"/>
          </a:p>
        </p:txBody>
      </p:sp>
      <mc:AlternateContent xmlns:mc="http://schemas.openxmlformats.org/markup-compatibility/2006" xmlns:a14="http://schemas.microsoft.com/office/drawing/2010/main">
        <mc:Choice Requires="a14">
          <p:sp>
            <p:nvSpPr>
              <p:cNvPr id="557059" name="Rectangle 3"/>
              <p:cNvSpPr>
                <a:spLocks noGrp="1" noChangeArrowheads="1"/>
              </p:cNvSpPr>
              <p:nvPr>
                <p:ph type="body" idx="1"/>
              </p:nvPr>
            </p:nvSpPr>
            <p:spPr>
              <a:xfrm>
                <a:off x="708337" y="1900171"/>
                <a:ext cx="8564451" cy="4158802"/>
              </a:xfrm>
            </p:spPr>
            <p:txBody>
              <a:bodyPr>
                <a:noAutofit/>
              </a:bodyPr>
              <a:lstStyle/>
              <a:p>
                <a:r>
                  <a:rPr lang="en-US" altLang="en-US" sz="2800" dirty="0" smtClean="0"/>
                  <a:t>A more powerful measure of spread than the IQR is the </a:t>
                </a:r>
                <a:r>
                  <a:rPr lang="en-US" altLang="en-US" sz="2800" dirty="0">
                    <a:solidFill>
                      <a:schemeClr val="hlink"/>
                    </a:solidFill>
                  </a:rPr>
                  <a:t>standard </a:t>
                </a:r>
                <a:r>
                  <a:rPr lang="en-US" altLang="en-US" sz="2800" dirty="0" smtClean="0">
                    <a:solidFill>
                      <a:schemeClr val="hlink"/>
                    </a:solidFill>
                  </a:rPr>
                  <a:t>deviation (the average distance to the mean).</a:t>
                </a:r>
              </a:p>
              <a:p>
                <a:r>
                  <a:rPr lang="en-US" altLang="en-US" sz="2800" dirty="0" smtClean="0"/>
                  <a:t>First, look at the data set {2, 3, 4, 5, 6}</a:t>
                </a:r>
              </a:p>
              <a:p>
                <a:r>
                  <a:rPr lang="en-US" altLang="en-US" sz="2800" dirty="0" smtClean="0"/>
                  <a:t>What is the mean? </a:t>
                </a:r>
              </a:p>
              <a:p>
                <a:pPr marL="0" indent="0">
                  <a:buNone/>
                </a:pPr>
                <a14:m>
                  <m:oMathPara xmlns:m="http://schemas.openxmlformats.org/officeDocument/2006/math">
                    <m:oMathParaPr>
                      <m:jc m:val="centerGroup"/>
                    </m:oMathParaPr>
                    <m:oMath xmlns:m="http://schemas.openxmlformats.org/officeDocument/2006/math">
                      <m:r>
                        <a:rPr lang="en-US" altLang="en-US" sz="2800" i="1" smtClean="0">
                          <a:latin typeface="Cambria Math" panose="02040503050406030204" pitchFamily="18" charset="0"/>
                          <a:ea typeface="Cambria Math" panose="02040503050406030204" pitchFamily="18" charset="0"/>
                        </a:rPr>
                        <m:t>𝜇</m:t>
                      </m:r>
                      <m:r>
                        <a:rPr lang="en-US" altLang="en-US" sz="2800" b="0" i="1" smtClean="0">
                          <a:latin typeface="Cambria Math" panose="02040503050406030204" pitchFamily="18" charset="0"/>
                          <a:ea typeface="Cambria Math" panose="02040503050406030204" pitchFamily="18" charset="0"/>
                        </a:rPr>
                        <m:t>=</m:t>
                      </m:r>
                      <m:f>
                        <m:fPr>
                          <m:ctrlPr>
                            <a:rPr lang="en-US" altLang="en-US" sz="2800" b="0" i="1" smtClean="0">
                              <a:latin typeface="Cambria Math"/>
                              <a:ea typeface="Cambria Math" panose="02040503050406030204" pitchFamily="18" charset="0"/>
                            </a:rPr>
                          </m:ctrlPr>
                        </m:fPr>
                        <m:num>
                          <m:nary>
                            <m:naryPr>
                              <m:chr m:val="∑"/>
                              <m:subHide m:val="on"/>
                              <m:supHide m:val="on"/>
                              <m:ctrlPr>
                                <a:rPr lang="en-US" altLang="en-US" sz="2800" b="0" i="1" smtClean="0">
                                  <a:latin typeface="Cambria Math"/>
                                  <a:ea typeface="Cambria Math" panose="02040503050406030204" pitchFamily="18" charset="0"/>
                                </a:rPr>
                              </m:ctrlPr>
                            </m:naryPr>
                            <m:sub/>
                            <m:sup/>
                            <m:e>
                              <m:sSub>
                                <m:sSubPr>
                                  <m:ctrlPr>
                                    <a:rPr lang="en-US" altLang="en-US" sz="2800" b="0" i="1" smtClean="0">
                                      <a:latin typeface="Cambria Math"/>
                                      <a:ea typeface="Cambria Math" panose="02040503050406030204" pitchFamily="18" charset="0"/>
                                    </a:rPr>
                                  </m:ctrlPr>
                                </m:sSubPr>
                                <m:e>
                                  <m:r>
                                    <a:rPr lang="en-US" altLang="en-US" sz="2800" b="0" i="1" smtClean="0">
                                      <a:latin typeface="Cambria Math" panose="02040503050406030204" pitchFamily="18" charset="0"/>
                                      <a:ea typeface="Cambria Math" panose="02040503050406030204" pitchFamily="18" charset="0"/>
                                    </a:rPr>
                                    <m:t>𝑥</m:t>
                                  </m:r>
                                </m:e>
                                <m:sub>
                                  <m:r>
                                    <a:rPr lang="en-US" altLang="en-US" sz="2800" b="0" i="1" smtClean="0">
                                      <a:latin typeface="Cambria Math" panose="02040503050406030204" pitchFamily="18" charset="0"/>
                                      <a:ea typeface="Cambria Math" panose="02040503050406030204" pitchFamily="18" charset="0"/>
                                    </a:rPr>
                                    <m:t>𝑖</m:t>
                                  </m:r>
                                </m:sub>
                              </m:sSub>
                            </m:e>
                          </m:nary>
                        </m:num>
                        <m:den>
                          <m:r>
                            <a:rPr lang="en-US" altLang="en-US" sz="2800" b="0" i="1" smtClean="0">
                              <a:latin typeface="Cambria Math" panose="02040503050406030204" pitchFamily="18" charset="0"/>
                              <a:ea typeface="Cambria Math" panose="02040503050406030204" pitchFamily="18" charset="0"/>
                            </a:rPr>
                            <m:t>𝑛</m:t>
                          </m:r>
                        </m:den>
                      </m:f>
                    </m:oMath>
                  </m:oMathPara>
                </a14:m>
                <a:endParaRPr lang="en-US" altLang="en-US" sz="2800" dirty="0" smtClean="0"/>
              </a:p>
              <a:p>
                <a:r>
                  <a:rPr lang="en-US" altLang="en-US" sz="2800" dirty="0" smtClean="0"/>
                  <a:t>New symbol </a:t>
                </a:r>
                <a:r>
                  <a:rPr lang="en-US" altLang="en-US" sz="2800" dirty="0" smtClean="0">
                    <a:sym typeface="Wingdings" panose="05000000000000000000" pitchFamily="2" charset="2"/>
                  </a:rPr>
                  <a:t> </a:t>
                </a:r>
                <a:r>
                  <a:rPr lang="el-GR" altLang="en-US" sz="2800" dirty="0" smtClean="0">
                    <a:sym typeface="Wingdings" panose="05000000000000000000" pitchFamily="2" charset="2"/>
                  </a:rPr>
                  <a:t>μ</a:t>
                </a:r>
                <a:r>
                  <a:rPr lang="en-US" altLang="en-US" sz="2800" dirty="0" smtClean="0">
                    <a:sym typeface="Wingdings" panose="05000000000000000000" pitchFamily="2" charset="2"/>
                  </a:rPr>
                  <a:t> (mu) = mean of a population</a:t>
                </a:r>
              </a:p>
              <a:p>
                <a:r>
                  <a:rPr lang="el-GR" altLang="en-US" sz="2800" dirty="0" smtClean="0">
                    <a:sym typeface="Wingdings" panose="05000000000000000000" pitchFamily="2" charset="2"/>
                  </a:rPr>
                  <a:t>μ</a:t>
                </a:r>
                <a:r>
                  <a:rPr lang="en-US" altLang="en-US" sz="2800" dirty="0" smtClean="0">
                    <a:sym typeface="Wingdings" panose="05000000000000000000" pitchFamily="2" charset="2"/>
                  </a:rPr>
                  <a:t> = 4</a:t>
                </a:r>
              </a:p>
              <a:p>
                <a:endParaRPr lang="en-US" altLang="en-US" sz="2800" dirty="0" smtClean="0"/>
              </a:p>
            </p:txBody>
          </p:sp>
        </mc:Choice>
        <mc:Fallback xmlns="">
          <p:sp>
            <p:nvSpPr>
              <p:cNvPr id="557059" name="Rectangle 3"/>
              <p:cNvSpPr>
                <a:spLocks noGrp="1" noRot="1" noChangeAspect="1" noMove="1" noResize="1" noEditPoints="1" noAdjustHandles="1" noChangeArrowheads="1" noChangeShapeType="1" noTextEdit="1"/>
              </p:cNvSpPr>
              <p:nvPr>
                <p:ph type="body" idx="1"/>
              </p:nvPr>
            </p:nvSpPr>
            <p:spPr>
              <a:xfrm>
                <a:off x="708337" y="1900171"/>
                <a:ext cx="8564451" cy="4158802"/>
              </a:xfrm>
              <a:blipFill rotWithShape="0">
                <a:blip r:embed="rId3"/>
                <a:stretch>
                  <a:fillRect l="-2349" t="-13343" r="-1566"/>
                </a:stretch>
              </a:blipFill>
            </p:spPr>
            <p:txBody>
              <a:bodyPr/>
              <a:lstStyle/>
              <a:p>
                <a:r>
                  <a:rPr lang="en-US">
                    <a:noFill/>
                  </a:rPr>
                  <a:t> </a:t>
                </a:r>
              </a:p>
            </p:txBody>
          </p:sp>
        </mc:Fallback>
      </mc:AlternateContent>
      <p:cxnSp>
        <p:nvCxnSpPr>
          <p:cNvPr id="3" name="Straight Arrow Connector 2"/>
          <p:cNvCxnSpPr/>
          <p:nvPr/>
        </p:nvCxnSpPr>
        <p:spPr>
          <a:xfrm flipV="1">
            <a:off x="5679583" y="3302357"/>
            <a:ext cx="1828800" cy="618186"/>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679583" y="4432307"/>
            <a:ext cx="2202287" cy="109471"/>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559897" y="2992068"/>
            <a:ext cx="1287887" cy="646331"/>
          </a:xfrm>
          <a:prstGeom prst="rect">
            <a:avLst/>
          </a:prstGeom>
          <a:noFill/>
        </p:spPr>
        <p:txBody>
          <a:bodyPr wrap="square" rtlCol="0">
            <a:spAutoFit/>
          </a:bodyPr>
          <a:lstStyle/>
          <a:p>
            <a:r>
              <a:rPr lang="en-US" dirty="0" smtClean="0"/>
              <a:t>Add all  data</a:t>
            </a:r>
            <a:endParaRPr lang="en-US" dirty="0"/>
          </a:p>
        </p:txBody>
      </p:sp>
      <p:sp>
        <p:nvSpPr>
          <p:cNvPr id="11" name="TextBox 10"/>
          <p:cNvSpPr txBox="1"/>
          <p:nvPr/>
        </p:nvSpPr>
        <p:spPr>
          <a:xfrm>
            <a:off x="7881870" y="3955788"/>
            <a:ext cx="1287887" cy="923330"/>
          </a:xfrm>
          <a:prstGeom prst="rect">
            <a:avLst/>
          </a:prstGeom>
          <a:noFill/>
        </p:spPr>
        <p:txBody>
          <a:bodyPr wrap="square" rtlCol="0">
            <a:spAutoFit/>
          </a:bodyPr>
          <a:lstStyle/>
          <a:p>
            <a:r>
              <a:rPr lang="en-US" dirty="0" smtClean="0"/>
              <a:t>Total number of data</a:t>
            </a:r>
            <a:endParaRPr lang="en-US" dirty="0"/>
          </a:p>
        </p:txBody>
      </p:sp>
    </p:spTree>
    <p:extLst>
      <p:ext uri="{BB962C8B-B14F-4D97-AF65-F5344CB8AC3E}">
        <p14:creationId xmlns:p14="http://schemas.microsoft.com/office/powerpoint/2010/main" val="1407514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7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70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70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570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anim calcmode="lin" valueType="num">
                                      <p:cBhvr>
                                        <p:cTn id="24" dur="1000" fill="hold"/>
                                        <p:tgtEl>
                                          <p:spTgt spid="3"/>
                                        </p:tgtEl>
                                        <p:attrNameLst>
                                          <p:attrName>ppt_x</p:attrName>
                                        </p:attrNameLst>
                                      </p:cBhvr>
                                      <p:tavLst>
                                        <p:tav tm="0">
                                          <p:val>
                                            <p:strVal val="#ppt_x"/>
                                          </p:val>
                                        </p:tav>
                                        <p:tav tm="100000">
                                          <p:val>
                                            <p:strVal val="#ppt_x"/>
                                          </p:val>
                                        </p:tav>
                                      </p:tavLst>
                                    </p:anim>
                                    <p:anim calcmode="lin" valueType="num">
                                      <p:cBhvr>
                                        <p:cTn id="2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arn(inVertical)">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down)">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wipe(down)">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57059">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570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a:xfrm>
            <a:off x="489397" y="-470078"/>
            <a:ext cx="8564451" cy="1981200"/>
          </a:xfrm>
        </p:spPr>
        <p:txBody>
          <a:bodyPr/>
          <a:lstStyle/>
          <a:p>
            <a:r>
              <a:rPr lang="en-US" altLang="en-US" dirty="0"/>
              <a:t>What About Spread? The Standard Deviation</a:t>
            </a:r>
            <a:endParaRPr lang="en-US" altLang="en-US" sz="3000" dirty="0"/>
          </a:p>
        </p:txBody>
      </p:sp>
      <mc:AlternateContent xmlns:mc="http://schemas.openxmlformats.org/markup-compatibility/2006" xmlns:a14="http://schemas.microsoft.com/office/drawing/2010/main">
        <mc:Choice Requires="a14">
          <p:sp>
            <p:nvSpPr>
              <p:cNvPr id="557059" name="Rectangle 3"/>
              <p:cNvSpPr>
                <a:spLocks noGrp="1" noChangeArrowheads="1"/>
              </p:cNvSpPr>
              <p:nvPr>
                <p:ph type="body" idx="1"/>
              </p:nvPr>
            </p:nvSpPr>
            <p:spPr>
              <a:xfrm>
                <a:off x="489397" y="2087450"/>
                <a:ext cx="8989452" cy="4107288"/>
              </a:xfrm>
            </p:spPr>
            <p:txBody>
              <a:bodyPr>
                <a:noAutofit/>
              </a:bodyPr>
              <a:lstStyle/>
              <a:p>
                <a:r>
                  <a:rPr lang="en-US" altLang="en-US" sz="2800" dirty="0" smtClean="0"/>
                  <a:t>{2, 3, 4, 5, 6}</a:t>
                </a:r>
              </a:p>
              <a:p>
                <a:r>
                  <a:rPr lang="el-GR" altLang="en-US" sz="2800" dirty="0" smtClean="0">
                    <a:sym typeface="Wingdings" panose="05000000000000000000" pitchFamily="2" charset="2"/>
                  </a:rPr>
                  <a:t>μ</a:t>
                </a:r>
                <a:r>
                  <a:rPr lang="en-US" altLang="en-US" sz="2800" dirty="0" smtClean="0">
                    <a:sym typeface="Wingdings" panose="05000000000000000000" pitchFamily="2" charset="2"/>
                  </a:rPr>
                  <a:t> = 4</a:t>
                </a:r>
              </a:p>
              <a:p>
                <a:r>
                  <a:rPr lang="en-US" altLang="en-US" sz="2800" dirty="0" smtClean="0">
                    <a:sym typeface="Wingdings" panose="05000000000000000000" pitchFamily="2" charset="2"/>
                  </a:rPr>
                  <a:t>Now find the average distance to the mean.</a:t>
                </a:r>
              </a:p>
              <a:p>
                <a:r>
                  <a:rPr lang="en-US" altLang="en-US" sz="2800" dirty="0" smtClean="0">
                    <a:sym typeface="Wingdings" panose="05000000000000000000" pitchFamily="2" charset="2"/>
                  </a:rPr>
                  <a:t>On average, the numbers are about 1.2 from the middle.</a:t>
                </a:r>
              </a:p>
              <a:p>
                <a:r>
                  <a:rPr lang="en-US" altLang="en-US" sz="2800" dirty="0" smtClean="0">
                    <a:sym typeface="Wingdings" panose="05000000000000000000" pitchFamily="2" charset="2"/>
                  </a:rPr>
                  <a:t>Now what is the formula we just used?</a:t>
                </a:r>
              </a:p>
              <a:p>
                <a14:m>
                  <m:oMath xmlns:m="http://schemas.openxmlformats.org/officeDocument/2006/math">
                    <m:f>
                      <m:fPr>
                        <m:ctrlPr>
                          <a:rPr lang="en-US" altLang="en-US" sz="2800" i="1" smtClean="0">
                            <a:latin typeface="Cambria Math"/>
                            <a:sym typeface="Wingdings" panose="05000000000000000000" pitchFamily="2" charset="2"/>
                          </a:rPr>
                        </m:ctrlPr>
                      </m:fPr>
                      <m:num>
                        <m:nary>
                          <m:naryPr>
                            <m:chr m:val="∑"/>
                            <m:subHide m:val="on"/>
                            <m:supHide m:val="on"/>
                            <m:ctrlPr>
                              <a:rPr lang="en-US" altLang="en-US" sz="2800" i="1" smtClean="0">
                                <a:latin typeface="Cambria Math"/>
                                <a:sym typeface="Wingdings" panose="05000000000000000000" pitchFamily="2" charset="2"/>
                              </a:rPr>
                            </m:ctrlPr>
                          </m:naryPr>
                          <m:sub/>
                          <m:sup/>
                          <m:e>
                            <m:d>
                              <m:dPr>
                                <m:begChr m:val="|"/>
                                <m:endChr m:val="|"/>
                                <m:ctrlPr>
                                  <a:rPr lang="en-US" altLang="en-US" sz="2800" i="1" smtClean="0">
                                    <a:latin typeface="Cambria Math"/>
                                    <a:sym typeface="Wingdings" panose="05000000000000000000" pitchFamily="2" charset="2"/>
                                  </a:rPr>
                                </m:ctrlPr>
                              </m:dPr>
                              <m:e>
                                <m:sSub>
                                  <m:sSubPr>
                                    <m:ctrlPr>
                                      <a:rPr lang="en-US" altLang="en-US" sz="2800" i="1" smtClean="0">
                                        <a:latin typeface="Cambria Math"/>
                                        <a:sym typeface="Wingdings" panose="05000000000000000000" pitchFamily="2" charset="2"/>
                                      </a:rPr>
                                    </m:ctrlPr>
                                  </m:sSubPr>
                                  <m:e>
                                    <m:r>
                                      <a:rPr lang="en-US" altLang="en-US" sz="2800" b="0" i="1" smtClean="0">
                                        <a:latin typeface="Cambria Math" panose="02040503050406030204" pitchFamily="18" charset="0"/>
                                        <a:sym typeface="Wingdings" panose="05000000000000000000" pitchFamily="2" charset="2"/>
                                      </a:rPr>
                                      <m:t>𝑥</m:t>
                                    </m:r>
                                  </m:e>
                                  <m:sub>
                                    <m:r>
                                      <a:rPr lang="en-US" altLang="en-US" sz="2800" b="0" i="1" smtClean="0">
                                        <a:latin typeface="Cambria Math" panose="02040503050406030204" pitchFamily="18" charset="0"/>
                                        <a:sym typeface="Wingdings" panose="05000000000000000000" pitchFamily="2" charset="2"/>
                                      </a:rPr>
                                      <m:t>𝑖</m:t>
                                    </m:r>
                                  </m:sub>
                                </m:sSub>
                                <m:r>
                                  <a:rPr lang="en-US" altLang="en-US" sz="2800" b="0" i="1" smtClean="0">
                                    <a:latin typeface="Cambria Math" panose="02040503050406030204" pitchFamily="18" charset="0"/>
                                    <a:sym typeface="Wingdings" panose="05000000000000000000" pitchFamily="2" charset="2"/>
                                  </a:rPr>
                                  <m:t>−</m:t>
                                </m:r>
                                <m:r>
                                  <a:rPr lang="en-US" altLang="en-US" sz="2800" b="0" i="1" smtClean="0">
                                    <a:latin typeface="Cambria Math" panose="02040503050406030204" pitchFamily="18" charset="0"/>
                                    <a:ea typeface="Cambria Math" panose="02040503050406030204" pitchFamily="18" charset="0"/>
                                    <a:sym typeface="Wingdings" panose="05000000000000000000" pitchFamily="2" charset="2"/>
                                  </a:rPr>
                                  <m:t>𝜇</m:t>
                                </m:r>
                              </m:e>
                            </m:d>
                          </m:e>
                        </m:nary>
                      </m:num>
                      <m:den>
                        <m:r>
                          <a:rPr lang="en-US" altLang="en-US" sz="2800" b="0" i="1" smtClean="0">
                            <a:latin typeface="Cambria Math" panose="02040503050406030204" pitchFamily="18" charset="0"/>
                            <a:sym typeface="Wingdings" panose="05000000000000000000" pitchFamily="2" charset="2"/>
                          </a:rPr>
                          <m:t>𝑛</m:t>
                        </m:r>
                      </m:den>
                    </m:f>
                  </m:oMath>
                </a14:m>
                <a:endParaRPr lang="en-US" altLang="en-US" sz="2800" dirty="0" smtClean="0">
                  <a:sym typeface="Wingdings" panose="05000000000000000000" pitchFamily="2" charset="2"/>
                </a:endParaRPr>
              </a:p>
              <a:p>
                <a:r>
                  <a:rPr lang="en-US" altLang="en-US" sz="2800" dirty="0" smtClean="0">
                    <a:sym typeface="Wingdings" panose="05000000000000000000" pitchFamily="2" charset="2"/>
                  </a:rPr>
                  <a:t>This is called the </a:t>
                </a:r>
                <a:r>
                  <a:rPr lang="en-US" altLang="en-US" sz="2800" b="1" dirty="0" smtClean="0">
                    <a:solidFill>
                      <a:srgbClr val="FF0000"/>
                    </a:solidFill>
                    <a:sym typeface="Wingdings" panose="05000000000000000000" pitchFamily="2" charset="2"/>
                  </a:rPr>
                  <a:t>mean standard deviation.</a:t>
                </a:r>
              </a:p>
              <a:p>
                <a:endParaRPr lang="en-US" altLang="en-US" sz="2800" dirty="0" smtClean="0"/>
              </a:p>
            </p:txBody>
          </p:sp>
        </mc:Choice>
        <mc:Fallback xmlns="">
          <p:sp>
            <p:nvSpPr>
              <p:cNvPr id="557059" name="Rectangle 3"/>
              <p:cNvSpPr>
                <a:spLocks noGrp="1" noRot="1" noChangeAspect="1" noMove="1" noResize="1" noEditPoints="1" noAdjustHandles="1" noChangeArrowheads="1" noChangeShapeType="1" noTextEdit="1"/>
              </p:cNvSpPr>
              <p:nvPr>
                <p:ph type="body" idx="1"/>
              </p:nvPr>
            </p:nvSpPr>
            <p:spPr>
              <a:xfrm>
                <a:off x="489397" y="2087450"/>
                <a:ext cx="8989452" cy="4107288"/>
              </a:xfrm>
              <a:blipFill rotWithShape="0">
                <a:blip r:embed="rId3"/>
                <a:stretch>
                  <a:fillRect l="-2237" t="-15134" b="-1484"/>
                </a:stretch>
              </a:blipFill>
            </p:spPr>
            <p:txBody>
              <a:bodyPr/>
              <a:lstStyle/>
              <a:p>
                <a:r>
                  <a:rPr lang="en-US">
                    <a:noFill/>
                  </a:rPr>
                  <a:t> </a:t>
                </a:r>
              </a:p>
            </p:txBody>
          </p:sp>
        </mc:Fallback>
      </mc:AlternateContent>
    </p:spTree>
    <p:extLst>
      <p:ext uri="{BB962C8B-B14F-4D97-AF65-F5344CB8AC3E}">
        <p14:creationId xmlns:p14="http://schemas.microsoft.com/office/powerpoint/2010/main" val="3836155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7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70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70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570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5705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5705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570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a:xfrm>
            <a:off x="489397" y="-470078"/>
            <a:ext cx="8564451" cy="1981200"/>
          </a:xfrm>
        </p:spPr>
        <p:txBody>
          <a:bodyPr/>
          <a:lstStyle/>
          <a:p>
            <a:r>
              <a:rPr lang="en-US" altLang="en-US" dirty="0"/>
              <a:t>What About Spread? The Standard Deviation</a:t>
            </a:r>
            <a:endParaRPr lang="en-US" altLang="en-US" sz="3000" dirty="0"/>
          </a:p>
        </p:txBody>
      </p:sp>
      <mc:AlternateContent xmlns:mc="http://schemas.openxmlformats.org/markup-compatibility/2006" xmlns:a14="http://schemas.microsoft.com/office/drawing/2010/main">
        <mc:Choice Requires="a14">
          <p:sp>
            <p:nvSpPr>
              <p:cNvPr id="557059" name="Rectangle 3"/>
              <p:cNvSpPr>
                <a:spLocks noGrp="1" noChangeArrowheads="1"/>
              </p:cNvSpPr>
              <p:nvPr>
                <p:ph type="body" idx="1"/>
              </p:nvPr>
            </p:nvSpPr>
            <p:spPr>
              <a:xfrm>
                <a:off x="965915" y="2087450"/>
                <a:ext cx="8564451" cy="4107288"/>
              </a:xfrm>
            </p:spPr>
            <p:txBody>
              <a:bodyPr>
                <a:noAutofit/>
              </a:bodyPr>
              <a:lstStyle/>
              <a:p>
                <a:r>
                  <a:rPr lang="en-US" altLang="en-US" sz="2800" dirty="0" smtClean="0"/>
                  <a:t>{2, 3, 4, 5, 6}</a:t>
                </a:r>
              </a:p>
              <a:p>
                <a:r>
                  <a:rPr lang="el-GR" altLang="en-US" sz="2800" dirty="0" smtClean="0">
                    <a:sym typeface="Wingdings" panose="05000000000000000000" pitchFamily="2" charset="2"/>
                  </a:rPr>
                  <a:t>μ</a:t>
                </a:r>
                <a:r>
                  <a:rPr lang="en-US" altLang="en-US" sz="2800" dirty="0" smtClean="0">
                    <a:sym typeface="Wingdings" panose="05000000000000000000" pitchFamily="2" charset="2"/>
                  </a:rPr>
                  <a:t> = 4</a:t>
                </a:r>
              </a:p>
              <a:p>
                <a14:m>
                  <m:oMath xmlns:m="http://schemas.openxmlformats.org/officeDocument/2006/math">
                    <m:f>
                      <m:fPr>
                        <m:ctrlPr>
                          <a:rPr lang="en-US" altLang="en-US" sz="2800" i="1" smtClean="0">
                            <a:latin typeface="Cambria Math"/>
                            <a:sym typeface="Wingdings" panose="05000000000000000000" pitchFamily="2" charset="2"/>
                          </a:rPr>
                        </m:ctrlPr>
                      </m:fPr>
                      <m:num>
                        <m:nary>
                          <m:naryPr>
                            <m:chr m:val="∑"/>
                            <m:subHide m:val="on"/>
                            <m:supHide m:val="on"/>
                            <m:ctrlPr>
                              <a:rPr lang="en-US" altLang="en-US" sz="2800" i="1" smtClean="0">
                                <a:latin typeface="Cambria Math"/>
                                <a:sym typeface="Wingdings" panose="05000000000000000000" pitchFamily="2" charset="2"/>
                              </a:rPr>
                            </m:ctrlPr>
                          </m:naryPr>
                          <m:sub/>
                          <m:sup/>
                          <m:e>
                            <m:d>
                              <m:dPr>
                                <m:begChr m:val="|"/>
                                <m:endChr m:val="|"/>
                                <m:ctrlPr>
                                  <a:rPr lang="en-US" altLang="en-US" sz="2800" i="1" smtClean="0">
                                    <a:latin typeface="Cambria Math"/>
                                    <a:sym typeface="Wingdings" panose="05000000000000000000" pitchFamily="2" charset="2"/>
                                  </a:rPr>
                                </m:ctrlPr>
                              </m:dPr>
                              <m:e>
                                <m:sSub>
                                  <m:sSubPr>
                                    <m:ctrlPr>
                                      <a:rPr lang="en-US" altLang="en-US" sz="2800" i="1" smtClean="0">
                                        <a:latin typeface="Cambria Math"/>
                                        <a:sym typeface="Wingdings" panose="05000000000000000000" pitchFamily="2" charset="2"/>
                                      </a:rPr>
                                    </m:ctrlPr>
                                  </m:sSubPr>
                                  <m:e>
                                    <m:r>
                                      <a:rPr lang="en-US" altLang="en-US" sz="2800" b="0" i="1" smtClean="0">
                                        <a:latin typeface="Cambria Math" panose="02040503050406030204" pitchFamily="18" charset="0"/>
                                        <a:sym typeface="Wingdings" panose="05000000000000000000" pitchFamily="2" charset="2"/>
                                      </a:rPr>
                                      <m:t>𝑥</m:t>
                                    </m:r>
                                  </m:e>
                                  <m:sub>
                                    <m:r>
                                      <a:rPr lang="en-US" altLang="en-US" sz="2800" b="0" i="1" smtClean="0">
                                        <a:latin typeface="Cambria Math" panose="02040503050406030204" pitchFamily="18" charset="0"/>
                                        <a:sym typeface="Wingdings" panose="05000000000000000000" pitchFamily="2" charset="2"/>
                                      </a:rPr>
                                      <m:t>𝑖</m:t>
                                    </m:r>
                                  </m:sub>
                                </m:sSub>
                                <m:r>
                                  <a:rPr lang="en-US" altLang="en-US" sz="2800" b="0" i="1" smtClean="0">
                                    <a:latin typeface="Cambria Math" panose="02040503050406030204" pitchFamily="18" charset="0"/>
                                    <a:sym typeface="Wingdings" panose="05000000000000000000" pitchFamily="2" charset="2"/>
                                  </a:rPr>
                                  <m:t>−</m:t>
                                </m:r>
                                <m:r>
                                  <a:rPr lang="en-US" altLang="en-US" sz="2800" b="0" i="1" smtClean="0">
                                    <a:latin typeface="Cambria Math" panose="02040503050406030204" pitchFamily="18" charset="0"/>
                                    <a:ea typeface="Cambria Math" panose="02040503050406030204" pitchFamily="18" charset="0"/>
                                    <a:sym typeface="Wingdings" panose="05000000000000000000" pitchFamily="2" charset="2"/>
                                  </a:rPr>
                                  <m:t>𝜇</m:t>
                                </m:r>
                              </m:e>
                            </m:d>
                          </m:e>
                        </m:nary>
                      </m:num>
                      <m:den>
                        <m:r>
                          <a:rPr lang="en-US" altLang="en-US" sz="2800" b="0" i="1" smtClean="0">
                            <a:latin typeface="Cambria Math" panose="02040503050406030204" pitchFamily="18" charset="0"/>
                            <a:sym typeface="Wingdings" panose="05000000000000000000" pitchFamily="2" charset="2"/>
                          </a:rPr>
                          <m:t>𝑛</m:t>
                        </m:r>
                      </m:den>
                    </m:f>
                  </m:oMath>
                </a14:m>
                <a:endParaRPr lang="en-US" altLang="en-US" sz="2800" dirty="0" smtClean="0">
                  <a:sym typeface="Wingdings" panose="05000000000000000000" pitchFamily="2" charset="2"/>
                </a:endParaRPr>
              </a:p>
              <a:p>
                <a:r>
                  <a:rPr lang="en-US" altLang="en-US" sz="2800" dirty="0" smtClean="0">
                    <a:sym typeface="Wingdings" panose="05000000000000000000" pitchFamily="2" charset="2"/>
                  </a:rPr>
                  <a:t>What if we get rid of the absolute value bars.</a:t>
                </a:r>
              </a:p>
              <a:p>
                <a:r>
                  <a:rPr lang="en-US" altLang="en-US" sz="2800" dirty="0" smtClean="0">
                    <a:sym typeface="Wingdings" panose="05000000000000000000" pitchFamily="2" charset="2"/>
                  </a:rPr>
                  <a:t>What could we do so the numbers won’t cancel each other out?</a:t>
                </a:r>
              </a:p>
              <a:p>
                <a:r>
                  <a:rPr lang="en-US" altLang="en-US" sz="2800" dirty="0" smtClean="0">
                    <a:sym typeface="Wingdings" panose="05000000000000000000" pitchFamily="2" charset="2"/>
                  </a:rPr>
                  <a:t>You can always SQUARE to get rid of negatives.</a:t>
                </a:r>
              </a:p>
              <a:p>
                <a:endParaRPr lang="en-US" altLang="en-US" sz="2800" dirty="0" smtClean="0"/>
              </a:p>
            </p:txBody>
          </p:sp>
        </mc:Choice>
        <mc:Fallback xmlns="">
          <p:sp>
            <p:nvSpPr>
              <p:cNvPr id="557059" name="Rectangle 3"/>
              <p:cNvSpPr>
                <a:spLocks noGrp="1" noRot="1" noChangeAspect="1" noMove="1" noResize="1" noEditPoints="1" noAdjustHandles="1" noChangeArrowheads="1" noChangeShapeType="1" noTextEdit="1"/>
              </p:cNvSpPr>
              <p:nvPr>
                <p:ph type="body" idx="1"/>
              </p:nvPr>
            </p:nvSpPr>
            <p:spPr>
              <a:xfrm>
                <a:off x="965915" y="2087450"/>
                <a:ext cx="8564451" cy="4107288"/>
              </a:xfrm>
              <a:blipFill rotWithShape="0">
                <a:blip r:embed="rId3"/>
                <a:stretch>
                  <a:fillRect l="-2349" t="-13205"/>
                </a:stretch>
              </a:blipFill>
            </p:spPr>
            <p:txBody>
              <a:bodyPr/>
              <a:lstStyle/>
              <a:p>
                <a:r>
                  <a:rPr lang="en-US">
                    <a:noFill/>
                  </a:rPr>
                  <a:t> </a:t>
                </a:r>
              </a:p>
            </p:txBody>
          </p:sp>
        </mc:Fallback>
      </mc:AlternateContent>
    </p:spTree>
    <p:extLst>
      <p:ext uri="{BB962C8B-B14F-4D97-AF65-F5344CB8AC3E}">
        <p14:creationId xmlns:p14="http://schemas.microsoft.com/office/powerpoint/2010/main" val="2726636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7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70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70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570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5705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570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a:xfrm>
            <a:off x="579549" y="-804929"/>
            <a:ext cx="8564451" cy="1981200"/>
          </a:xfrm>
        </p:spPr>
        <p:txBody>
          <a:bodyPr>
            <a:normAutofit/>
          </a:bodyPr>
          <a:lstStyle/>
          <a:p>
            <a:r>
              <a:rPr lang="en-US" altLang="en-US" sz="3200" dirty="0"/>
              <a:t>What About Spread? The Standard Deviation</a:t>
            </a:r>
            <a:endParaRPr lang="en-US" altLang="en-US" sz="2400" dirty="0"/>
          </a:p>
        </p:txBody>
      </p:sp>
      <mc:AlternateContent xmlns:mc="http://schemas.openxmlformats.org/markup-compatibility/2006" xmlns:a14="http://schemas.microsoft.com/office/drawing/2010/main">
        <mc:Choice Requires="a14">
          <p:sp>
            <p:nvSpPr>
              <p:cNvPr id="557059" name="Rectangle 3"/>
              <p:cNvSpPr>
                <a:spLocks noGrp="1" noChangeArrowheads="1"/>
              </p:cNvSpPr>
              <p:nvPr>
                <p:ph type="body" idx="1"/>
              </p:nvPr>
            </p:nvSpPr>
            <p:spPr>
              <a:xfrm>
                <a:off x="965915" y="1778354"/>
                <a:ext cx="8564451" cy="4107288"/>
              </a:xfrm>
            </p:spPr>
            <p:txBody>
              <a:bodyPr>
                <a:noAutofit/>
              </a:bodyPr>
              <a:lstStyle/>
              <a:p>
                <a:r>
                  <a:rPr lang="en-US" altLang="en-US" sz="2800" dirty="0" smtClean="0"/>
                  <a:t>{2, 3, 4, 5, 6}</a:t>
                </a:r>
              </a:p>
              <a:p>
                <a:r>
                  <a:rPr lang="el-GR" altLang="en-US" sz="2800" dirty="0" smtClean="0">
                    <a:sym typeface="Wingdings" panose="05000000000000000000" pitchFamily="2" charset="2"/>
                  </a:rPr>
                  <a:t>μ</a:t>
                </a:r>
                <a:r>
                  <a:rPr lang="en-US" altLang="en-US" sz="2800" dirty="0" smtClean="0">
                    <a:sym typeface="Wingdings" panose="05000000000000000000" pitchFamily="2" charset="2"/>
                  </a:rPr>
                  <a:t> = 4</a:t>
                </a:r>
              </a:p>
              <a:p>
                <a:r>
                  <a:rPr lang="en-US" altLang="en-US" sz="2800" dirty="0" smtClean="0">
                    <a:sym typeface="Wingdings" panose="05000000000000000000" pitchFamily="2" charset="2"/>
                  </a:rPr>
                  <a:t>Now let’s square all the distances from the mean and find the average.</a:t>
                </a:r>
              </a:p>
              <a:p>
                <a14:m>
                  <m:oMath xmlns:m="http://schemas.openxmlformats.org/officeDocument/2006/math">
                    <m:f>
                      <m:fPr>
                        <m:ctrlPr>
                          <a:rPr lang="en-US" altLang="en-US" sz="2800" i="1" smtClean="0">
                            <a:latin typeface="Cambria Math"/>
                            <a:sym typeface="Wingdings" panose="05000000000000000000" pitchFamily="2" charset="2"/>
                          </a:rPr>
                        </m:ctrlPr>
                      </m:fPr>
                      <m:num>
                        <m:nary>
                          <m:naryPr>
                            <m:chr m:val="∑"/>
                            <m:subHide m:val="on"/>
                            <m:supHide m:val="on"/>
                            <m:ctrlPr>
                              <a:rPr lang="en-US" altLang="en-US" sz="2800" i="1" smtClean="0">
                                <a:latin typeface="Cambria Math"/>
                                <a:sym typeface="Wingdings" panose="05000000000000000000" pitchFamily="2" charset="2"/>
                              </a:rPr>
                            </m:ctrlPr>
                          </m:naryPr>
                          <m:sub/>
                          <m:sup/>
                          <m:e>
                            <m:sSup>
                              <m:sSupPr>
                                <m:ctrlPr>
                                  <a:rPr lang="en-US" altLang="en-US" sz="2800" i="1" smtClean="0">
                                    <a:latin typeface="Cambria Math"/>
                                    <a:sym typeface="Wingdings" panose="05000000000000000000" pitchFamily="2" charset="2"/>
                                  </a:rPr>
                                </m:ctrlPr>
                              </m:sSupPr>
                              <m:e>
                                <m:d>
                                  <m:dPr>
                                    <m:ctrlPr>
                                      <a:rPr lang="en-US" altLang="en-US" sz="2800" i="1" smtClean="0">
                                        <a:latin typeface="Cambria Math"/>
                                        <a:sym typeface="Wingdings" panose="05000000000000000000" pitchFamily="2" charset="2"/>
                                      </a:rPr>
                                    </m:ctrlPr>
                                  </m:dPr>
                                  <m:e>
                                    <m:sSub>
                                      <m:sSubPr>
                                        <m:ctrlPr>
                                          <a:rPr lang="en-US" altLang="en-US" sz="2800" i="1">
                                            <a:latin typeface="Cambria Math"/>
                                            <a:sym typeface="Wingdings" panose="05000000000000000000" pitchFamily="2" charset="2"/>
                                          </a:rPr>
                                        </m:ctrlPr>
                                      </m:sSubPr>
                                      <m:e>
                                        <m:r>
                                          <a:rPr lang="en-US" altLang="en-US" sz="2800" i="1">
                                            <a:latin typeface="Cambria Math" panose="02040503050406030204" pitchFamily="18" charset="0"/>
                                            <a:sym typeface="Wingdings" panose="05000000000000000000" pitchFamily="2" charset="2"/>
                                          </a:rPr>
                                          <m:t>𝑥</m:t>
                                        </m:r>
                                      </m:e>
                                      <m:sub>
                                        <m:r>
                                          <a:rPr lang="en-US" altLang="en-US" sz="2800" i="1">
                                            <a:latin typeface="Cambria Math" panose="02040503050406030204" pitchFamily="18" charset="0"/>
                                            <a:sym typeface="Wingdings" panose="05000000000000000000" pitchFamily="2" charset="2"/>
                                          </a:rPr>
                                          <m:t>𝑖</m:t>
                                        </m:r>
                                      </m:sub>
                                    </m:sSub>
                                    <m:r>
                                      <a:rPr lang="en-US" altLang="en-US" sz="2800" i="1">
                                        <a:latin typeface="Cambria Math" panose="02040503050406030204" pitchFamily="18" charset="0"/>
                                        <a:sym typeface="Wingdings" panose="05000000000000000000" pitchFamily="2" charset="2"/>
                                      </a:rPr>
                                      <m:t>−</m:t>
                                    </m:r>
                                    <m:r>
                                      <a:rPr lang="en-US" altLang="en-US" sz="2800" i="1">
                                        <a:latin typeface="Cambria Math" panose="02040503050406030204" pitchFamily="18" charset="0"/>
                                        <a:ea typeface="Cambria Math" panose="02040503050406030204" pitchFamily="18" charset="0"/>
                                        <a:sym typeface="Wingdings" panose="05000000000000000000" pitchFamily="2" charset="2"/>
                                      </a:rPr>
                                      <m:t>𝜇</m:t>
                                    </m:r>
                                  </m:e>
                                </m:d>
                              </m:e>
                              <m:sup>
                                <m:r>
                                  <a:rPr lang="en-US" altLang="en-US" sz="2800" b="0" i="1" smtClean="0">
                                    <a:latin typeface="Cambria Math" panose="02040503050406030204" pitchFamily="18" charset="0"/>
                                    <a:sym typeface="Wingdings" panose="05000000000000000000" pitchFamily="2" charset="2"/>
                                  </a:rPr>
                                  <m:t>2</m:t>
                                </m:r>
                              </m:sup>
                            </m:sSup>
                          </m:e>
                        </m:nary>
                      </m:num>
                      <m:den>
                        <m:r>
                          <a:rPr lang="en-US" altLang="en-US" sz="2800" b="0" i="1" smtClean="0">
                            <a:latin typeface="Cambria Math" panose="02040503050406030204" pitchFamily="18" charset="0"/>
                            <a:sym typeface="Wingdings" panose="05000000000000000000" pitchFamily="2" charset="2"/>
                          </a:rPr>
                          <m:t>𝑛</m:t>
                        </m:r>
                      </m:den>
                    </m:f>
                  </m:oMath>
                </a14:m>
                <a:endParaRPr lang="en-US" altLang="en-US" sz="2800" dirty="0" smtClean="0">
                  <a:sym typeface="Wingdings" panose="05000000000000000000" pitchFamily="2" charset="2"/>
                </a:endParaRPr>
              </a:p>
              <a:p>
                <a:r>
                  <a:rPr lang="en-US" altLang="en-US" sz="2800" dirty="0" smtClean="0">
                    <a:sym typeface="Wingdings" panose="05000000000000000000" pitchFamily="2" charset="2"/>
                  </a:rPr>
                  <a:t>What do you get?</a:t>
                </a:r>
              </a:p>
              <a:p>
                <a:r>
                  <a:rPr lang="en-US" altLang="en-US" sz="2800" dirty="0" smtClean="0">
                    <a:sym typeface="Wingdings" panose="05000000000000000000" pitchFamily="2" charset="2"/>
                  </a:rPr>
                  <a:t>The </a:t>
                </a:r>
                <a:r>
                  <a:rPr lang="en-US" altLang="en-US" sz="2800" b="1" u="sng" dirty="0" smtClean="0">
                    <a:solidFill>
                      <a:srgbClr val="FF0000"/>
                    </a:solidFill>
                    <a:sym typeface="Wingdings" panose="05000000000000000000" pitchFamily="2" charset="2"/>
                  </a:rPr>
                  <a:t>average squared distance to the mean </a:t>
                </a:r>
                <a:r>
                  <a:rPr lang="en-US" altLang="en-US" sz="2800" dirty="0" smtClean="0">
                    <a:sym typeface="Wingdings" panose="05000000000000000000" pitchFamily="2" charset="2"/>
                  </a:rPr>
                  <a:t>is 2.</a:t>
                </a:r>
              </a:p>
              <a:p>
                <a:r>
                  <a:rPr lang="en-US" altLang="en-US" sz="2800" dirty="0" smtClean="0">
                    <a:sym typeface="Wingdings" panose="05000000000000000000" pitchFamily="2" charset="2"/>
                  </a:rPr>
                  <a:t>This is called the </a:t>
                </a:r>
                <a:r>
                  <a:rPr lang="en-US" altLang="en-US" sz="2800" b="1" u="sng" dirty="0" smtClean="0">
                    <a:solidFill>
                      <a:srgbClr val="FF0000"/>
                    </a:solidFill>
                    <a:sym typeface="Wingdings" panose="05000000000000000000" pitchFamily="2" charset="2"/>
                  </a:rPr>
                  <a:t>variance. </a:t>
                </a:r>
                <a:r>
                  <a:rPr lang="en-US" altLang="en-US" sz="2800" dirty="0" smtClean="0">
                    <a:sym typeface="Wingdings" panose="05000000000000000000" pitchFamily="2" charset="2"/>
                  </a:rPr>
                  <a:t>The symbol for variance is </a:t>
                </a:r>
                <a:r>
                  <a:rPr lang="el-GR" altLang="en-US" sz="2800" dirty="0" smtClean="0">
                    <a:sym typeface="Wingdings" panose="05000000000000000000" pitchFamily="2" charset="2"/>
                  </a:rPr>
                  <a:t>σ</a:t>
                </a:r>
                <a:r>
                  <a:rPr lang="en-US" altLang="en-US" sz="2800" dirty="0" smtClean="0">
                    <a:sym typeface="Wingdings" panose="05000000000000000000" pitchFamily="2" charset="2"/>
                  </a:rPr>
                  <a:t>².</a:t>
                </a:r>
              </a:p>
              <a:p>
                <a:r>
                  <a:rPr lang="en-US" altLang="en-US" sz="2800" dirty="0" smtClean="0">
                    <a:sym typeface="Wingdings" panose="05000000000000000000" pitchFamily="2" charset="2"/>
                  </a:rPr>
                  <a:t>So how can we get just the </a:t>
                </a:r>
                <a:r>
                  <a:rPr lang="en-US" altLang="en-US" sz="2800" b="1" u="sng" dirty="0">
                    <a:solidFill>
                      <a:srgbClr val="FF0000"/>
                    </a:solidFill>
                    <a:sym typeface="Wingdings" panose="05000000000000000000" pitchFamily="2" charset="2"/>
                  </a:rPr>
                  <a:t>average </a:t>
                </a:r>
                <a:r>
                  <a:rPr lang="en-US" altLang="en-US" sz="2800" b="1" u="sng" dirty="0" smtClean="0">
                    <a:solidFill>
                      <a:srgbClr val="FF0000"/>
                    </a:solidFill>
                    <a:sym typeface="Wingdings" panose="05000000000000000000" pitchFamily="2" charset="2"/>
                  </a:rPr>
                  <a:t>distance </a:t>
                </a:r>
                <a:r>
                  <a:rPr lang="en-US" altLang="en-US" sz="2800" b="1" u="sng" dirty="0">
                    <a:solidFill>
                      <a:srgbClr val="FF0000"/>
                    </a:solidFill>
                    <a:sym typeface="Wingdings" panose="05000000000000000000" pitchFamily="2" charset="2"/>
                  </a:rPr>
                  <a:t>to the mean </a:t>
                </a:r>
                <a:r>
                  <a:rPr lang="en-US" altLang="en-US" sz="2800" b="1" u="sng" dirty="0" smtClean="0">
                    <a:solidFill>
                      <a:srgbClr val="FF0000"/>
                    </a:solidFill>
                    <a:sym typeface="Wingdings" panose="05000000000000000000" pitchFamily="2" charset="2"/>
                  </a:rPr>
                  <a:t>?</a:t>
                </a:r>
                <a:endParaRPr lang="en-US" altLang="en-US" sz="2800" dirty="0" smtClean="0">
                  <a:sym typeface="Wingdings" panose="05000000000000000000" pitchFamily="2" charset="2"/>
                </a:endParaRPr>
              </a:p>
              <a:p>
                <a:endParaRPr lang="en-US" altLang="en-US" sz="2800" dirty="0" smtClean="0"/>
              </a:p>
            </p:txBody>
          </p:sp>
        </mc:Choice>
        <mc:Fallback xmlns="">
          <p:sp>
            <p:nvSpPr>
              <p:cNvPr id="557059" name="Rectangle 3"/>
              <p:cNvSpPr>
                <a:spLocks noGrp="1" noRot="1" noChangeAspect="1" noMove="1" noResize="1" noEditPoints="1" noAdjustHandles="1" noChangeArrowheads="1" noChangeShapeType="1" noTextEdit="1"/>
              </p:cNvSpPr>
              <p:nvPr>
                <p:ph type="body" idx="1"/>
              </p:nvPr>
            </p:nvSpPr>
            <p:spPr>
              <a:xfrm>
                <a:off x="965915" y="1778354"/>
                <a:ext cx="8564451" cy="4107288"/>
              </a:xfrm>
              <a:blipFill rotWithShape="0">
                <a:blip r:embed="rId3"/>
                <a:stretch>
                  <a:fillRect l="-2349" t="-38484" b="-22734"/>
                </a:stretch>
              </a:blipFill>
            </p:spPr>
            <p:txBody>
              <a:bodyPr/>
              <a:lstStyle/>
              <a:p>
                <a:r>
                  <a:rPr lang="en-US">
                    <a:noFill/>
                  </a:rPr>
                  <a:t> </a:t>
                </a:r>
              </a:p>
            </p:txBody>
          </p:sp>
        </mc:Fallback>
      </mc:AlternateContent>
    </p:spTree>
    <p:extLst>
      <p:ext uri="{BB962C8B-B14F-4D97-AF65-F5344CB8AC3E}">
        <p14:creationId xmlns:p14="http://schemas.microsoft.com/office/powerpoint/2010/main" val="3125473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7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70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70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570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5705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5705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5705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570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a:xfrm>
            <a:off x="579549" y="0"/>
            <a:ext cx="8564451" cy="1981200"/>
          </a:xfrm>
        </p:spPr>
        <p:txBody>
          <a:bodyPr>
            <a:normAutofit/>
          </a:bodyPr>
          <a:lstStyle/>
          <a:p>
            <a:r>
              <a:rPr lang="en-US" altLang="en-US" sz="3200" dirty="0"/>
              <a:t>What About Spread? The Standard Deviation</a:t>
            </a:r>
            <a:endParaRPr lang="en-US" altLang="en-US" sz="2400" dirty="0"/>
          </a:p>
        </p:txBody>
      </p:sp>
      <mc:AlternateContent xmlns:mc="http://schemas.openxmlformats.org/markup-compatibility/2006" xmlns:a14="http://schemas.microsoft.com/office/drawing/2010/main">
        <mc:Choice Requires="a14">
          <p:sp>
            <p:nvSpPr>
              <p:cNvPr id="557059" name="Rectangle 3"/>
              <p:cNvSpPr>
                <a:spLocks noGrp="1" noChangeArrowheads="1"/>
              </p:cNvSpPr>
              <p:nvPr>
                <p:ph type="body" idx="1"/>
              </p:nvPr>
            </p:nvSpPr>
            <p:spPr>
              <a:xfrm>
                <a:off x="965915" y="1778354"/>
                <a:ext cx="8178085" cy="4107288"/>
              </a:xfrm>
            </p:spPr>
            <p:txBody>
              <a:bodyPr>
                <a:noAutofit/>
              </a:bodyPr>
              <a:lstStyle/>
              <a:p>
                <a:endParaRPr lang="en-US" altLang="en-US" sz="2800" dirty="0" smtClean="0">
                  <a:sym typeface="Wingdings" panose="05000000000000000000" pitchFamily="2" charset="2"/>
                </a:endParaRPr>
              </a:p>
              <a:p>
                <a14:m>
                  <m:oMath xmlns:m="http://schemas.openxmlformats.org/officeDocument/2006/math">
                    <m:sSup>
                      <m:sSupPr>
                        <m:ctrlPr>
                          <a:rPr lang="el-GR" altLang="en-US" sz="2800" i="1" smtClean="0">
                            <a:latin typeface="Cambria Math"/>
                            <a:sym typeface="Wingdings" panose="05000000000000000000" pitchFamily="2" charset="2"/>
                          </a:rPr>
                        </m:ctrlPr>
                      </m:sSupPr>
                      <m:e>
                        <m:r>
                          <m:rPr>
                            <m:sty m:val="p"/>
                          </m:rPr>
                          <a:rPr lang="el-GR" altLang="en-US" sz="2800" i="1" smtClean="0">
                            <a:latin typeface="Cambria Math" panose="02040503050406030204" pitchFamily="18" charset="0"/>
                            <a:sym typeface="Wingdings" panose="05000000000000000000" pitchFamily="2" charset="2"/>
                          </a:rPr>
                          <m:t>σ</m:t>
                        </m:r>
                      </m:e>
                      <m:sup>
                        <m:r>
                          <a:rPr lang="el-GR" altLang="en-US" sz="2800" i="1" smtClean="0">
                            <a:latin typeface="Cambria Math" panose="02040503050406030204" pitchFamily="18" charset="0"/>
                            <a:sym typeface="Wingdings" panose="05000000000000000000" pitchFamily="2" charset="2"/>
                          </a:rPr>
                          <m:t>2</m:t>
                        </m:r>
                      </m:sup>
                    </m:sSup>
                    <m:r>
                      <a:rPr lang="en-US" altLang="en-US" sz="2800" b="0" i="1" smtClean="0">
                        <a:latin typeface="Cambria Math" panose="02040503050406030204" pitchFamily="18" charset="0"/>
                        <a:sym typeface="Wingdings" panose="05000000000000000000" pitchFamily="2" charset="2"/>
                      </a:rPr>
                      <m:t>=</m:t>
                    </m:r>
                    <m:f>
                      <m:fPr>
                        <m:ctrlPr>
                          <a:rPr lang="en-US" altLang="en-US" sz="2800" i="1" smtClean="0">
                            <a:latin typeface="Cambria Math"/>
                            <a:sym typeface="Wingdings" panose="05000000000000000000" pitchFamily="2" charset="2"/>
                          </a:rPr>
                        </m:ctrlPr>
                      </m:fPr>
                      <m:num>
                        <m:nary>
                          <m:naryPr>
                            <m:chr m:val="∑"/>
                            <m:subHide m:val="on"/>
                            <m:supHide m:val="on"/>
                            <m:ctrlPr>
                              <a:rPr lang="en-US" altLang="en-US" sz="2800" i="1" smtClean="0">
                                <a:latin typeface="Cambria Math"/>
                                <a:sym typeface="Wingdings" panose="05000000000000000000" pitchFamily="2" charset="2"/>
                              </a:rPr>
                            </m:ctrlPr>
                          </m:naryPr>
                          <m:sub/>
                          <m:sup/>
                          <m:e>
                            <m:sSup>
                              <m:sSupPr>
                                <m:ctrlPr>
                                  <a:rPr lang="en-US" altLang="en-US" sz="2800" i="1" smtClean="0">
                                    <a:latin typeface="Cambria Math"/>
                                    <a:sym typeface="Wingdings" panose="05000000000000000000" pitchFamily="2" charset="2"/>
                                  </a:rPr>
                                </m:ctrlPr>
                              </m:sSupPr>
                              <m:e>
                                <m:d>
                                  <m:dPr>
                                    <m:ctrlPr>
                                      <a:rPr lang="en-US" altLang="en-US" sz="2800" i="1" smtClean="0">
                                        <a:latin typeface="Cambria Math"/>
                                        <a:sym typeface="Wingdings" panose="05000000000000000000" pitchFamily="2" charset="2"/>
                                      </a:rPr>
                                    </m:ctrlPr>
                                  </m:dPr>
                                  <m:e>
                                    <m:sSub>
                                      <m:sSubPr>
                                        <m:ctrlPr>
                                          <a:rPr lang="en-US" altLang="en-US" sz="2800" i="1">
                                            <a:latin typeface="Cambria Math"/>
                                            <a:sym typeface="Wingdings" panose="05000000000000000000" pitchFamily="2" charset="2"/>
                                          </a:rPr>
                                        </m:ctrlPr>
                                      </m:sSubPr>
                                      <m:e>
                                        <m:r>
                                          <a:rPr lang="en-US" altLang="en-US" sz="2800" i="1">
                                            <a:latin typeface="Cambria Math" panose="02040503050406030204" pitchFamily="18" charset="0"/>
                                            <a:sym typeface="Wingdings" panose="05000000000000000000" pitchFamily="2" charset="2"/>
                                          </a:rPr>
                                          <m:t>𝑥</m:t>
                                        </m:r>
                                      </m:e>
                                      <m:sub>
                                        <m:r>
                                          <a:rPr lang="en-US" altLang="en-US" sz="2800" i="1">
                                            <a:latin typeface="Cambria Math" panose="02040503050406030204" pitchFamily="18" charset="0"/>
                                            <a:sym typeface="Wingdings" panose="05000000000000000000" pitchFamily="2" charset="2"/>
                                          </a:rPr>
                                          <m:t>𝑖</m:t>
                                        </m:r>
                                      </m:sub>
                                    </m:sSub>
                                    <m:r>
                                      <a:rPr lang="en-US" altLang="en-US" sz="2800" i="1">
                                        <a:latin typeface="Cambria Math" panose="02040503050406030204" pitchFamily="18" charset="0"/>
                                        <a:sym typeface="Wingdings" panose="05000000000000000000" pitchFamily="2" charset="2"/>
                                      </a:rPr>
                                      <m:t>−</m:t>
                                    </m:r>
                                    <m:r>
                                      <a:rPr lang="en-US" altLang="en-US" sz="2800" i="1">
                                        <a:latin typeface="Cambria Math" panose="02040503050406030204" pitchFamily="18" charset="0"/>
                                        <a:ea typeface="Cambria Math" panose="02040503050406030204" pitchFamily="18" charset="0"/>
                                        <a:sym typeface="Wingdings" panose="05000000000000000000" pitchFamily="2" charset="2"/>
                                      </a:rPr>
                                      <m:t>𝜇</m:t>
                                    </m:r>
                                  </m:e>
                                </m:d>
                              </m:e>
                              <m:sup>
                                <m:r>
                                  <a:rPr lang="en-US" altLang="en-US" sz="2800" b="0" i="1" smtClean="0">
                                    <a:latin typeface="Cambria Math" panose="02040503050406030204" pitchFamily="18" charset="0"/>
                                    <a:sym typeface="Wingdings" panose="05000000000000000000" pitchFamily="2" charset="2"/>
                                  </a:rPr>
                                  <m:t>2</m:t>
                                </m:r>
                              </m:sup>
                            </m:sSup>
                          </m:e>
                        </m:nary>
                      </m:num>
                      <m:den>
                        <m:r>
                          <a:rPr lang="en-US" altLang="en-US" sz="2800" b="0" i="1" smtClean="0">
                            <a:latin typeface="Cambria Math" panose="02040503050406030204" pitchFamily="18" charset="0"/>
                            <a:sym typeface="Wingdings" panose="05000000000000000000" pitchFamily="2" charset="2"/>
                          </a:rPr>
                          <m:t>𝑛</m:t>
                        </m:r>
                      </m:den>
                    </m:f>
                  </m:oMath>
                </a14:m>
                <a:endParaRPr lang="en-US" altLang="en-US" sz="2800" dirty="0" smtClean="0">
                  <a:sym typeface="Wingdings" panose="05000000000000000000" pitchFamily="2" charset="2"/>
                </a:endParaRPr>
              </a:p>
              <a:p>
                <a:r>
                  <a:rPr lang="en-US" altLang="en-US" sz="2800" dirty="0" smtClean="0">
                    <a:sym typeface="Wingdings" panose="05000000000000000000" pitchFamily="2" charset="2"/>
                  </a:rPr>
                  <a:t>The </a:t>
                </a:r>
                <a:r>
                  <a:rPr lang="en-US" altLang="en-US" sz="2800" b="1" u="sng" dirty="0" smtClean="0">
                    <a:solidFill>
                      <a:srgbClr val="FF0000"/>
                    </a:solidFill>
                    <a:sym typeface="Wingdings" panose="05000000000000000000" pitchFamily="2" charset="2"/>
                  </a:rPr>
                  <a:t>standard deviation </a:t>
                </a:r>
                <a:r>
                  <a:rPr lang="en-US" altLang="en-US" sz="2800" dirty="0" smtClean="0">
                    <a:sym typeface="Wingdings" panose="05000000000000000000" pitchFamily="2" charset="2"/>
                  </a:rPr>
                  <a:t>is </a:t>
                </a:r>
                <a14:m>
                  <m:oMath xmlns:m="http://schemas.openxmlformats.org/officeDocument/2006/math">
                    <m:r>
                      <m:rPr>
                        <m:sty m:val="p"/>
                      </m:rPr>
                      <a:rPr lang="el-GR" altLang="en-US" sz="2800" i="1">
                        <a:latin typeface="Cambria Math" panose="02040503050406030204" pitchFamily="18" charset="0"/>
                        <a:sym typeface="Wingdings" panose="05000000000000000000" pitchFamily="2" charset="2"/>
                      </a:rPr>
                      <m:t>σ</m:t>
                    </m:r>
                    <m:r>
                      <a:rPr lang="el-GR" altLang="en-US" sz="2800" i="1">
                        <a:latin typeface="Cambria Math" panose="02040503050406030204" pitchFamily="18" charset="0"/>
                        <a:sym typeface="Wingdings" panose="05000000000000000000" pitchFamily="2" charset="2"/>
                      </a:rPr>
                      <m:t> =</m:t>
                    </m:r>
                    <m:rad>
                      <m:radPr>
                        <m:degHide m:val="on"/>
                        <m:ctrlPr>
                          <a:rPr lang="en-US" altLang="en-US" sz="2800" i="1" smtClean="0">
                            <a:latin typeface="Cambria Math"/>
                            <a:sym typeface="Wingdings" panose="05000000000000000000" pitchFamily="2" charset="2"/>
                          </a:rPr>
                        </m:ctrlPr>
                      </m:radPr>
                      <m:deg/>
                      <m:e>
                        <m:f>
                          <m:fPr>
                            <m:ctrlPr>
                              <a:rPr lang="en-US" altLang="en-US" sz="2800" i="1">
                                <a:latin typeface="Cambria Math"/>
                                <a:sym typeface="Wingdings" panose="05000000000000000000" pitchFamily="2" charset="2"/>
                              </a:rPr>
                            </m:ctrlPr>
                          </m:fPr>
                          <m:num>
                            <m:nary>
                              <m:naryPr>
                                <m:chr m:val="∑"/>
                                <m:subHide m:val="on"/>
                                <m:supHide m:val="on"/>
                                <m:ctrlPr>
                                  <a:rPr lang="en-US" altLang="en-US" sz="2800" i="1">
                                    <a:latin typeface="Cambria Math"/>
                                    <a:sym typeface="Wingdings" panose="05000000000000000000" pitchFamily="2" charset="2"/>
                                  </a:rPr>
                                </m:ctrlPr>
                              </m:naryPr>
                              <m:sub/>
                              <m:sup/>
                              <m:e>
                                <m:sSup>
                                  <m:sSupPr>
                                    <m:ctrlPr>
                                      <a:rPr lang="en-US" altLang="en-US" sz="2800" i="1">
                                        <a:latin typeface="Cambria Math"/>
                                        <a:sym typeface="Wingdings" panose="05000000000000000000" pitchFamily="2" charset="2"/>
                                      </a:rPr>
                                    </m:ctrlPr>
                                  </m:sSupPr>
                                  <m:e>
                                    <m:d>
                                      <m:dPr>
                                        <m:ctrlPr>
                                          <a:rPr lang="en-US" altLang="en-US" sz="2800" i="1">
                                            <a:latin typeface="Cambria Math"/>
                                            <a:sym typeface="Wingdings" panose="05000000000000000000" pitchFamily="2" charset="2"/>
                                          </a:rPr>
                                        </m:ctrlPr>
                                      </m:dPr>
                                      <m:e>
                                        <m:sSub>
                                          <m:sSubPr>
                                            <m:ctrlPr>
                                              <a:rPr lang="en-US" altLang="en-US" sz="2800" i="1">
                                                <a:latin typeface="Cambria Math"/>
                                                <a:sym typeface="Wingdings" panose="05000000000000000000" pitchFamily="2" charset="2"/>
                                              </a:rPr>
                                            </m:ctrlPr>
                                          </m:sSubPr>
                                          <m:e>
                                            <m:r>
                                              <a:rPr lang="en-US" altLang="en-US" sz="2800" i="1">
                                                <a:latin typeface="Cambria Math" panose="02040503050406030204" pitchFamily="18" charset="0"/>
                                                <a:sym typeface="Wingdings" panose="05000000000000000000" pitchFamily="2" charset="2"/>
                                              </a:rPr>
                                              <m:t>𝑥</m:t>
                                            </m:r>
                                          </m:e>
                                          <m:sub>
                                            <m:r>
                                              <a:rPr lang="en-US" altLang="en-US" sz="2800" i="1">
                                                <a:latin typeface="Cambria Math" panose="02040503050406030204" pitchFamily="18" charset="0"/>
                                                <a:sym typeface="Wingdings" panose="05000000000000000000" pitchFamily="2" charset="2"/>
                                              </a:rPr>
                                              <m:t>𝑖</m:t>
                                            </m:r>
                                          </m:sub>
                                        </m:sSub>
                                        <m:r>
                                          <a:rPr lang="en-US" altLang="en-US" sz="2800" i="1">
                                            <a:latin typeface="Cambria Math" panose="02040503050406030204" pitchFamily="18" charset="0"/>
                                            <a:sym typeface="Wingdings" panose="05000000000000000000" pitchFamily="2" charset="2"/>
                                          </a:rPr>
                                          <m:t>−</m:t>
                                        </m:r>
                                        <m:r>
                                          <a:rPr lang="en-US" altLang="en-US" sz="2800" i="1">
                                            <a:latin typeface="Cambria Math" panose="02040503050406030204" pitchFamily="18" charset="0"/>
                                            <a:ea typeface="Cambria Math" panose="02040503050406030204" pitchFamily="18" charset="0"/>
                                            <a:sym typeface="Wingdings" panose="05000000000000000000" pitchFamily="2" charset="2"/>
                                          </a:rPr>
                                          <m:t>𝜇</m:t>
                                        </m:r>
                                      </m:e>
                                    </m:d>
                                  </m:e>
                                  <m:sup>
                                    <m:r>
                                      <a:rPr lang="en-US" altLang="en-US" sz="2800" i="1">
                                        <a:latin typeface="Cambria Math" panose="02040503050406030204" pitchFamily="18" charset="0"/>
                                        <a:sym typeface="Wingdings" panose="05000000000000000000" pitchFamily="2" charset="2"/>
                                      </a:rPr>
                                      <m:t>2</m:t>
                                    </m:r>
                                  </m:sup>
                                </m:sSup>
                              </m:e>
                            </m:nary>
                          </m:num>
                          <m:den>
                            <m:r>
                              <a:rPr lang="en-US" altLang="en-US" sz="2800" i="1">
                                <a:latin typeface="Cambria Math" panose="02040503050406030204" pitchFamily="18" charset="0"/>
                                <a:sym typeface="Wingdings" panose="05000000000000000000" pitchFamily="2" charset="2"/>
                              </a:rPr>
                              <m:t>𝑛</m:t>
                            </m:r>
                          </m:den>
                        </m:f>
                      </m:e>
                    </m:rad>
                  </m:oMath>
                </a14:m>
                <a:endParaRPr lang="en-US" altLang="en-US" sz="2800" dirty="0" smtClean="0">
                  <a:sym typeface="Wingdings" panose="05000000000000000000" pitchFamily="2" charset="2"/>
                </a:endParaRPr>
              </a:p>
              <a:p>
                <a:r>
                  <a:rPr lang="en-US" altLang="en-US" sz="2800" dirty="0" smtClean="0">
                    <a:sym typeface="Wingdings" panose="05000000000000000000" pitchFamily="2" charset="2"/>
                  </a:rPr>
                  <a:t>This is the closest estimate for the </a:t>
                </a:r>
                <a:r>
                  <a:rPr lang="en-US" altLang="en-US" sz="2800" b="1" u="sng" dirty="0" smtClean="0">
                    <a:solidFill>
                      <a:srgbClr val="FF0000"/>
                    </a:solidFill>
                    <a:sym typeface="Wingdings" panose="05000000000000000000" pitchFamily="2" charset="2"/>
                  </a:rPr>
                  <a:t>average distance to the mean.</a:t>
                </a:r>
              </a:p>
              <a:p>
                <a:endParaRPr lang="en-US" altLang="en-US" sz="2800" dirty="0" smtClean="0"/>
              </a:p>
            </p:txBody>
          </p:sp>
        </mc:Choice>
        <mc:Fallback xmlns="">
          <p:sp>
            <p:nvSpPr>
              <p:cNvPr id="557059" name="Rectangle 3"/>
              <p:cNvSpPr>
                <a:spLocks noGrp="1" noRot="1" noChangeAspect="1" noMove="1" noResize="1" noEditPoints="1" noAdjustHandles="1" noChangeArrowheads="1" noChangeShapeType="1" noTextEdit="1"/>
              </p:cNvSpPr>
              <p:nvPr>
                <p:ph type="body" idx="1"/>
              </p:nvPr>
            </p:nvSpPr>
            <p:spPr>
              <a:xfrm>
                <a:off x="965915" y="1778354"/>
                <a:ext cx="8178085" cy="4107288"/>
              </a:xfrm>
              <a:blipFill rotWithShape="0">
                <a:blip r:embed="rId3"/>
                <a:stretch>
                  <a:fillRect l="-2459" r="-1565"/>
                </a:stretch>
              </a:blipFill>
            </p:spPr>
            <p:txBody>
              <a:bodyPr/>
              <a:lstStyle/>
              <a:p>
                <a:r>
                  <a:rPr lang="en-US">
                    <a:noFill/>
                  </a:rPr>
                  <a:t> </a:t>
                </a:r>
              </a:p>
            </p:txBody>
          </p:sp>
        </mc:Fallback>
      </mc:AlternateContent>
    </p:spTree>
    <p:extLst>
      <p:ext uri="{BB962C8B-B14F-4D97-AF65-F5344CB8AC3E}">
        <p14:creationId xmlns:p14="http://schemas.microsoft.com/office/powerpoint/2010/main" val="1798771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57059">
                                            <p:txEl>
                                              <p:pRg st="1" end="1"/>
                                            </p:txEl>
                                          </p:spTgt>
                                        </p:tgtEl>
                                        <p:attrNameLst>
                                          <p:attrName>style.visibility</p:attrName>
                                        </p:attrNameLst>
                                      </p:cBhvr>
                                      <p:to>
                                        <p:strVal val="visible"/>
                                      </p:to>
                                    </p:set>
                                    <p:animEffect transition="in" filter="fade">
                                      <p:cBhvr>
                                        <p:cTn id="7" dur="1000"/>
                                        <p:tgtEl>
                                          <p:spTgt spid="557059">
                                            <p:txEl>
                                              <p:pRg st="1" end="1"/>
                                            </p:txEl>
                                          </p:spTgt>
                                        </p:tgtEl>
                                      </p:cBhvr>
                                    </p:animEffect>
                                    <p:anim calcmode="lin" valueType="num">
                                      <p:cBhvr>
                                        <p:cTn id="8" dur="1000" fill="hold"/>
                                        <p:tgtEl>
                                          <p:spTgt spid="55705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570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57059">
                                            <p:txEl>
                                              <p:pRg st="2" end="2"/>
                                            </p:txEl>
                                          </p:spTgt>
                                        </p:tgtEl>
                                        <p:attrNameLst>
                                          <p:attrName>style.visibility</p:attrName>
                                        </p:attrNameLst>
                                      </p:cBhvr>
                                      <p:to>
                                        <p:strVal val="visible"/>
                                      </p:to>
                                    </p:set>
                                    <p:animEffect transition="in" filter="fade">
                                      <p:cBhvr>
                                        <p:cTn id="14" dur="1000"/>
                                        <p:tgtEl>
                                          <p:spTgt spid="557059">
                                            <p:txEl>
                                              <p:pRg st="2" end="2"/>
                                            </p:txEl>
                                          </p:spTgt>
                                        </p:tgtEl>
                                      </p:cBhvr>
                                    </p:animEffect>
                                    <p:anim calcmode="lin" valueType="num">
                                      <p:cBhvr>
                                        <p:cTn id="15" dur="1000" fill="hold"/>
                                        <p:tgtEl>
                                          <p:spTgt spid="55705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570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57059">
                                            <p:txEl>
                                              <p:pRg st="3" end="3"/>
                                            </p:txEl>
                                          </p:spTgt>
                                        </p:tgtEl>
                                        <p:attrNameLst>
                                          <p:attrName>style.visibility</p:attrName>
                                        </p:attrNameLst>
                                      </p:cBhvr>
                                      <p:to>
                                        <p:strVal val="visible"/>
                                      </p:to>
                                    </p:set>
                                    <p:animEffect transition="in" filter="fade">
                                      <p:cBhvr>
                                        <p:cTn id="21" dur="1000"/>
                                        <p:tgtEl>
                                          <p:spTgt spid="557059">
                                            <p:txEl>
                                              <p:pRg st="3" end="3"/>
                                            </p:txEl>
                                          </p:spTgt>
                                        </p:tgtEl>
                                      </p:cBhvr>
                                    </p:animEffect>
                                    <p:anim calcmode="lin" valueType="num">
                                      <p:cBhvr>
                                        <p:cTn id="22" dur="1000" fill="hold"/>
                                        <p:tgtEl>
                                          <p:spTgt spid="55705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5705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finding the mean, variance and standard deviation of a sample?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982133" y="2667000"/>
                <a:ext cx="7704667" cy="4191000"/>
              </a:xfrm>
            </p:spPr>
            <p:txBody>
              <a:bodyPr>
                <a:normAutofit/>
              </a:bodyPr>
              <a:lstStyle/>
              <a:p>
                <a:pPr marL="0" indent="0">
                  <a:buNone/>
                </a:pPr>
                <a:r>
                  <a:rPr lang="en-US" sz="2800" dirty="0" smtClean="0"/>
                  <a:t>The equations are a little different and we use different symbols. </a:t>
                </a:r>
              </a:p>
              <a:p>
                <a:pPr marL="0" indent="0">
                  <a:buNone/>
                </a:pPr>
                <a14:m>
                  <m:oMath xmlns:m="http://schemas.openxmlformats.org/officeDocument/2006/math">
                    <m:acc>
                      <m:accPr>
                        <m:chr m:val="̅"/>
                        <m:ctrlPr>
                          <a:rPr lang="en-US" sz="2800" b="1" i="1" smtClean="0">
                            <a:solidFill>
                              <a:srgbClr val="FF0000"/>
                            </a:solidFill>
                            <a:latin typeface="Cambria Math"/>
                          </a:rPr>
                        </m:ctrlPr>
                      </m:accPr>
                      <m:e>
                        <m:r>
                          <a:rPr lang="en-US" sz="2800" b="1" i="1" smtClean="0">
                            <a:solidFill>
                              <a:srgbClr val="FF0000"/>
                            </a:solidFill>
                            <a:latin typeface="Cambria Math" panose="02040503050406030204" pitchFamily="18" charset="0"/>
                          </a:rPr>
                          <m:t>𝒙</m:t>
                        </m:r>
                      </m:e>
                    </m:acc>
                  </m:oMath>
                </a14:m>
                <a:r>
                  <a:rPr lang="en-US" sz="2800" b="1" dirty="0" smtClean="0">
                    <a:solidFill>
                      <a:srgbClr val="FF0000"/>
                    </a:solidFill>
                    <a:sym typeface="Wingdings" panose="05000000000000000000" pitchFamily="2" charset="2"/>
                  </a:rPr>
                  <a:t>  mean</a:t>
                </a:r>
                <a:endParaRPr lang="en-US" sz="2800" b="1" dirty="0" smtClean="0">
                  <a:solidFill>
                    <a:srgbClr val="FF0000"/>
                  </a:solidFill>
                </a:endParaRPr>
              </a:p>
              <a:p>
                <a:pPr marL="0" indent="0">
                  <a:buNone/>
                </a:pPr>
                <a:r>
                  <a:rPr lang="en-US" altLang="en-US" sz="2800" b="1" dirty="0" smtClean="0">
                    <a:solidFill>
                      <a:srgbClr val="FF0000"/>
                    </a:solidFill>
                    <a:sym typeface="Wingdings" panose="05000000000000000000" pitchFamily="2" charset="2"/>
                  </a:rPr>
                  <a:t>Variance  </a:t>
                </a:r>
                <a14:m>
                  <m:oMath xmlns:m="http://schemas.openxmlformats.org/officeDocument/2006/math">
                    <m:sSup>
                      <m:sSupPr>
                        <m:ctrlPr>
                          <a:rPr lang="el-GR" altLang="en-US" sz="2800" b="1" i="1">
                            <a:solidFill>
                              <a:srgbClr val="FF0000"/>
                            </a:solidFill>
                            <a:latin typeface="Cambria Math"/>
                            <a:sym typeface="Wingdings" panose="05000000000000000000" pitchFamily="2" charset="2"/>
                          </a:rPr>
                        </m:ctrlPr>
                      </m:sSupPr>
                      <m:e>
                        <m:r>
                          <a:rPr lang="en-US" altLang="en-US" sz="2800" b="1" i="1" smtClean="0">
                            <a:solidFill>
                              <a:srgbClr val="FF0000"/>
                            </a:solidFill>
                            <a:latin typeface="Cambria Math" panose="02040503050406030204" pitchFamily="18" charset="0"/>
                            <a:sym typeface="Wingdings" panose="05000000000000000000" pitchFamily="2" charset="2"/>
                          </a:rPr>
                          <m:t>𝑺</m:t>
                        </m:r>
                      </m:e>
                      <m:sup>
                        <m:r>
                          <a:rPr lang="el-GR" altLang="en-US" sz="2800" b="1" i="1">
                            <a:solidFill>
                              <a:srgbClr val="FF0000"/>
                            </a:solidFill>
                            <a:latin typeface="Cambria Math" panose="02040503050406030204" pitchFamily="18" charset="0"/>
                            <a:sym typeface="Wingdings" panose="05000000000000000000" pitchFamily="2" charset="2"/>
                          </a:rPr>
                          <m:t>𝟐</m:t>
                        </m:r>
                      </m:sup>
                    </m:sSup>
                    <m:r>
                      <a:rPr lang="en-US" altLang="en-US" sz="2800" b="1" i="1">
                        <a:solidFill>
                          <a:srgbClr val="FF0000"/>
                        </a:solidFill>
                        <a:latin typeface="Cambria Math" panose="02040503050406030204" pitchFamily="18" charset="0"/>
                        <a:sym typeface="Wingdings" panose="05000000000000000000" pitchFamily="2" charset="2"/>
                      </a:rPr>
                      <m:t>=</m:t>
                    </m:r>
                    <m:f>
                      <m:fPr>
                        <m:ctrlPr>
                          <a:rPr lang="en-US" altLang="en-US" sz="2800" b="1" i="1">
                            <a:solidFill>
                              <a:srgbClr val="FF0000"/>
                            </a:solidFill>
                            <a:latin typeface="Cambria Math"/>
                            <a:sym typeface="Wingdings" panose="05000000000000000000" pitchFamily="2" charset="2"/>
                          </a:rPr>
                        </m:ctrlPr>
                      </m:fPr>
                      <m:num>
                        <m:nary>
                          <m:naryPr>
                            <m:chr m:val="∑"/>
                            <m:subHide m:val="on"/>
                            <m:supHide m:val="on"/>
                            <m:ctrlPr>
                              <a:rPr lang="en-US" altLang="en-US" sz="2800" b="1" i="1">
                                <a:solidFill>
                                  <a:srgbClr val="FF0000"/>
                                </a:solidFill>
                                <a:latin typeface="Cambria Math"/>
                                <a:sym typeface="Wingdings" panose="05000000000000000000" pitchFamily="2" charset="2"/>
                              </a:rPr>
                            </m:ctrlPr>
                          </m:naryPr>
                          <m:sub/>
                          <m:sup/>
                          <m:e>
                            <m:sSup>
                              <m:sSupPr>
                                <m:ctrlPr>
                                  <a:rPr lang="en-US" altLang="en-US" sz="2800" b="1" i="1">
                                    <a:solidFill>
                                      <a:srgbClr val="FF0000"/>
                                    </a:solidFill>
                                    <a:latin typeface="Cambria Math"/>
                                    <a:sym typeface="Wingdings" panose="05000000000000000000" pitchFamily="2" charset="2"/>
                                  </a:rPr>
                                </m:ctrlPr>
                              </m:sSupPr>
                              <m:e>
                                <m:d>
                                  <m:dPr>
                                    <m:ctrlPr>
                                      <a:rPr lang="en-US" altLang="en-US" sz="2800" b="1" i="1">
                                        <a:solidFill>
                                          <a:srgbClr val="FF0000"/>
                                        </a:solidFill>
                                        <a:latin typeface="Cambria Math"/>
                                        <a:sym typeface="Wingdings" panose="05000000000000000000" pitchFamily="2" charset="2"/>
                                      </a:rPr>
                                    </m:ctrlPr>
                                  </m:dPr>
                                  <m:e>
                                    <m:sSub>
                                      <m:sSubPr>
                                        <m:ctrlPr>
                                          <a:rPr lang="en-US" altLang="en-US" sz="2800" b="1" i="1">
                                            <a:solidFill>
                                              <a:srgbClr val="FF0000"/>
                                            </a:solidFill>
                                            <a:latin typeface="Cambria Math"/>
                                            <a:sym typeface="Wingdings" panose="05000000000000000000" pitchFamily="2" charset="2"/>
                                          </a:rPr>
                                        </m:ctrlPr>
                                      </m:sSubPr>
                                      <m:e>
                                        <m:r>
                                          <a:rPr lang="en-US" altLang="en-US" sz="2800" b="1" i="1">
                                            <a:solidFill>
                                              <a:srgbClr val="FF0000"/>
                                            </a:solidFill>
                                            <a:latin typeface="Cambria Math" panose="02040503050406030204" pitchFamily="18" charset="0"/>
                                            <a:sym typeface="Wingdings" panose="05000000000000000000" pitchFamily="2" charset="2"/>
                                          </a:rPr>
                                          <m:t>𝒙</m:t>
                                        </m:r>
                                      </m:e>
                                      <m:sub>
                                        <m:r>
                                          <a:rPr lang="en-US" altLang="en-US" sz="2800" b="1" i="1">
                                            <a:solidFill>
                                              <a:srgbClr val="FF0000"/>
                                            </a:solidFill>
                                            <a:latin typeface="Cambria Math" panose="02040503050406030204" pitchFamily="18" charset="0"/>
                                            <a:sym typeface="Wingdings" panose="05000000000000000000" pitchFamily="2" charset="2"/>
                                          </a:rPr>
                                          <m:t>𝒊</m:t>
                                        </m:r>
                                      </m:sub>
                                    </m:sSub>
                                    <m:r>
                                      <a:rPr lang="en-US" altLang="en-US" sz="2800" b="1" i="1">
                                        <a:solidFill>
                                          <a:srgbClr val="FF0000"/>
                                        </a:solidFill>
                                        <a:latin typeface="Cambria Math" panose="02040503050406030204" pitchFamily="18" charset="0"/>
                                        <a:sym typeface="Wingdings" panose="05000000000000000000" pitchFamily="2" charset="2"/>
                                      </a:rPr>
                                      <m:t>−</m:t>
                                    </m:r>
                                    <m:r>
                                      <a:rPr lang="en-US" altLang="en-US" sz="2800" b="1" i="1">
                                        <a:solidFill>
                                          <a:srgbClr val="FF0000"/>
                                        </a:solidFill>
                                        <a:latin typeface="Cambria Math" panose="02040503050406030204" pitchFamily="18" charset="0"/>
                                        <a:ea typeface="Cambria Math" panose="02040503050406030204" pitchFamily="18" charset="0"/>
                                        <a:sym typeface="Wingdings" panose="05000000000000000000" pitchFamily="2" charset="2"/>
                                      </a:rPr>
                                      <m:t>𝝁</m:t>
                                    </m:r>
                                  </m:e>
                                </m:d>
                              </m:e>
                              <m:sup>
                                <m:r>
                                  <a:rPr lang="en-US" altLang="en-US" sz="2800" b="1" i="1">
                                    <a:solidFill>
                                      <a:srgbClr val="FF0000"/>
                                    </a:solidFill>
                                    <a:latin typeface="Cambria Math" panose="02040503050406030204" pitchFamily="18" charset="0"/>
                                    <a:sym typeface="Wingdings" panose="05000000000000000000" pitchFamily="2" charset="2"/>
                                  </a:rPr>
                                  <m:t>𝟐</m:t>
                                </m:r>
                              </m:sup>
                            </m:sSup>
                          </m:e>
                        </m:nary>
                      </m:num>
                      <m:den>
                        <m:r>
                          <a:rPr lang="en-US" altLang="en-US" sz="2800" b="1" i="1">
                            <a:solidFill>
                              <a:srgbClr val="FF0000"/>
                            </a:solidFill>
                            <a:latin typeface="Cambria Math" panose="02040503050406030204" pitchFamily="18" charset="0"/>
                            <a:sym typeface="Wingdings" panose="05000000000000000000" pitchFamily="2" charset="2"/>
                          </a:rPr>
                          <m:t>𝒏</m:t>
                        </m:r>
                        <m:r>
                          <a:rPr lang="en-US" altLang="en-US" sz="2800" b="1" i="1" smtClean="0">
                            <a:solidFill>
                              <a:srgbClr val="FF0000"/>
                            </a:solidFill>
                            <a:latin typeface="Cambria Math" panose="02040503050406030204" pitchFamily="18" charset="0"/>
                            <a:sym typeface="Wingdings" panose="05000000000000000000" pitchFamily="2" charset="2"/>
                          </a:rPr>
                          <m:t>−</m:t>
                        </m:r>
                        <m:r>
                          <a:rPr lang="en-US" altLang="en-US" sz="2800" b="1" i="1" smtClean="0">
                            <a:solidFill>
                              <a:srgbClr val="FF0000"/>
                            </a:solidFill>
                            <a:latin typeface="Cambria Math" panose="02040503050406030204" pitchFamily="18" charset="0"/>
                            <a:sym typeface="Wingdings" panose="05000000000000000000" pitchFamily="2" charset="2"/>
                          </a:rPr>
                          <m:t>𝟏</m:t>
                        </m:r>
                      </m:den>
                    </m:f>
                  </m:oMath>
                </a14:m>
                <a:endParaRPr lang="en-US" sz="2800" b="1" dirty="0" smtClean="0">
                  <a:solidFill>
                    <a:srgbClr val="FF0000"/>
                  </a:solidFill>
                </a:endParaRPr>
              </a:p>
              <a:p>
                <a:pPr marL="0" indent="0">
                  <a:buNone/>
                </a:pPr>
                <a:r>
                  <a:rPr lang="en-US" sz="2800" b="1" dirty="0" smtClean="0">
                    <a:solidFill>
                      <a:srgbClr val="FF0000"/>
                    </a:solidFill>
                  </a:rPr>
                  <a:t>Standard Deviation </a:t>
                </a:r>
                <a:r>
                  <a:rPr lang="en-US" sz="2800" b="1" dirty="0" smtClean="0">
                    <a:solidFill>
                      <a:srgbClr val="FF0000"/>
                    </a:solidFill>
                    <a:sym typeface="Wingdings" panose="05000000000000000000" pitchFamily="2" charset="2"/>
                  </a:rPr>
                  <a:t></a:t>
                </a:r>
                <a14:m>
                  <m:oMath xmlns:m="http://schemas.openxmlformats.org/officeDocument/2006/math">
                    <m:r>
                      <a:rPr lang="el-GR" altLang="en-US" sz="2800" b="1" i="1">
                        <a:solidFill>
                          <a:srgbClr val="FF0000"/>
                        </a:solidFill>
                        <a:latin typeface="Cambria Math" panose="02040503050406030204" pitchFamily="18" charset="0"/>
                        <a:sym typeface="Wingdings" panose="05000000000000000000" pitchFamily="2" charset="2"/>
                      </a:rPr>
                      <m:t> </m:t>
                    </m:r>
                    <m:r>
                      <a:rPr lang="en-US" altLang="en-US" sz="2800" b="1" i="1" smtClean="0">
                        <a:solidFill>
                          <a:srgbClr val="FF0000"/>
                        </a:solidFill>
                        <a:latin typeface="Cambria Math" panose="02040503050406030204" pitchFamily="18" charset="0"/>
                        <a:sym typeface="Wingdings" panose="05000000000000000000" pitchFamily="2" charset="2"/>
                      </a:rPr>
                      <m:t>𝑺</m:t>
                    </m:r>
                    <m:r>
                      <a:rPr lang="el-GR" altLang="en-US" sz="2800" b="1" i="1">
                        <a:solidFill>
                          <a:srgbClr val="FF0000"/>
                        </a:solidFill>
                        <a:latin typeface="Cambria Math" panose="02040503050406030204" pitchFamily="18" charset="0"/>
                        <a:sym typeface="Wingdings" panose="05000000000000000000" pitchFamily="2" charset="2"/>
                      </a:rPr>
                      <m:t>=</m:t>
                    </m:r>
                    <m:rad>
                      <m:radPr>
                        <m:degHide m:val="on"/>
                        <m:ctrlPr>
                          <a:rPr lang="en-US" altLang="en-US" sz="2800" b="1" i="1">
                            <a:solidFill>
                              <a:srgbClr val="FF0000"/>
                            </a:solidFill>
                            <a:latin typeface="Cambria Math"/>
                            <a:sym typeface="Wingdings" panose="05000000000000000000" pitchFamily="2" charset="2"/>
                          </a:rPr>
                        </m:ctrlPr>
                      </m:radPr>
                      <m:deg/>
                      <m:e>
                        <m:f>
                          <m:fPr>
                            <m:ctrlPr>
                              <a:rPr lang="en-US" altLang="en-US" sz="2800" b="1" i="1">
                                <a:solidFill>
                                  <a:srgbClr val="FF0000"/>
                                </a:solidFill>
                                <a:latin typeface="Cambria Math"/>
                                <a:sym typeface="Wingdings" panose="05000000000000000000" pitchFamily="2" charset="2"/>
                              </a:rPr>
                            </m:ctrlPr>
                          </m:fPr>
                          <m:num>
                            <m:nary>
                              <m:naryPr>
                                <m:chr m:val="∑"/>
                                <m:subHide m:val="on"/>
                                <m:supHide m:val="on"/>
                                <m:ctrlPr>
                                  <a:rPr lang="en-US" altLang="en-US" sz="2800" b="1" i="1">
                                    <a:solidFill>
                                      <a:srgbClr val="FF0000"/>
                                    </a:solidFill>
                                    <a:latin typeface="Cambria Math"/>
                                    <a:sym typeface="Wingdings" panose="05000000000000000000" pitchFamily="2" charset="2"/>
                                  </a:rPr>
                                </m:ctrlPr>
                              </m:naryPr>
                              <m:sub/>
                              <m:sup/>
                              <m:e>
                                <m:sSup>
                                  <m:sSupPr>
                                    <m:ctrlPr>
                                      <a:rPr lang="en-US" altLang="en-US" sz="2800" b="1" i="1">
                                        <a:solidFill>
                                          <a:srgbClr val="FF0000"/>
                                        </a:solidFill>
                                        <a:latin typeface="Cambria Math"/>
                                        <a:sym typeface="Wingdings" panose="05000000000000000000" pitchFamily="2" charset="2"/>
                                      </a:rPr>
                                    </m:ctrlPr>
                                  </m:sSupPr>
                                  <m:e>
                                    <m:d>
                                      <m:dPr>
                                        <m:ctrlPr>
                                          <a:rPr lang="en-US" altLang="en-US" sz="2800" b="1" i="1">
                                            <a:solidFill>
                                              <a:srgbClr val="FF0000"/>
                                            </a:solidFill>
                                            <a:latin typeface="Cambria Math"/>
                                            <a:sym typeface="Wingdings" panose="05000000000000000000" pitchFamily="2" charset="2"/>
                                          </a:rPr>
                                        </m:ctrlPr>
                                      </m:dPr>
                                      <m:e>
                                        <m:sSub>
                                          <m:sSubPr>
                                            <m:ctrlPr>
                                              <a:rPr lang="en-US" altLang="en-US" sz="2800" b="1" i="1">
                                                <a:solidFill>
                                                  <a:srgbClr val="FF0000"/>
                                                </a:solidFill>
                                                <a:latin typeface="Cambria Math"/>
                                                <a:sym typeface="Wingdings" panose="05000000000000000000" pitchFamily="2" charset="2"/>
                                              </a:rPr>
                                            </m:ctrlPr>
                                          </m:sSubPr>
                                          <m:e>
                                            <m:r>
                                              <a:rPr lang="en-US" altLang="en-US" sz="2800" b="1" i="1">
                                                <a:solidFill>
                                                  <a:srgbClr val="FF0000"/>
                                                </a:solidFill>
                                                <a:latin typeface="Cambria Math" panose="02040503050406030204" pitchFamily="18" charset="0"/>
                                                <a:sym typeface="Wingdings" panose="05000000000000000000" pitchFamily="2" charset="2"/>
                                              </a:rPr>
                                              <m:t>𝒙</m:t>
                                            </m:r>
                                          </m:e>
                                          <m:sub>
                                            <m:r>
                                              <a:rPr lang="en-US" altLang="en-US" sz="2800" b="1" i="1">
                                                <a:solidFill>
                                                  <a:srgbClr val="FF0000"/>
                                                </a:solidFill>
                                                <a:latin typeface="Cambria Math" panose="02040503050406030204" pitchFamily="18" charset="0"/>
                                                <a:sym typeface="Wingdings" panose="05000000000000000000" pitchFamily="2" charset="2"/>
                                              </a:rPr>
                                              <m:t>𝒊</m:t>
                                            </m:r>
                                          </m:sub>
                                        </m:sSub>
                                        <m:r>
                                          <a:rPr lang="en-US" altLang="en-US" sz="2800" b="1" i="1">
                                            <a:solidFill>
                                              <a:srgbClr val="FF0000"/>
                                            </a:solidFill>
                                            <a:latin typeface="Cambria Math" panose="02040503050406030204" pitchFamily="18" charset="0"/>
                                            <a:sym typeface="Wingdings" panose="05000000000000000000" pitchFamily="2" charset="2"/>
                                          </a:rPr>
                                          <m:t>−</m:t>
                                        </m:r>
                                        <m:r>
                                          <a:rPr lang="en-US" altLang="en-US" sz="2800" b="1" i="1">
                                            <a:solidFill>
                                              <a:srgbClr val="FF0000"/>
                                            </a:solidFill>
                                            <a:latin typeface="Cambria Math" panose="02040503050406030204" pitchFamily="18" charset="0"/>
                                            <a:ea typeface="Cambria Math" panose="02040503050406030204" pitchFamily="18" charset="0"/>
                                            <a:sym typeface="Wingdings" panose="05000000000000000000" pitchFamily="2" charset="2"/>
                                          </a:rPr>
                                          <m:t>𝝁</m:t>
                                        </m:r>
                                      </m:e>
                                    </m:d>
                                  </m:e>
                                  <m:sup>
                                    <m:r>
                                      <a:rPr lang="en-US" altLang="en-US" sz="2800" b="1" i="1">
                                        <a:solidFill>
                                          <a:srgbClr val="FF0000"/>
                                        </a:solidFill>
                                        <a:latin typeface="Cambria Math" panose="02040503050406030204" pitchFamily="18" charset="0"/>
                                        <a:sym typeface="Wingdings" panose="05000000000000000000" pitchFamily="2" charset="2"/>
                                      </a:rPr>
                                      <m:t>𝟐</m:t>
                                    </m:r>
                                  </m:sup>
                                </m:sSup>
                              </m:e>
                            </m:nary>
                          </m:num>
                          <m:den>
                            <m:r>
                              <a:rPr lang="en-US" altLang="en-US" sz="2800" b="1" i="1">
                                <a:solidFill>
                                  <a:srgbClr val="FF0000"/>
                                </a:solidFill>
                                <a:latin typeface="Cambria Math" panose="02040503050406030204" pitchFamily="18" charset="0"/>
                                <a:sym typeface="Wingdings" panose="05000000000000000000" pitchFamily="2" charset="2"/>
                              </a:rPr>
                              <m:t>𝒏</m:t>
                            </m:r>
                            <m:r>
                              <a:rPr lang="en-US" altLang="en-US" sz="2800" b="1" i="1" smtClean="0">
                                <a:solidFill>
                                  <a:srgbClr val="FF0000"/>
                                </a:solidFill>
                                <a:latin typeface="Cambria Math" panose="02040503050406030204" pitchFamily="18" charset="0"/>
                                <a:sym typeface="Wingdings" panose="05000000000000000000" pitchFamily="2" charset="2"/>
                              </a:rPr>
                              <m:t>−</m:t>
                            </m:r>
                            <m:r>
                              <a:rPr lang="en-US" altLang="en-US" sz="2800" b="1" i="1" smtClean="0">
                                <a:solidFill>
                                  <a:srgbClr val="FF0000"/>
                                </a:solidFill>
                                <a:latin typeface="Cambria Math" panose="02040503050406030204" pitchFamily="18" charset="0"/>
                                <a:sym typeface="Wingdings" panose="05000000000000000000" pitchFamily="2" charset="2"/>
                              </a:rPr>
                              <m:t>𝟏</m:t>
                            </m:r>
                          </m:den>
                        </m:f>
                      </m:e>
                    </m:rad>
                  </m:oMath>
                </a14:m>
                <a:endParaRPr lang="en-US" b="1" dirty="0" smtClean="0"/>
              </a:p>
              <a:p>
                <a:pPr marL="0" indent="0">
                  <a:buNone/>
                </a:pP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982133" y="2667000"/>
                <a:ext cx="7704667" cy="4191000"/>
              </a:xfrm>
              <a:blipFill rotWithShape="0">
                <a:blip r:embed="rId2"/>
                <a:stretch>
                  <a:fillRect l="-1582"/>
                </a:stretch>
              </a:blipFill>
            </p:spPr>
            <p:txBody>
              <a:bodyPr/>
              <a:lstStyle/>
              <a:p>
                <a:r>
                  <a:rPr lang="en-US">
                    <a:noFill/>
                  </a:rPr>
                  <a:t> </a:t>
                </a:r>
              </a:p>
            </p:txBody>
          </p:sp>
        </mc:Fallback>
      </mc:AlternateContent>
    </p:spTree>
    <p:extLst>
      <p:ext uri="{BB962C8B-B14F-4D97-AF65-F5344CB8AC3E}">
        <p14:creationId xmlns:p14="http://schemas.microsoft.com/office/powerpoint/2010/main" val="1503056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finding the mean, variance and standard deviation of a sample?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982133" y="1725768"/>
                <a:ext cx="8303535" cy="5042079"/>
              </a:xfrm>
            </p:spPr>
            <p:txBody>
              <a:bodyPr>
                <a:normAutofit/>
              </a:bodyPr>
              <a:lstStyle/>
              <a:p>
                <a:pPr marL="0" indent="0">
                  <a:buNone/>
                </a:pPr>
                <a:r>
                  <a:rPr lang="en-US" dirty="0" smtClean="0"/>
                  <a:t>Let’s say we check the amount of money in 10 students pockets.</a:t>
                </a:r>
                <a:endParaRPr lang="en-US" dirty="0"/>
              </a:p>
              <a:p>
                <a:pPr marL="0" indent="0">
                  <a:buNone/>
                </a:pPr>
                <a:r>
                  <a:rPr lang="en-US" dirty="0" smtClean="0"/>
                  <a:t>{0, 0, 0, 1, 1, 1, 1, 3, 3.25, 3.25}</a:t>
                </a:r>
                <a:endParaRPr lang="en-US" dirty="0"/>
              </a:p>
              <a:p>
                <a:pPr marL="0" indent="0">
                  <a:buNone/>
                </a:pPr>
                <a:r>
                  <a:rPr lang="en-US" dirty="0" smtClean="0"/>
                  <a:t>What is the mean, variance, and standard deviation? </a:t>
                </a:r>
              </a:p>
              <a:p>
                <a:pPr marL="0" indent="0">
                  <a:buNone/>
                </a:pPr>
                <a14:m>
                  <m:oMath xmlns:m="http://schemas.openxmlformats.org/officeDocument/2006/math">
                    <m:acc>
                      <m:accPr>
                        <m:chr m:val="̅"/>
                        <m:ctrlPr>
                          <a:rPr lang="en-US" b="1" i="1" smtClean="0">
                            <a:solidFill>
                              <a:srgbClr val="FF0000"/>
                            </a:solidFill>
                            <a:latin typeface="Cambria Math"/>
                          </a:rPr>
                        </m:ctrlPr>
                      </m:accPr>
                      <m:e>
                        <m:r>
                          <a:rPr lang="en-US" b="1" i="1" smtClean="0">
                            <a:solidFill>
                              <a:srgbClr val="FF0000"/>
                            </a:solidFill>
                            <a:latin typeface="Cambria Math" panose="02040503050406030204" pitchFamily="18" charset="0"/>
                          </a:rPr>
                          <m:t>𝒙</m:t>
                        </m:r>
                      </m:e>
                    </m:acc>
                  </m:oMath>
                </a14:m>
                <a:r>
                  <a:rPr lang="en-US" b="1" dirty="0" smtClean="0">
                    <a:solidFill>
                      <a:srgbClr val="FF0000"/>
                    </a:solidFill>
                  </a:rPr>
                  <a:t> = 1.35</a:t>
                </a:r>
              </a:p>
              <a:p>
                <a:pPr marL="0" indent="0">
                  <a:buNone/>
                </a:pPr>
                <a:r>
                  <a:rPr lang="en-US" b="1" dirty="0" smtClean="0">
                    <a:solidFill>
                      <a:srgbClr val="FF0000"/>
                    </a:solidFill>
                  </a:rPr>
                  <a:t>S² = 1.77</a:t>
                </a:r>
              </a:p>
              <a:p>
                <a:pPr marL="0" indent="0">
                  <a:buNone/>
                </a:pPr>
                <a:r>
                  <a:rPr lang="en-US" b="1" dirty="0" smtClean="0">
                    <a:solidFill>
                      <a:srgbClr val="FF0000"/>
                    </a:solidFill>
                  </a:rPr>
                  <a:t>S = 1.33</a:t>
                </a:r>
                <a:endParaRPr lang="en-US" b="1" dirty="0">
                  <a:solidFill>
                    <a:srgbClr val="FF0000"/>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982133" y="1725768"/>
                <a:ext cx="8303535" cy="5042079"/>
              </a:xfrm>
              <a:blipFill rotWithShape="1">
                <a:blip r:embed="rId2"/>
                <a:stretch>
                  <a:fillRect l="-1101"/>
                </a:stretch>
              </a:blipFill>
            </p:spPr>
            <p:txBody>
              <a:bodyPr/>
              <a:lstStyle/>
              <a:p>
                <a:r>
                  <a:rPr lang="en-US">
                    <a:noFill/>
                  </a:rPr>
                  <a:t> </a:t>
                </a:r>
              </a:p>
            </p:txBody>
          </p:sp>
        </mc:Fallback>
      </mc:AlternateContent>
    </p:spTree>
    <p:extLst>
      <p:ext uri="{BB962C8B-B14F-4D97-AF65-F5344CB8AC3E}">
        <p14:creationId xmlns:p14="http://schemas.microsoft.com/office/powerpoint/2010/main" val="1565669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inVertical)">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arn(inVertical)">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arn(inVertical)">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p:txBody>
          <a:bodyPr/>
          <a:lstStyle/>
          <a:p>
            <a:r>
              <a:rPr lang="en-US" altLang="en-US"/>
              <a:t>Thinking About Variation</a:t>
            </a:r>
          </a:p>
        </p:txBody>
      </p:sp>
      <p:sp>
        <p:nvSpPr>
          <p:cNvPr id="560131" name="Rectangle 3"/>
          <p:cNvSpPr>
            <a:spLocks noGrp="1" noChangeArrowheads="1"/>
          </p:cNvSpPr>
          <p:nvPr>
            <p:ph type="body" idx="1"/>
          </p:nvPr>
        </p:nvSpPr>
        <p:spPr>
          <a:xfrm>
            <a:off x="571501" y="2005445"/>
            <a:ext cx="8572500" cy="4035934"/>
          </a:xfrm>
        </p:spPr>
        <p:txBody>
          <a:bodyPr>
            <a:noAutofit/>
          </a:bodyPr>
          <a:lstStyle/>
          <a:p>
            <a:pPr>
              <a:lnSpc>
                <a:spcPct val="90000"/>
              </a:lnSpc>
            </a:pPr>
            <a:r>
              <a:rPr lang="en-US" altLang="en-US" sz="2800" dirty="0"/>
              <a:t>Since Statistics is about variation, spread </a:t>
            </a:r>
            <a:r>
              <a:rPr lang="en-US" altLang="en-US" sz="2800" dirty="0" smtClean="0"/>
              <a:t>is very important.</a:t>
            </a:r>
          </a:p>
          <a:p>
            <a:pPr>
              <a:lnSpc>
                <a:spcPct val="90000"/>
              </a:lnSpc>
            </a:pPr>
            <a:r>
              <a:rPr lang="en-US" altLang="en-US" sz="2800" dirty="0" smtClean="0"/>
              <a:t> Measures </a:t>
            </a:r>
            <a:r>
              <a:rPr lang="en-US" altLang="en-US" sz="2800" dirty="0"/>
              <a:t>of spread help us talk about what we </a:t>
            </a:r>
            <a:r>
              <a:rPr lang="en-US" altLang="en-US" sz="2800" i="1" dirty="0"/>
              <a:t>don’t </a:t>
            </a:r>
            <a:r>
              <a:rPr lang="en-US" altLang="en-US" sz="2800" dirty="0"/>
              <a:t>know.</a:t>
            </a:r>
          </a:p>
          <a:p>
            <a:pPr>
              <a:lnSpc>
                <a:spcPct val="90000"/>
              </a:lnSpc>
            </a:pPr>
            <a:r>
              <a:rPr lang="en-US" altLang="en-US" sz="2800" dirty="0"/>
              <a:t>When the data values are tightly clustered around the center of the distribution, the IQR and standard deviation will be small.</a:t>
            </a:r>
          </a:p>
          <a:p>
            <a:pPr>
              <a:lnSpc>
                <a:spcPct val="90000"/>
              </a:lnSpc>
            </a:pPr>
            <a:r>
              <a:rPr lang="en-US" altLang="en-US" sz="2800" dirty="0"/>
              <a:t>When the data values are scattered far from the center, the IQR and standard deviation will be large.</a:t>
            </a:r>
          </a:p>
        </p:txBody>
      </p:sp>
    </p:spTree>
    <p:extLst>
      <p:ext uri="{BB962C8B-B14F-4D97-AF65-F5344CB8AC3E}">
        <p14:creationId xmlns:p14="http://schemas.microsoft.com/office/powerpoint/2010/main" val="3719313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60131">
                                            <p:txEl>
                                              <p:pRg st="0" end="0"/>
                                            </p:txEl>
                                          </p:spTgt>
                                        </p:tgtEl>
                                        <p:attrNameLst>
                                          <p:attrName>style.visibility</p:attrName>
                                        </p:attrNameLst>
                                      </p:cBhvr>
                                      <p:to>
                                        <p:strVal val="visible"/>
                                      </p:to>
                                    </p:set>
                                    <p:animEffect transition="in" filter="fade">
                                      <p:cBhvr>
                                        <p:cTn id="7" dur="1000"/>
                                        <p:tgtEl>
                                          <p:spTgt spid="560131">
                                            <p:txEl>
                                              <p:pRg st="0" end="0"/>
                                            </p:txEl>
                                          </p:spTgt>
                                        </p:tgtEl>
                                      </p:cBhvr>
                                    </p:animEffect>
                                    <p:anim calcmode="lin" valueType="num">
                                      <p:cBhvr>
                                        <p:cTn id="8" dur="1000" fill="hold"/>
                                        <p:tgtEl>
                                          <p:spTgt spid="5601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601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60131">
                                            <p:txEl>
                                              <p:pRg st="1" end="1"/>
                                            </p:txEl>
                                          </p:spTgt>
                                        </p:tgtEl>
                                        <p:attrNameLst>
                                          <p:attrName>style.visibility</p:attrName>
                                        </p:attrNameLst>
                                      </p:cBhvr>
                                      <p:to>
                                        <p:strVal val="visible"/>
                                      </p:to>
                                    </p:set>
                                    <p:animEffect transition="in" filter="fade">
                                      <p:cBhvr>
                                        <p:cTn id="14" dur="1000"/>
                                        <p:tgtEl>
                                          <p:spTgt spid="560131">
                                            <p:txEl>
                                              <p:pRg st="1" end="1"/>
                                            </p:txEl>
                                          </p:spTgt>
                                        </p:tgtEl>
                                      </p:cBhvr>
                                    </p:animEffect>
                                    <p:anim calcmode="lin" valueType="num">
                                      <p:cBhvr>
                                        <p:cTn id="15" dur="1000" fill="hold"/>
                                        <p:tgtEl>
                                          <p:spTgt spid="56013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601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60131">
                                            <p:txEl>
                                              <p:pRg st="2" end="2"/>
                                            </p:txEl>
                                          </p:spTgt>
                                        </p:tgtEl>
                                        <p:attrNameLst>
                                          <p:attrName>style.visibility</p:attrName>
                                        </p:attrNameLst>
                                      </p:cBhvr>
                                      <p:to>
                                        <p:strVal val="visible"/>
                                      </p:to>
                                    </p:set>
                                    <p:animEffect transition="in" filter="fade">
                                      <p:cBhvr>
                                        <p:cTn id="21" dur="1000"/>
                                        <p:tgtEl>
                                          <p:spTgt spid="560131">
                                            <p:txEl>
                                              <p:pRg st="2" end="2"/>
                                            </p:txEl>
                                          </p:spTgt>
                                        </p:tgtEl>
                                      </p:cBhvr>
                                    </p:animEffect>
                                    <p:anim calcmode="lin" valueType="num">
                                      <p:cBhvr>
                                        <p:cTn id="22" dur="1000" fill="hold"/>
                                        <p:tgtEl>
                                          <p:spTgt spid="56013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601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60131">
                                            <p:txEl>
                                              <p:pRg st="3" end="3"/>
                                            </p:txEl>
                                          </p:spTgt>
                                        </p:tgtEl>
                                        <p:attrNameLst>
                                          <p:attrName>style.visibility</p:attrName>
                                        </p:attrNameLst>
                                      </p:cBhvr>
                                      <p:to>
                                        <p:strVal val="visible"/>
                                      </p:to>
                                    </p:set>
                                    <p:animEffect transition="in" filter="fade">
                                      <p:cBhvr>
                                        <p:cTn id="28" dur="1000"/>
                                        <p:tgtEl>
                                          <p:spTgt spid="560131">
                                            <p:txEl>
                                              <p:pRg st="3" end="3"/>
                                            </p:txEl>
                                          </p:spTgt>
                                        </p:tgtEl>
                                      </p:cBhvr>
                                    </p:animEffect>
                                    <p:anim calcmode="lin" valueType="num">
                                      <p:cBhvr>
                                        <p:cTn id="29" dur="1000" fill="hold"/>
                                        <p:tgtEl>
                                          <p:spTgt spid="56013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6013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p:cNvSpPr>
            <a:spLocks noGrp="1" noChangeArrowheads="1"/>
          </p:cNvSpPr>
          <p:nvPr>
            <p:ph type="title"/>
          </p:nvPr>
        </p:nvSpPr>
        <p:spPr/>
        <p:txBody>
          <a:bodyPr/>
          <a:lstStyle/>
          <a:p>
            <a:r>
              <a:rPr lang="en-US" altLang="en-US"/>
              <a:t>Tell -- Draw a Picture</a:t>
            </a:r>
          </a:p>
        </p:txBody>
      </p:sp>
      <p:sp>
        <p:nvSpPr>
          <p:cNvPr id="561155" name="Rectangle 3"/>
          <p:cNvSpPr>
            <a:spLocks noGrp="1" noChangeArrowheads="1"/>
          </p:cNvSpPr>
          <p:nvPr>
            <p:ph type="body" idx="1"/>
          </p:nvPr>
        </p:nvSpPr>
        <p:spPr>
          <a:xfrm>
            <a:off x="654628" y="1932904"/>
            <a:ext cx="8375072" cy="3332816"/>
          </a:xfrm>
        </p:spPr>
        <p:txBody>
          <a:bodyPr>
            <a:normAutofit/>
          </a:bodyPr>
          <a:lstStyle/>
          <a:p>
            <a:r>
              <a:rPr lang="en-US" altLang="en-US" sz="2800" dirty="0"/>
              <a:t>When </a:t>
            </a:r>
            <a:r>
              <a:rPr lang="en-US" altLang="en-US" sz="2800" dirty="0" smtClean="0"/>
              <a:t>“telling” </a:t>
            </a:r>
            <a:r>
              <a:rPr lang="en-US" altLang="en-US" sz="2800" dirty="0"/>
              <a:t>about quantitative </a:t>
            </a:r>
            <a:r>
              <a:rPr lang="en-US" altLang="en-US" sz="2800" dirty="0" smtClean="0"/>
              <a:t>variables start </a:t>
            </a:r>
            <a:r>
              <a:rPr lang="en-US" altLang="en-US" sz="2800" dirty="0"/>
              <a:t>by making a histogram or stem-and-leaf display and discuss the shape of the distribution.</a:t>
            </a:r>
            <a:endParaRPr lang="en-US" altLang="en-US" sz="3600" dirty="0"/>
          </a:p>
        </p:txBody>
      </p:sp>
    </p:spTree>
    <p:extLst>
      <p:ext uri="{BB962C8B-B14F-4D97-AF65-F5344CB8AC3E}">
        <p14:creationId xmlns:p14="http://schemas.microsoft.com/office/powerpoint/2010/main" val="2742696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61155">
                                            <p:txEl>
                                              <p:pRg st="0" end="0"/>
                                            </p:txEl>
                                          </p:spTgt>
                                        </p:tgtEl>
                                        <p:attrNameLst>
                                          <p:attrName>style.visibility</p:attrName>
                                        </p:attrNameLst>
                                      </p:cBhvr>
                                      <p:to>
                                        <p:strVal val="visible"/>
                                      </p:to>
                                    </p:set>
                                    <p:animEffect transition="in" filter="fade">
                                      <p:cBhvr>
                                        <p:cTn id="7" dur="1000"/>
                                        <p:tgtEl>
                                          <p:spTgt spid="561155">
                                            <p:txEl>
                                              <p:pRg st="0" end="0"/>
                                            </p:txEl>
                                          </p:spTgt>
                                        </p:tgtEl>
                                      </p:cBhvr>
                                    </p:animEffect>
                                    <p:anim calcmode="lin" valueType="num">
                                      <p:cBhvr>
                                        <p:cTn id="8" dur="1000" fill="hold"/>
                                        <p:tgtEl>
                                          <p:spTgt spid="5611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6115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1155"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p:txBody>
          <a:bodyPr/>
          <a:lstStyle/>
          <a:p>
            <a:r>
              <a:rPr lang="en-US" altLang="en-US"/>
              <a:t>Tell -- Shape, Center, and Spread</a:t>
            </a:r>
          </a:p>
        </p:txBody>
      </p:sp>
      <p:sp>
        <p:nvSpPr>
          <p:cNvPr id="563203" name="Rectangle 3"/>
          <p:cNvSpPr>
            <a:spLocks noGrp="1" noChangeArrowheads="1"/>
          </p:cNvSpPr>
          <p:nvPr>
            <p:ph type="body" idx="1"/>
          </p:nvPr>
        </p:nvSpPr>
        <p:spPr>
          <a:xfrm>
            <a:off x="982133" y="1447801"/>
            <a:ext cx="8161867" cy="4956627"/>
          </a:xfrm>
        </p:spPr>
        <p:txBody>
          <a:bodyPr>
            <a:normAutofit/>
          </a:bodyPr>
          <a:lstStyle/>
          <a:p>
            <a:r>
              <a:rPr lang="en-US" altLang="en-US" sz="3200" dirty="0" smtClean="0"/>
              <a:t>ALWAYS </a:t>
            </a:r>
            <a:r>
              <a:rPr lang="en-US" altLang="en-US" sz="3200" dirty="0"/>
              <a:t>report the </a:t>
            </a:r>
            <a:r>
              <a:rPr lang="en-US" altLang="en-US" sz="3200" i="1" dirty="0">
                <a:solidFill>
                  <a:srgbClr val="FF0000"/>
                </a:solidFill>
              </a:rPr>
              <a:t>shape</a:t>
            </a:r>
            <a:r>
              <a:rPr lang="en-US" altLang="en-US" sz="3200" dirty="0"/>
              <a:t> of its distribution, along with a </a:t>
            </a:r>
            <a:r>
              <a:rPr lang="en-US" altLang="en-US" sz="3200" i="1" dirty="0">
                <a:solidFill>
                  <a:srgbClr val="FF0000"/>
                </a:solidFill>
              </a:rPr>
              <a:t>center</a:t>
            </a:r>
            <a:r>
              <a:rPr lang="en-US" altLang="en-US" sz="3200" dirty="0"/>
              <a:t> and a </a:t>
            </a:r>
            <a:r>
              <a:rPr lang="en-US" altLang="en-US" sz="3200" i="1" dirty="0">
                <a:solidFill>
                  <a:srgbClr val="FF0000"/>
                </a:solidFill>
              </a:rPr>
              <a:t>spread</a:t>
            </a:r>
            <a:r>
              <a:rPr lang="en-US" altLang="en-US" sz="3200" dirty="0"/>
              <a:t>.</a:t>
            </a:r>
          </a:p>
          <a:p>
            <a:pPr lvl="1"/>
            <a:r>
              <a:rPr lang="en-US" altLang="en-US" sz="2800" dirty="0"/>
              <a:t>If the shape is </a:t>
            </a:r>
            <a:r>
              <a:rPr lang="en-US" altLang="en-US" sz="2800" i="1" dirty="0">
                <a:solidFill>
                  <a:srgbClr val="FF0000"/>
                </a:solidFill>
              </a:rPr>
              <a:t>skewed</a:t>
            </a:r>
            <a:r>
              <a:rPr lang="en-US" altLang="en-US" sz="2800" dirty="0"/>
              <a:t>, report the </a:t>
            </a:r>
            <a:r>
              <a:rPr lang="en-US" altLang="en-US" sz="2800" i="1" dirty="0">
                <a:solidFill>
                  <a:srgbClr val="FF0000"/>
                </a:solidFill>
              </a:rPr>
              <a:t>median</a:t>
            </a:r>
            <a:r>
              <a:rPr lang="en-US" altLang="en-US" sz="2800" dirty="0"/>
              <a:t> and </a:t>
            </a:r>
            <a:r>
              <a:rPr lang="en-US" altLang="en-US" sz="2800" i="1" dirty="0">
                <a:solidFill>
                  <a:srgbClr val="FF0000"/>
                </a:solidFill>
              </a:rPr>
              <a:t>IQR</a:t>
            </a:r>
            <a:r>
              <a:rPr lang="en-US" altLang="en-US" sz="2800" dirty="0"/>
              <a:t>.</a:t>
            </a:r>
          </a:p>
          <a:p>
            <a:pPr lvl="1"/>
            <a:r>
              <a:rPr lang="en-US" altLang="en-US" sz="2800" dirty="0"/>
              <a:t>If the shape is </a:t>
            </a:r>
            <a:r>
              <a:rPr lang="en-US" altLang="en-US" sz="2800" i="1" dirty="0">
                <a:solidFill>
                  <a:srgbClr val="FF0000"/>
                </a:solidFill>
              </a:rPr>
              <a:t>symmetric</a:t>
            </a:r>
            <a:r>
              <a:rPr lang="en-US" altLang="en-US" sz="2800" dirty="0"/>
              <a:t>, report the </a:t>
            </a:r>
            <a:r>
              <a:rPr lang="en-US" altLang="en-US" sz="2800" i="1" dirty="0">
                <a:solidFill>
                  <a:srgbClr val="FF0000"/>
                </a:solidFill>
              </a:rPr>
              <a:t>mean</a:t>
            </a:r>
            <a:r>
              <a:rPr lang="en-US" altLang="en-US" sz="2800" dirty="0"/>
              <a:t> and </a:t>
            </a:r>
            <a:r>
              <a:rPr lang="en-US" altLang="en-US" sz="2800" i="1" dirty="0">
                <a:solidFill>
                  <a:srgbClr val="FF0000"/>
                </a:solidFill>
              </a:rPr>
              <a:t>standard deviation</a:t>
            </a:r>
            <a:r>
              <a:rPr lang="en-US" altLang="en-US" sz="2800" dirty="0"/>
              <a:t> and possibly the median and IQR as well.</a:t>
            </a:r>
          </a:p>
        </p:txBody>
      </p:sp>
    </p:spTree>
    <p:extLst>
      <p:ext uri="{BB962C8B-B14F-4D97-AF65-F5344CB8AC3E}">
        <p14:creationId xmlns:p14="http://schemas.microsoft.com/office/powerpoint/2010/main" val="4188512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63203">
                                            <p:txEl>
                                              <p:pRg st="0" end="0"/>
                                            </p:txEl>
                                          </p:spTgt>
                                        </p:tgtEl>
                                        <p:attrNameLst>
                                          <p:attrName>style.visibility</p:attrName>
                                        </p:attrNameLst>
                                      </p:cBhvr>
                                      <p:to>
                                        <p:strVal val="visible"/>
                                      </p:to>
                                    </p:set>
                                    <p:animEffect transition="in" filter="fade">
                                      <p:cBhvr>
                                        <p:cTn id="7" dur="1000"/>
                                        <p:tgtEl>
                                          <p:spTgt spid="563203">
                                            <p:txEl>
                                              <p:pRg st="0" end="0"/>
                                            </p:txEl>
                                          </p:spTgt>
                                        </p:tgtEl>
                                      </p:cBhvr>
                                    </p:animEffect>
                                    <p:anim calcmode="lin" valueType="num">
                                      <p:cBhvr>
                                        <p:cTn id="8" dur="1000" fill="hold"/>
                                        <p:tgtEl>
                                          <p:spTgt spid="5632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632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63203">
                                            <p:txEl>
                                              <p:pRg st="1" end="1"/>
                                            </p:txEl>
                                          </p:spTgt>
                                        </p:tgtEl>
                                        <p:attrNameLst>
                                          <p:attrName>style.visibility</p:attrName>
                                        </p:attrNameLst>
                                      </p:cBhvr>
                                      <p:to>
                                        <p:strVal val="visible"/>
                                      </p:to>
                                    </p:set>
                                    <p:animEffect transition="in" filter="fade">
                                      <p:cBhvr>
                                        <p:cTn id="14" dur="1000"/>
                                        <p:tgtEl>
                                          <p:spTgt spid="563203">
                                            <p:txEl>
                                              <p:pRg st="1" end="1"/>
                                            </p:txEl>
                                          </p:spTgt>
                                        </p:tgtEl>
                                      </p:cBhvr>
                                    </p:animEffect>
                                    <p:anim calcmode="lin" valueType="num">
                                      <p:cBhvr>
                                        <p:cTn id="15" dur="1000" fill="hold"/>
                                        <p:tgtEl>
                                          <p:spTgt spid="56320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6320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63203">
                                            <p:txEl>
                                              <p:pRg st="2" end="2"/>
                                            </p:txEl>
                                          </p:spTgt>
                                        </p:tgtEl>
                                        <p:attrNameLst>
                                          <p:attrName>style.visibility</p:attrName>
                                        </p:attrNameLst>
                                      </p:cBhvr>
                                      <p:to>
                                        <p:strVal val="visible"/>
                                      </p:to>
                                    </p:set>
                                    <p:animEffect transition="in" filter="fade">
                                      <p:cBhvr>
                                        <p:cTn id="21" dur="1000"/>
                                        <p:tgtEl>
                                          <p:spTgt spid="563203">
                                            <p:txEl>
                                              <p:pRg st="2" end="2"/>
                                            </p:txEl>
                                          </p:spTgt>
                                        </p:tgtEl>
                                      </p:cBhvr>
                                    </p:animEffect>
                                    <p:anim calcmode="lin" valueType="num">
                                      <p:cBhvr>
                                        <p:cTn id="22" dur="1000" fill="hold"/>
                                        <p:tgtEl>
                                          <p:spTgt spid="56320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6320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ChangeArrowheads="1"/>
          </p:cNvSpPr>
          <p:nvPr>
            <p:ph type="title"/>
          </p:nvPr>
        </p:nvSpPr>
        <p:spPr>
          <a:xfrm>
            <a:off x="982133" y="-423740"/>
            <a:ext cx="7704667" cy="1981200"/>
          </a:xfrm>
        </p:spPr>
        <p:txBody>
          <a:bodyPr/>
          <a:lstStyle/>
          <a:p>
            <a:r>
              <a:rPr lang="en-US" altLang="en-US" sz="3200" dirty="0"/>
              <a:t>Histograms: Displaying the Distribution</a:t>
            </a:r>
            <a:br>
              <a:rPr lang="en-US" altLang="en-US" sz="3200" dirty="0"/>
            </a:br>
            <a:r>
              <a:rPr lang="en-US" altLang="en-US" sz="3200" dirty="0"/>
              <a:t>of Earthquake Magnitudes (cont.)</a:t>
            </a:r>
          </a:p>
        </p:txBody>
      </p:sp>
      <p:sp>
        <p:nvSpPr>
          <p:cNvPr id="520195" name="Rectangle 3"/>
          <p:cNvSpPr>
            <a:spLocks noGrp="1" noChangeArrowheads="1"/>
          </p:cNvSpPr>
          <p:nvPr>
            <p:ph type="body" idx="1"/>
          </p:nvPr>
        </p:nvSpPr>
        <p:spPr>
          <a:xfrm>
            <a:off x="769434" y="994410"/>
            <a:ext cx="8374566" cy="3785408"/>
          </a:xfrm>
          <a:ln/>
        </p:spPr>
        <p:txBody>
          <a:bodyPr>
            <a:noAutofit/>
          </a:bodyPr>
          <a:lstStyle/>
          <a:p>
            <a:pPr marL="342900" indent="-342900"/>
            <a:r>
              <a:rPr lang="en-US" altLang="en-US" sz="2800" dirty="0"/>
              <a:t>A </a:t>
            </a:r>
            <a:r>
              <a:rPr lang="en-US" altLang="en-US" sz="2800" dirty="0" smtClean="0">
                <a:solidFill>
                  <a:schemeClr val="hlink"/>
                </a:solidFill>
              </a:rPr>
              <a:t>relative </a:t>
            </a:r>
            <a:r>
              <a:rPr lang="en-US" altLang="en-US" sz="2800" dirty="0">
                <a:solidFill>
                  <a:schemeClr val="hlink"/>
                </a:solidFill>
              </a:rPr>
              <a:t>frequency histogram</a:t>
            </a:r>
            <a:r>
              <a:rPr lang="en-US" altLang="en-US" sz="2800" dirty="0"/>
              <a:t> displays the </a:t>
            </a:r>
            <a:r>
              <a:rPr lang="en-US" altLang="en-US" sz="2800" i="1" dirty="0"/>
              <a:t>percentage</a:t>
            </a:r>
            <a:r>
              <a:rPr lang="en-US" altLang="en-US" sz="2800" dirty="0"/>
              <a:t> of cases in each bin instead of the </a:t>
            </a:r>
            <a:r>
              <a:rPr lang="en-US" altLang="en-US" sz="2800" dirty="0" smtClean="0"/>
              <a:t>count.</a:t>
            </a:r>
          </a:p>
          <a:p>
            <a:pPr marL="742950" lvl="1" indent="-285750">
              <a:buFont typeface="Wingdings" panose="05000000000000000000" pitchFamily="2" charset="2"/>
              <a:buNone/>
            </a:pPr>
            <a:endParaRPr lang="en-US" altLang="en-US" sz="2800" dirty="0"/>
          </a:p>
          <a:p>
            <a:pPr marL="342900" indent="-342900"/>
            <a:r>
              <a:rPr lang="en-US" altLang="en-US" sz="2800" dirty="0"/>
              <a:t>Here is a relative </a:t>
            </a:r>
            <a:r>
              <a:rPr lang="en-US" altLang="en-US" sz="2800" dirty="0" smtClean="0"/>
              <a:t>                                                                                 </a:t>
            </a:r>
            <a:r>
              <a:rPr lang="en-US" altLang="en-US" sz="2800" dirty="0"/>
              <a:t>frequency histogram of                                                                       earthquake magnitudes:</a:t>
            </a:r>
          </a:p>
        </p:txBody>
      </p:sp>
      <p:pic>
        <p:nvPicPr>
          <p:cNvPr id="520197" name="Picture 5" descr="Figure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4466" y="2923884"/>
            <a:ext cx="4208798" cy="29505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026379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20195">
                                            <p:txEl>
                                              <p:pRg st="0" end="0"/>
                                            </p:txEl>
                                          </p:spTgt>
                                        </p:tgtEl>
                                        <p:attrNameLst>
                                          <p:attrName>style.visibility</p:attrName>
                                        </p:attrNameLst>
                                      </p:cBhvr>
                                      <p:to>
                                        <p:strVal val="visible"/>
                                      </p:to>
                                    </p:set>
                                    <p:animEffect transition="in" filter="fade">
                                      <p:cBhvr>
                                        <p:cTn id="7" dur="1000"/>
                                        <p:tgtEl>
                                          <p:spTgt spid="520195">
                                            <p:txEl>
                                              <p:pRg st="0" end="0"/>
                                            </p:txEl>
                                          </p:spTgt>
                                        </p:tgtEl>
                                      </p:cBhvr>
                                    </p:animEffect>
                                    <p:anim calcmode="lin" valueType="num">
                                      <p:cBhvr>
                                        <p:cTn id="8" dur="1000" fill="hold"/>
                                        <p:tgtEl>
                                          <p:spTgt spid="520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20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20197"/>
                                        </p:tgtEl>
                                        <p:attrNameLst>
                                          <p:attrName>style.visibility</p:attrName>
                                        </p:attrNameLst>
                                      </p:cBhvr>
                                      <p:to>
                                        <p:strVal val="visible"/>
                                      </p:to>
                                    </p:set>
                                    <p:anim calcmode="lin" valueType="num">
                                      <p:cBhvr additive="base">
                                        <p:cTn id="14" dur="500" fill="hold"/>
                                        <p:tgtEl>
                                          <p:spTgt spid="520197"/>
                                        </p:tgtEl>
                                        <p:attrNameLst>
                                          <p:attrName>ppt_x</p:attrName>
                                        </p:attrNameLst>
                                      </p:cBhvr>
                                      <p:tavLst>
                                        <p:tav tm="0">
                                          <p:val>
                                            <p:strVal val="#ppt_x"/>
                                          </p:val>
                                        </p:tav>
                                        <p:tav tm="100000">
                                          <p:val>
                                            <p:strVal val="#ppt_x"/>
                                          </p:val>
                                        </p:tav>
                                      </p:tavLst>
                                    </p:anim>
                                    <p:anim calcmode="lin" valueType="num">
                                      <p:cBhvr additive="base">
                                        <p:cTn id="15" dur="500" fill="hold"/>
                                        <p:tgtEl>
                                          <p:spTgt spid="52019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20195">
                                            <p:txEl>
                                              <p:pRg st="2" end="2"/>
                                            </p:txEl>
                                          </p:spTgt>
                                        </p:tgtEl>
                                        <p:attrNameLst>
                                          <p:attrName>style.visibility</p:attrName>
                                        </p:attrNameLst>
                                      </p:cBhvr>
                                      <p:to>
                                        <p:strVal val="visible"/>
                                      </p:to>
                                    </p:set>
                                    <p:animEffect transition="in" filter="fade">
                                      <p:cBhvr>
                                        <p:cTn id="20" dur="1000"/>
                                        <p:tgtEl>
                                          <p:spTgt spid="520195">
                                            <p:txEl>
                                              <p:pRg st="2" end="2"/>
                                            </p:txEl>
                                          </p:spTgt>
                                        </p:tgtEl>
                                      </p:cBhvr>
                                    </p:animEffect>
                                    <p:anim calcmode="lin" valueType="num">
                                      <p:cBhvr>
                                        <p:cTn id="21" dur="1000" fill="hold"/>
                                        <p:tgtEl>
                                          <p:spTgt spid="520195">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5201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Rectangle 2"/>
          <p:cNvSpPr>
            <a:spLocks noGrp="1" noChangeArrowheads="1"/>
          </p:cNvSpPr>
          <p:nvPr>
            <p:ph type="title"/>
          </p:nvPr>
        </p:nvSpPr>
        <p:spPr>
          <a:xfrm>
            <a:off x="982133" y="-160985"/>
            <a:ext cx="7704667" cy="1981200"/>
          </a:xfrm>
        </p:spPr>
        <p:txBody>
          <a:bodyPr/>
          <a:lstStyle/>
          <a:p>
            <a:r>
              <a:rPr lang="en-US" altLang="en-US" dirty="0"/>
              <a:t>Tell -- What About Unusual Features?</a:t>
            </a:r>
          </a:p>
        </p:txBody>
      </p:sp>
      <p:sp>
        <p:nvSpPr>
          <p:cNvPr id="564227" name="Rectangle 3"/>
          <p:cNvSpPr>
            <a:spLocks noGrp="1" noChangeArrowheads="1"/>
          </p:cNvSpPr>
          <p:nvPr>
            <p:ph type="body" idx="1"/>
          </p:nvPr>
        </p:nvSpPr>
        <p:spPr>
          <a:xfrm>
            <a:off x="675409" y="1313645"/>
            <a:ext cx="8468591" cy="4686171"/>
          </a:xfrm>
        </p:spPr>
        <p:txBody>
          <a:bodyPr>
            <a:noAutofit/>
          </a:bodyPr>
          <a:lstStyle/>
          <a:p>
            <a:pPr>
              <a:lnSpc>
                <a:spcPct val="90000"/>
              </a:lnSpc>
            </a:pPr>
            <a:r>
              <a:rPr lang="en-US" altLang="en-US" sz="2800" dirty="0"/>
              <a:t>If there are multiple modes, try to understand why</a:t>
            </a:r>
            <a:r>
              <a:rPr lang="en-US" altLang="en-US" sz="2800" dirty="0" smtClean="0"/>
              <a:t>.</a:t>
            </a:r>
          </a:p>
          <a:p>
            <a:pPr>
              <a:lnSpc>
                <a:spcPct val="90000"/>
              </a:lnSpc>
            </a:pPr>
            <a:r>
              <a:rPr lang="en-US" altLang="en-US" sz="2800" dirty="0" smtClean="0"/>
              <a:t> </a:t>
            </a:r>
            <a:r>
              <a:rPr lang="en-US" altLang="en-US" sz="2800" dirty="0"/>
              <a:t>If you identify a reason for the separate modes, it may be good to split the data into two groups</a:t>
            </a:r>
            <a:r>
              <a:rPr lang="en-US" altLang="en-US" sz="2800" dirty="0" smtClean="0"/>
              <a:t>.</a:t>
            </a:r>
            <a:endParaRPr lang="en-US" altLang="en-US" sz="2800" dirty="0"/>
          </a:p>
          <a:p>
            <a:pPr>
              <a:lnSpc>
                <a:spcPct val="90000"/>
              </a:lnSpc>
            </a:pPr>
            <a:r>
              <a:rPr lang="en-US" altLang="en-US" sz="2800" dirty="0"/>
              <a:t>If there are any clear outliers and you are reporting the mean and standard deviation, report them with the outliers present and with the outliers removed. The differences may be quite revealing.</a:t>
            </a:r>
          </a:p>
          <a:p>
            <a:pPr lvl="1">
              <a:lnSpc>
                <a:spcPct val="90000"/>
              </a:lnSpc>
            </a:pPr>
            <a:r>
              <a:rPr lang="en-US" altLang="en-US" sz="2400" dirty="0"/>
              <a:t>Note: The median and IQR are not likely to be affected by the outliers.</a:t>
            </a:r>
          </a:p>
        </p:txBody>
      </p:sp>
    </p:spTree>
    <p:extLst>
      <p:ext uri="{BB962C8B-B14F-4D97-AF65-F5344CB8AC3E}">
        <p14:creationId xmlns:p14="http://schemas.microsoft.com/office/powerpoint/2010/main" val="2881124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64227">
                                            <p:txEl>
                                              <p:pRg st="0" end="0"/>
                                            </p:txEl>
                                          </p:spTgt>
                                        </p:tgtEl>
                                        <p:attrNameLst>
                                          <p:attrName>style.visibility</p:attrName>
                                        </p:attrNameLst>
                                      </p:cBhvr>
                                      <p:to>
                                        <p:strVal val="visible"/>
                                      </p:to>
                                    </p:set>
                                    <p:animEffect transition="in" filter="fade">
                                      <p:cBhvr>
                                        <p:cTn id="7" dur="1000"/>
                                        <p:tgtEl>
                                          <p:spTgt spid="564227">
                                            <p:txEl>
                                              <p:pRg st="0" end="0"/>
                                            </p:txEl>
                                          </p:spTgt>
                                        </p:tgtEl>
                                      </p:cBhvr>
                                    </p:animEffect>
                                    <p:anim calcmode="lin" valueType="num">
                                      <p:cBhvr>
                                        <p:cTn id="8" dur="1000" fill="hold"/>
                                        <p:tgtEl>
                                          <p:spTgt spid="5642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642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64227">
                                            <p:txEl>
                                              <p:pRg st="1" end="1"/>
                                            </p:txEl>
                                          </p:spTgt>
                                        </p:tgtEl>
                                        <p:attrNameLst>
                                          <p:attrName>style.visibility</p:attrName>
                                        </p:attrNameLst>
                                      </p:cBhvr>
                                      <p:to>
                                        <p:strVal val="visible"/>
                                      </p:to>
                                    </p:set>
                                    <p:animEffect transition="in" filter="fade">
                                      <p:cBhvr>
                                        <p:cTn id="14" dur="1000"/>
                                        <p:tgtEl>
                                          <p:spTgt spid="564227">
                                            <p:txEl>
                                              <p:pRg st="1" end="1"/>
                                            </p:txEl>
                                          </p:spTgt>
                                        </p:tgtEl>
                                      </p:cBhvr>
                                    </p:animEffect>
                                    <p:anim calcmode="lin" valueType="num">
                                      <p:cBhvr>
                                        <p:cTn id="15" dur="1000" fill="hold"/>
                                        <p:tgtEl>
                                          <p:spTgt spid="56422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642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64227">
                                            <p:txEl>
                                              <p:pRg st="2" end="2"/>
                                            </p:txEl>
                                          </p:spTgt>
                                        </p:tgtEl>
                                        <p:attrNameLst>
                                          <p:attrName>style.visibility</p:attrName>
                                        </p:attrNameLst>
                                      </p:cBhvr>
                                      <p:to>
                                        <p:strVal val="visible"/>
                                      </p:to>
                                    </p:set>
                                    <p:animEffect transition="in" filter="fade">
                                      <p:cBhvr>
                                        <p:cTn id="21" dur="1000"/>
                                        <p:tgtEl>
                                          <p:spTgt spid="564227">
                                            <p:txEl>
                                              <p:pRg st="2" end="2"/>
                                            </p:txEl>
                                          </p:spTgt>
                                        </p:tgtEl>
                                      </p:cBhvr>
                                    </p:animEffect>
                                    <p:anim calcmode="lin" valueType="num">
                                      <p:cBhvr>
                                        <p:cTn id="22" dur="1000" fill="hold"/>
                                        <p:tgtEl>
                                          <p:spTgt spid="56422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6422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64227">
                                            <p:txEl>
                                              <p:pRg st="3" end="3"/>
                                            </p:txEl>
                                          </p:spTgt>
                                        </p:tgtEl>
                                        <p:attrNameLst>
                                          <p:attrName>style.visibility</p:attrName>
                                        </p:attrNameLst>
                                      </p:cBhvr>
                                      <p:to>
                                        <p:strVal val="visible"/>
                                      </p:to>
                                    </p:set>
                                    <p:animEffect transition="in" filter="fade">
                                      <p:cBhvr>
                                        <p:cTn id="28" dur="1000"/>
                                        <p:tgtEl>
                                          <p:spTgt spid="564227">
                                            <p:txEl>
                                              <p:pRg st="3" end="3"/>
                                            </p:txEl>
                                          </p:spTgt>
                                        </p:tgtEl>
                                      </p:cBhvr>
                                    </p:animEffect>
                                    <p:anim calcmode="lin" valueType="num">
                                      <p:cBhvr>
                                        <p:cTn id="29" dur="1000" fill="hold"/>
                                        <p:tgtEl>
                                          <p:spTgt spid="56422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6422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Classwork:</a:t>
            </a:r>
            <a:endParaRPr lang="en-US" dirty="0"/>
          </a:p>
        </p:txBody>
      </p:sp>
      <p:sp>
        <p:nvSpPr>
          <p:cNvPr id="3" name="Content Placeholder 2"/>
          <p:cNvSpPr>
            <a:spLocks noGrp="1"/>
          </p:cNvSpPr>
          <p:nvPr>
            <p:ph idx="1"/>
          </p:nvPr>
        </p:nvSpPr>
        <p:spPr>
          <a:xfrm>
            <a:off x="982132" y="1173051"/>
            <a:ext cx="7704667" cy="3332816"/>
          </a:xfrm>
        </p:spPr>
        <p:txBody>
          <a:bodyPr>
            <a:normAutofit/>
          </a:bodyPr>
          <a:lstStyle/>
          <a:p>
            <a:pPr algn="ctr"/>
            <a:r>
              <a:rPr lang="en-US" sz="3200" dirty="0"/>
              <a:t>Activity: Matching Statistics and Graphs </a:t>
            </a:r>
          </a:p>
        </p:txBody>
      </p:sp>
    </p:spTree>
    <p:extLst>
      <p:ext uri="{BB962C8B-B14F-4D97-AF65-F5344CB8AC3E}">
        <p14:creationId xmlns:p14="http://schemas.microsoft.com/office/powerpoint/2010/main" val="2730245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a:xfrm>
            <a:off x="982133" y="1791237"/>
            <a:ext cx="7704667" cy="3332816"/>
          </a:xfrm>
        </p:spPr>
        <p:txBody>
          <a:bodyPr>
            <a:normAutofit/>
          </a:bodyPr>
          <a:lstStyle/>
          <a:p>
            <a:pPr marL="0" indent="0" algn="ctr">
              <a:buNone/>
            </a:pPr>
            <a:r>
              <a:rPr lang="en-US" sz="3200" dirty="0" err="1" smtClean="0"/>
              <a:t>Pg</a:t>
            </a:r>
            <a:r>
              <a:rPr lang="en-US" sz="3200" dirty="0" smtClean="0"/>
              <a:t> 76, Exercise: 22</a:t>
            </a:r>
          </a:p>
          <a:p>
            <a:pPr marL="0" indent="0" algn="ctr">
              <a:buNone/>
            </a:pPr>
            <a:r>
              <a:rPr lang="en-US" sz="3200" dirty="0" smtClean="0"/>
              <a:t>Remember to Continue Working on Guided Reading</a:t>
            </a:r>
            <a:endParaRPr lang="en-US" sz="3200" dirty="0"/>
          </a:p>
        </p:txBody>
      </p:sp>
    </p:spTree>
    <p:extLst>
      <p:ext uri="{BB962C8B-B14F-4D97-AF65-F5344CB8AC3E}">
        <p14:creationId xmlns:p14="http://schemas.microsoft.com/office/powerpoint/2010/main" val="351689471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Rectangle 2"/>
          <p:cNvSpPr>
            <a:spLocks noGrp="1" noChangeArrowheads="1"/>
          </p:cNvSpPr>
          <p:nvPr>
            <p:ph type="title"/>
          </p:nvPr>
        </p:nvSpPr>
        <p:spPr>
          <a:xfrm>
            <a:off x="982132" y="-358978"/>
            <a:ext cx="7704667" cy="1981200"/>
          </a:xfrm>
        </p:spPr>
        <p:txBody>
          <a:bodyPr/>
          <a:lstStyle/>
          <a:p>
            <a:r>
              <a:rPr lang="en-US" altLang="en-US" dirty="0"/>
              <a:t>What Can Go Wrong?</a:t>
            </a:r>
          </a:p>
        </p:txBody>
      </p:sp>
      <p:sp>
        <p:nvSpPr>
          <p:cNvPr id="542723" name="Rectangle 3"/>
          <p:cNvSpPr>
            <a:spLocks noGrp="1" noChangeArrowheads="1"/>
          </p:cNvSpPr>
          <p:nvPr>
            <p:ph type="body" idx="1"/>
          </p:nvPr>
        </p:nvSpPr>
        <p:spPr>
          <a:xfrm>
            <a:off x="850006" y="309093"/>
            <a:ext cx="8293994" cy="5690723"/>
          </a:xfrm>
          <a:ln/>
        </p:spPr>
        <p:txBody>
          <a:bodyPr/>
          <a:lstStyle/>
          <a:p>
            <a:pPr marL="342900" indent="-342900"/>
            <a:r>
              <a:rPr lang="en-US" altLang="en-US" sz="2600" dirty="0"/>
              <a:t>Don’t make a histogram of a categorical variable—bar charts or pie charts should be used for categorical data.</a:t>
            </a:r>
          </a:p>
          <a:p>
            <a:pPr marL="342900" indent="-342900"/>
            <a:endParaRPr lang="en-US" altLang="en-US" sz="2600" dirty="0"/>
          </a:p>
          <a:p>
            <a:pPr marL="342900" indent="-342900"/>
            <a:r>
              <a:rPr lang="en-US" altLang="en-US" sz="2600" dirty="0"/>
              <a:t>Don’t look for shape,    </a:t>
            </a:r>
            <a:r>
              <a:rPr lang="en-US" altLang="en-US" sz="2600" dirty="0" smtClean="0"/>
              <a:t>                                                                                                    </a:t>
            </a:r>
            <a:r>
              <a:rPr lang="en-US" altLang="en-US" sz="2600" dirty="0"/>
              <a:t>center, and spread    </a:t>
            </a:r>
            <a:r>
              <a:rPr lang="en-US" altLang="en-US" sz="2600" dirty="0" smtClean="0"/>
              <a:t>                                                                                                </a:t>
            </a:r>
            <a:r>
              <a:rPr lang="en-US" altLang="en-US" sz="2600" dirty="0"/>
              <a:t>of a bar chart.</a:t>
            </a:r>
          </a:p>
        </p:txBody>
      </p:sp>
      <p:pic>
        <p:nvPicPr>
          <p:cNvPr id="542724" name="Picture 4" descr="04-13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9206" y="3154454"/>
            <a:ext cx="4648200" cy="317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0025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2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542724"/>
                                        </p:tgtEl>
                                        <p:attrNameLst>
                                          <p:attrName>style.visibility</p:attrName>
                                        </p:attrNameLst>
                                      </p:cBhvr>
                                      <p:to>
                                        <p:strVal val="visible"/>
                                      </p:to>
                                    </p:set>
                                    <p:animEffect transition="in" filter="wipe(down)">
                                      <p:cBhvr>
                                        <p:cTn id="11" dur="500"/>
                                        <p:tgtEl>
                                          <p:spTgt spid="54272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427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Rectangle 2"/>
          <p:cNvSpPr>
            <a:spLocks noGrp="1" noChangeArrowheads="1"/>
          </p:cNvSpPr>
          <p:nvPr>
            <p:ph type="title"/>
          </p:nvPr>
        </p:nvSpPr>
        <p:spPr>
          <a:xfrm>
            <a:off x="982133" y="-96591"/>
            <a:ext cx="7704667" cy="1981200"/>
          </a:xfrm>
        </p:spPr>
        <p:txBody>
          <a:bodyPr/>
          <a:lstStyle/>
          <a:p>
            <a:r>
              <a:rPr lang="en-US" altLang="en-US" dirty="0"/>
              <a:t>What Can Go Wrong? (cont.)</a:t>
            </a:r>
          </a:p>
        </p:txBody>
      </p:sp>
      <p:sp>
        <p:nvSpPr>
          <p:cNvPr id="543747" name="Rectangle 3"/>
          <p:cNvSpPr>
            <a:spLocks noGrp="1" noChangeArrowheads="1"/>
          </p:cNvSpPr>
          <p:nvPr>
            <p:ph type="body" idx="1"/>
          </p:nvPr>
        </p:nvSpPr>
        <p:spPr>
          <a:xfrm>
            <a:off x="853344" y="1074818"/>
            <a:ext cx="8290656" cy="3332816"/>
          </a:xfrm>
          <a:ln/>
        </p:spPr>
        <p:txBody>
          <a:bodyPr>
            <a:normAutofit/>
          </a:bodyPr>
          <a:lstStyle/>
          <a:p>
            <a:pPr marL="342900" indent="-342900"/>
            <a:r>
              <a:rPr lang="en-US" altLang="en-US" sz="2800" dirty="0"/>
              <a:t>Don’t use bars in every display—save them for histograms and bar charts.</a:t>
            </a:r>
          </a:p>
          <a:p>
            <a:pPr marL="342900" indent="-342900"/>
            <a:r>
              <a:rPr lang="en-US" altLang="en-US" sz="2800" dirty="0"/>
              <a:t>Below is a badly drawn plot and the proper histogram for the number of juvenile bald eagles sighted in a collection of weeks:</a:t>
            </a:r>
          </a:p>
        </p:txBody>
      </p:sp>
      <p:pic>
        <p:nvPicPr>
          <p:cNvPr id="543748" name="Picture 4" descr="04-14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526" y="4240124"/>
            <a:ext cx="4192587"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3749" name="Picture 5" descr="04-15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5931" y="4171861"/>
            <a:ext cx="3913188" cy="263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5698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43747">
                                            <p:txEl>
                                              <p:pRg st="0" end="0"/>
                                            </p:txEl>
                                          </p:spTgt>
                                        </p:tgtEl>
                                        <p:attrNameLst>
                                          <p:attrName>style.visibility</p:attrName>
                                        </p:attrNameLst>
                                      </p:cBhvr>
                                      <p:to>
                                        <p:strVal val="visible"/>
                                      </p:to>
                                    </p:set>
                                    <p:animEffect transition="in" filter="fade">
                                      <p:cBhvr>
                                        <p:cTn id="7" dur="1000"/>
                                        <p:tgtEl>
                                          <p:spTgt spid="543747">
                                            <p:txEl>
                                              <p:pRg st="0" end="0"/>
                                            </p:txEl>
                                          </p:spTgt>
                                        </p:tgtEl>
                                      </p:cBhvr>
                                    </p:animEffect>
                                    <p:anim calcmode="lin" valueType="num">
                                      <p:cBhvr>
                                        <p:cTn id="8" dur="1000" fill="hold"/>
                                        <p:tgtEl>
                                          <p:spTgt spid="5437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437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43747">
                                            <p:txEl>
                                              <p:pRg st="1" end="1"/>
                                            </p:txEl>
                                          </p:spTgt>
                                        </p:tgtEl>
                                        <p:attrNameLst>
                                          <p:attrName>style.visibility</p:attrName>
                                        </p:attrNameLst>
                                      </p:cBhvr>
                                      <p:to>
                                        <p:strVal val="visible"/>
                                      </p:to>
                                    </p:set>
                                    <p:animEffect transition="in" filter="fade">
                                      <p:cBhvr>
                                        <p:cTn id="14" dur="1000"/>
                                        <p:tgtEl>
                                          <p:spTgt spid="543747">
                                            <p:txEl>
                                              <p:pRg st="1" end="1"/>
                                            </p:txEl>
                                          </p:spTgt>
                                        </p:tgtEl>
                                      </p:cBhvr>
                                    </p:animEffect>
                                    <p:anim calcmode="lin" valueType="num">
                                      <p:cBhvr>
                                        <p:cTn id="15" dur="1000" fill="hold"/>
                                        <p:tgtEl>
                                          <p:spTgt spid="54374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437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543748"/>
                                        </p:tgtEl>
                                        <p:attrNameLst>
                                          <p:attrName>style.visibility</p:attrName>
                                        </p:attrNameLst>
                                      </p:cBhvr>
                                      <p:to>
                                        <p:strVal val="visible"/>
                                      </p:to>
                                    </p:set>
                                    <p:animEffect transition="in" filter="barn(inVertical)">
                                      <p:cBhvr>
                                        <p:cTn id="21" dur="500"/>
                                        <p:tgtEl>
                                          <p:spTgt spid="54374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543749"/>
                                        </p:tgtEl>
                                        <p:attrNameLst>
                                          <p:attrName>style.visibility</p:attrName>
                                        </p:attrNameLst>
                                      </p:cBhvr>
                                      <p:to>
                                        <p:strVal val="visible"/>
                                      </p:to>
                                    </p:set>
                                    <p:animEffect transition="in" filter="wipe(down)">
                                      <p:cBhvr>
                                        <p:cTn id="26" dur="500"/>
                                        <p:tgtEl>
                                          <p:spTgt spid="5437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a:xfrm>
            <a:off x="982132" y="-495835"/>
            <a:ext cx="7704667" cy="1981200"/>
          </a:xfrm>
        </p:spPr>
        <p:txBody>
          <a:bodyPr/>
          <a:lstStyle/>
          <a:p>
            <a:r>
              <a:rPr lang="en-US" altLang="en-US" dirty="0"/>
              <a:t>What Can Go Wrong? (cont.)</a:t>
            </a:r>
          </a:p>
        </p:txBody>
      </p:sp>
      <p:sp>
        <p:nvSpPr>
          <p:cNvPr id="544771" name="Rectangle 3"/>
          <p:cNvSpPr>
            <a:spLocks noGrp="1" noChangeArrowheads="1"/>
          </p:cNvSpPr>
          <p:nvPr>
            <p:ph type="body" idx="1"/>
          </p:nvPr>
        </p:nvSpPr>
        <p:spPr>
          <a:xfrm>
            <a:off x="982131" y="494765"/>
            <a:ext cx="8161869" cy="3332816"/>
          </a:xfrm>
          <a:ln/>
        </p:spPr>
        <p:txBody>
          <a:bodyPr/>
          <a:lstStyle/>
          <a:p>
            <a:pPr marL="342900" indent="-342900"/>
            <a:r>
              <a:rPr lang="en-US" altLang="en-US" sz="3200" dirty="0"/>
              <a:t>Choose a bin width appropriate to the data.</a:t>
            </a:r>
          </a:p>
          <a:p>
            <a:pPr marL="742950" lvl="1" indent="-285750"/>
            <a:r>
              <a:rPr lang="en-US" altLang="en-US" sz="2800" dirty="0"/>
              <a:t>Changing the bin width changes the appearance of the histogram:</a:t>
            </a:r>
          </a:p>
          <a:p>
            <a:pPr marL="742950" lvl="1" indent="-285750">
              <a:buFont typeface="Wingdings" panose="05000000000000000000" pitchFamily="2" charset="2"/>
              <a:buNone/>
            </a:pPr>
            <a:endParaRPr lang="en-US" altLang="en-US" dirty="0"/>
          </a:p>
        </p:txBody>
      </p:sp>
      <p:pic>
        <p:nvPicPr>
          <p:cNvPr id="544773" name="Picture 5" descr="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25788"/>
            <a:ext cx="5699125" cy="2774950"/>
          </a:xfrm>
          <a:prstGeom prst="rect">
            <a:avLst/>
          </a:prstGeom>
          <a:noFill/>
          <a:extLst>
            <a:ext uri="{909E8E84-426E-40DD-AFC4-6F175D3DCCD1}">
              <a14:hiddenFill xmlns:a14="http://schemas.microsoft.com/office/drawing/2010/main">
                <a:solidFill>
                  <a:srgbClr val="FFFFFF"/>
                </a:solidFill>
              </a14:hiddenFill>
            </a:ext>
          </a:extLst>
        </p:spPr>
      </p:pic>
      <p:pic>
        <p:nvPicPr>
          <p:cNvPr id="544774" name="Picture 6" descr="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43588" y="3536950"/>
            <a:ext cx="2876550" cy="2363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7156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44771">
                                            <p:txEl>
                                              <p:pRg st="0" end="0"/>
                                            </p:txEl>
                                          </p:spTgt>
                                        </p:tgtEl>
                                        <p:attrNameLst>
                                          <p:attrName>style.visibility</p:attrName>
                                        </p:attrNameLst>
                                      </p:cBhvr>
                                      <p:to>
                                        <p:strVal val="visible"/>
                                      </p:to>
                                    </p:set>
                                    <p:animEffect transition="in" filter="wipe(down)">
                                      <p:cBhvr>
                                        <p:cTn id="7" dur="500"/>
                                        <p:tgtEl>
                                          <p:spTgt spid="544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44771">
                                            <p:txEl>
                                              <p:pRg st="1" end="1"/>
                                            </p:txEl>
                                          </p:spTgt>
                                        </p:tgtEl>
                                        <p:attrNameLst>
                                          <p:attrName>style.visibility</p:attrName>
                                        </p:attrNameLst>
                                      </p:cBhvr>
                                      <p:to>
                                        <p:strVal val="visible"/>
                                      </p:to>
                                    </p:set>
                                    <p:animEffect transition="in" filter="wipe(down)">
                                      <p:cBhvr>
                                        <p:cTn id="12" dur="500"/>
                                        <p:tgtEl>
                                          <p:spTgt spid="5447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44773"/>
                                        </p:tgtEl>
                                        <p:attrNameLst>
                                          <p:attrName>style.visibility</p:attrName>
                                        </p:attrNameLst>
                                      </p:cBhvr>
                                      <p:to>
                                        <p:strVal val="visible"/>
                                      </p:to>
                                    </p:set>
                                    <p:animEffect transition="in" filter="barn(inVertical)">
                                      <p:cBhvr>
                                        <p:cTn id="17" dur="500"/>
                                        <p:tgtEl>
                                          <p:spTgt spid="54477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44774"/>
                                        </p:tgtEl>
                                        <p:attrNameLst>
                                          <p:attrName>style.visibility</p:attrName>
                                        </p:attrNameLst>
                                      </p:cBhvr>
                                      <p:to>
                                        <p:strVal val="visible"/>
                                      </p:to>
                                    </p:set>
                                    <p:animEffect transition="in" filter="barn(inVertical)">
                                      <p:cBhvr>
                                        <p:cTn id="22" dur="500"/>
                                        <p:tgtEl>
                                          <p:spTgt spid="5447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2"/>
          <p:cNvSpPr>
            <a:spLocks noGrp="1" noChangeArrowheads="1"/>
          </p:cNvSpPr>
          <p:nvPr>
            <p:ph type="title"/>
          </p:nvPr>
        </p:nvSpPr>
        <p:spPr>
          <a:xfrm>
            <a:off x="995012" y="-499057"/>
            <a:ext cx="7704667" cy="1752599"/>
          </a:xfrm>
        </p:spPr>
        <p:txBody>
          <a:bodyPr/>
          <a:lstStyle/>
          <a:p>
            <a:r>
              <a:rPr lang="en-US" altLang="en-US" dirty="0"/>
              <a:t>What Can Go Wrong? (cont.)</a:t>
            </a:r>
          </a:p>
        </p:txBody>
      </p:sp>
      <p:sp>
        <p:nvSpPr>
          <p:cNvPr id="545795" name="Rectangle 3"/>
          <p:cNvSpPr>
            <a:spLocks noGrp="1" noChangeArrowheads="1"/>
          </p:cNvSpPr>
          <p:nvPr>
            <p:ph type="body" sz="half" idx="1"/>
          </p:nvPr>
        </p:nvSpPr>
        <p:spPr>
          <a:xfrm>
            <a:off x="544513" y="1600200"/>
            <a:ext cx="8294687" cy="4876800"/>
          </a:xfrm>
          <a:ln/>
        </p:spPr>
        <p:txBody>
          <a:bodyPr>
            <a:normAutofit lnSpcReduction="10000"/>
          </a:bodyPr>
          <a:lstStyle/>
          <a:p>
            <a:pPr marL="342900" indent="-342900">
              <a:lnSpc>
                <a:spcPct val="90000"/>
              </a:lnSpc>
            </a:pPr>
            <a:r>
              <a:rPr lang="en-US" altLang="en-US" sz="2400" dirty="0"/>
              <a:t>Don’t forget to do a reality check – don’t let the calculator do the thinking for you.</a:t>
            </a:r>
          </a:p>
          <a:p>
            <a:pPr marL="342900" indent="-342900">
              <a:lnSpc>
                <a:spcPct val="90000"/>
              </a:lnSpc>
            </a:pPr>
            <a:r>
              <a:rPr lang="en-US" altLang="en-US" sz="2400" dirty="0"/>
              <a:t>Don’t forget to sort the values before finding the median or percentiles.</a:t>
            </a:r>
          </a:p>
          <a:p>
            <a:pPr marL="342900" indent="-342900">
              <a:lnSpc>
                <a:spcPct val="90000"/>
              </a:lnSpc>
            </a:pPr>
            <a:r>
              <a:rPr lang="en-US" altLang="en-US" sz="2400" dirty="0"/>
              <a:t>Don’t worry about small differences when using different methods.</a:t>
            </a:r>
          </a:p>
          <a:p>
            <a:pPr marL="342900" indent="-342900">
              <a:lnSpc>
                <a:spcPct val="90000"/>
              </a:lnSpc>
            </a:pPr>
            <a:r>
              <a:rPr lang="en-US" altLang="en-US" sz="2400" dirty="0"/>
              <a:t>Don’t compute numerical summaries of a categorical variable.</a:t>
            </a:r>
          </a:p>
          <a:p>
            <a:pPr marL="342900" indent="-342900">
              <a:lnSpc>
                <a:spcPct val="90000"/>
              </a:lnSpc>
            </a:pPr>
            <a:r>
              <a:rPr lang="en-US" altLang="en-US" sz="2400" dirty="0"/>
              <a:t>Don’t report too many decimal places.</a:t>
            </a:r>
          </a:p>
          <a:p>
            <a:pPr marL="342900" indent="-342900">
              <a:lnSpc>
                <a:spcPct val="90000"/>
              </a:lnSpc>
            </a:pPr>
            <a:r>
              <a:rPr lang="en-US" altLang="en-US" sz="2400" dirty="0"/>
              <a:t>Don’t round in the middle of a calculation.</a:t>
            </a:r>
          </a:p>
          <a:p>
            <a:pPr marL="342900" indent="-342900">
              <a:lnSpc>
                <a:spcPct val="90000"/>
              </a:lnSpc>
            </a:pPr>
            <a:r>
              <a:rPr lang="en-US" altLang="en-US" sz="2400" dirty="0"/>
              <a:t>Watch out for multiple modes</a:t>
            </a:r>
          </a:p>
          <a:p>
            <a:pPr marL="342900" indent="-342900">
              <a:lnSpc>
                <a:spcPct val="90000"/>
              </a:lnSpc>
            </a:pPr>
            <a:r>
              <a:rPr lang="en-US" altLang="en-US" sz="2400" dirty="0"/>
              <a:t>Beware of outliers</a:t>
            </a:r>
          </a:p>
          <a:p>
            <a:pPr marL="342900" indent="-342900">
              <a:lnSpc>
                <a:spcPct val="90000"/>
              </a:lnSpc>
            </a:pPr>
            <a:r>
              <a:rPr lang="en-US" altLang="en-US" sz="2400" dirty="0"/>
              <a:t>Make a picture … make a picture . . . make a picture !!!</a:t>
            </a:r>
          </a:p>
        </p:txBody>
      </p:sp>
      <p:sp>
        <p:nvSpPr>
          <p:cNvPr id="545796" name="Rectangle 4"/>
          <p:cNvSpPr>
            <a:spLocks noGrp="1" noChangeArrowheads="1"/>
          </p:cNvSpPr>
          <p:nvPr>
            <p:ph type="body" sz="half" idx="2"/>
          </p:nvPr>
        </p:nvSpPr>
        <p:spPr/>
        <p:txBody>
          <a:bodyPr/>
          <a:lstStyle/>
          <a:p>
            <a:pPr marL="342900" indent="-342900">
              <a:buFont typeface="Wingdings" panose="05000000000000000000" pitchFamily="2" charset="2"/>
              <a:buNone/>
            </a:pPr>
            <a:r>
              <a:rPr lang="en-US" altLang="en-US" sz="2400"/>
              <a:t> </a:t>
            </a:r>
          </a:p>
        </p:txBody>
      </p:sp>
    </p:spTree>
    <p:extLst>
      <p:ext uri="{BB962C8B-B14F-4D97-AF65-F5344CB8AC3E}">
        <p14:creationId xmlns:p14="http://schemas.microsoft.com/office/powerpoint/2010/main" val="62193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45795">
                                            <p:txEl>
                                              <p:pRg st="0" end="0"/>
                                            </p:txEl>
                                          </p:spTgt>
                                        </p:tgtEl>
                                        <p:attrNameLst>
                                          <p:attrName>style.visibility</p:attrName>
                                        </p:attrNameLst>
                                      </p:cBhvr>
                                      <p:to>
                                        <p:strVal val="visible"/>
                                      </p:to>
                                    </p:set>
                                    <p:animEffect transition="in" filter="fade">
                                      <p:cBhvr>
                                        <p:cTn id="7" dur="1000"/>
                                        <p:tgtEl>
                                          <p:spTgt spid="545795">
                                            <p:txEl>
                                              <p:pRg st="0" end="0"/>
                                            </p:txEl>
                                          </p:spTgt>
                                        </p:tgtEl>
                                      </p:cBhvr>
                                    </p:animEffect>
                                    <p:anim calcmode="lin" valueType="num">
                                      <p:cBhvr>
                                        <p:cTn id="8" dur="1000" fill="hold"/>
                                        <p:tgtEl>
                                          <p:spTgt spid="5457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457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45795">
                                            <p:txEl>
                                              <p:pRg st="1" end="1"/>
                                            </p:txEl>
                                          </p:spTgt>
                                        </p:tgtEl>
                                        <p:attrNameLst>
                                          <p:attrName>style.visibility</p:attrName>
                                        </p:attrNameLst>
                                      </p:cBhvr>
                                      <p:to>
                                        <p:strVal val="visible"/>
                                      </p:to>
                                    </p:set>
                                    <p:animEffect transition="in" filter="fade">
                                      <p:cBhvr>
                                        <p:cTn id="14" dur="1000"/>
                                        <p:tgtEl>
                                          <p:spTgt spid="545795">
                                            <p:txEl>
                                              <p:pRg st="1" end="1"/>
                                            </p:txEl>
                                          </p:spTgt>
                                        </p:tgtEl>
                                      </p:cBhvr>
                                    </p:animEffect>
                                    <p:anim calcmode="lin" valueType="num">
                                      <p:cBhvr>
                                        <p:cTn id="15" dur="1000" fill="hold"/>
                                        <p:tgtEl>
                                          <p:spTgt spid="5457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457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45795">
                                            <p:txEl>
                                              <p:pRg st="2" end="2"/>
                                            </p:txEl>
                                          </p:spTgt>
                                        </p:tgtEl>
                                        <p:attrNameLst>
                                          <p:attrName>style.visibility</p:attrName>
                                        </p:attrNameLst>
                                      </p:cBhvr>
                                      <p:to>
                                        <p:strVal val="visible"/>
                                      </p:to>
                                    </p:set>
                                    <p:animEffect transition="in" filter="fade">
                                      <p:cBhvr>
                                        <p:cTn id="21" dur="1000"/>
                                        <p:tgtEl>
                                          <p:spTgt spid="545795">
                                            <p:txEl>
                                              <p:pRg st="2" end="2"/>
                                            </p:txEl>
                                          </p:spTgt>
                                        </p:tgtEl>
                                      </p:cBhvr>
                                    </p:animEffect>
                                    <p:anim calcmode="lin" valueType="num">
                                      <p:cBhvr>
                                        <p:cTn id="22" dur="1000" fill="hold"/>
                                        <p:tgtEl>
                                          <p:spTgt spid="5457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457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45795">
                                            <p:txEl>
                                              <p:pRg st="3" end="3"/>
                                            </p:txEl>
                                          </p:spTgt>
                                        </p:tgtEl>
                                        <p:attrNameLst>
                                          <p:attrName>style.visibility</p:attrName>
                                        </p:attrNameLst>
                                      </p:cBhvr>
                                      <p:to>
                                        <p:strVal val="visible"/>
                                      </p:to>
                                    </p:set>
                                    <p:animEffect transition="in" filter="fade">
                                      <p:cBhvr>
                                        <p:cTn id="28" dur="1000"/>
                                        <p:tgtEl>
                                          <p:spTgt spid="545795">
                                            <p:txEl>
                                              <p:pRg st="3" end="3"/>
                                            </p:txEl>
                                          </p:spTgt>
                                        </p:tgtEl>
                                      </p:cBhvr>
                                    </p:animEffect>
                                    <p:anim calcmode="lin" valueType="num">
                                      <p:cBhvr>
                                        <p:cTn id="29" dur="1000" fill="hold"/>
                                        <p:tgtEl>
                                          <p:spTgt spid="5457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457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45795">
                                            <p:txEl>
                                              <p:pRg st="4" end="4"/>
                                            </p:txEl>
                                          </p:spTgt>
                                        </p:tgtEl>
                                        <p:attrNameLst>
                                          <p:attrName>style.visibility</p:attrName>
                                        </p:attrNameLst>
                                      </p:cBhvr>
                                      <p:to>
                                        <p:strVal val="visible"/>
                                      </p:to>
                                    </p:set>
                                    <p:animEffect transition="in" filter="fade">
                                      <p:cBhvr>
                                        <p:cTn id="35" dur="1000"/>
                                        <p:tgtEl>
                                          <p:spTgt spid="545795">
                                            <p:txEl>
                                              <p:pRg st="4" end="4"/>
                                            </p:txEl>
                                          </p:spTgt>
                                        </p:tgtEl>
                                      </p:cBhvr>
                                    </p:animEffect>
                                    <p:anim calcmode="lin" valueType="num">
                                      <p:cBhvr>
                                        <p:cTn id="36" dur="1000" fill="hold"/>
                                        <p:tgtEl>
                                          <p:spTgt spid="54579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457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45795">
                                            <p:txEl>
                                              <p:pRg st="5" end="5"/>
                                            </p:txEl>
                                          </p:spTgt>
                                        </p:tgtEl>
                                        <p:attrNameLst>
                                          <p:attrName>style.visibility</p:attrName>
                                        </p:attrNameLst>
                                      </p:cBhvr>
                                      <p:to>
                                        <p:strVal val="visible"/>
                                      </p:to>
                                    </p:set>
                                    <p:animEffect transition="in" filter="fade">
                                      <p:cBhvr>
                                        <p:cTn id="42" dur="1000"/>
                                        <p:tgtEl>
                                          <p:spTgt spid="545795">
                                            <p:txEl>
                                              <p:pRg st="5" end="5"/>
                                            </p:txEl>
                                          </p:spTgt>
                                        </p:tgtEl>
                                      </p:cBhvr>
                                    </p:animEffect>
                                    <p:anim calcmode="lin" valueType="num">
                                      <p:cBhvr>
                                        <p:cTn id="43" dur="1000" fill="hold"/>
                                        <p:tgtEl>
                                          <p:spTgt spid="54579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457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45795">
                                            <p:txEl>
                                              <p:pRg st="6" end="6"/>
                                            </p:txEl>
                                          </p:spTgt>
                                        </p:tgtEl>
                                        <p:attrNameLst>
                                          <p:attrName>style.visibility</p:attrName>
                                        </p:attrNameLst>
                                      </p:cBhvr>
                                      <p:to>
                                        <p:strVal val="visible"/>
                                      </p:to>
                                    </p:set>
                                    <p:animEffect transition="in" filter="fade">
                                      <p:cBhvr>
                                        <p:cTn id="49" dur="1000"/>
                                        <p:tgtEl>
                                          <p:spTgt spid="545795">
                                            <p:txEl>
                                              <p:pRg st="6" end="6"/>
                                            </p:txEl>
                                          </p:spTgt>
                                        </p:tgtEl>
                                      </p:cBhvr>
                                    </p:animEffect>
                                    <p:anim calcmode="lin" valueType="num">
                                      <p:cBhvr>
                                        <p:cTn id="50" dur="1000" fill="hold"/>
                                        <p:tgtEl>
                                          <p:spTgt spid="54579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457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45795">
                                            <p:txEl>
                                              <p:pRg st="7" end="7"/>
                                            </p:txEl>
                                          </p:spTgt>
                                        </p:tgtEl>
                                        <p:attrNameLst>
                                          <p:attrName>style.visibility</p:attrName>
                                        </p:attrNameLst>
                                      </p:cBhvr>
                                      <p:to>
                                        <p:strVal val="visible"/>
                                      </p:to>
                                    </p:set>
                                    <p:animEffect transition="in" filter="fade">
                                      <p:cBhvr>
                                        <p:cTn id="56" dur="1000"/>
                                        <p:tgtEl>
                                          <p:spTgt spid="545795">
                                            <p:txEl>
                                              <p:pRg st="7" end="7"/>
                                            </p:txEl>
                                          </p:spTgt>
                                        </p:tgtEl>
                                      </p:cBhvr>
                                    </p:animEffect>
                                    <p:anim calcmode="lin" valueType="num">
                                      <p:cBhvr>
                                        <p:cTn id="57" dur="1000" fill="hold"/>
                                        <p:tgtEl>
                                          <p:spTgt spid="54579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4579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545795">
                                            <p:txEl>
                                              <p:pRg st="8" end="8"/>
                                            </p:txEl>
                                          </p:spTgt>
                                        </p:tgtEl>
                                        <p:attrNameLst>
                                          <p:attrName>style.visibility</p:attrName>
                                        </p:attrNameLst>
                                      </p:cBhvr>
                                      <p:to>
                                        <p:strVal val="visible"/>
                                      </p:to>
                                    </p:set>
                                    <p:animEffect transition="in" filter="fade">
                                      <p:cBhvr>
                                        <p:cTn id="63" dur="1000"/>
                                        <p:tgtEl>
                                          <p:spTgt spid="545795">
                                            <p:txEl>
                                              <p:pRg st="8" end="8"/>
                                            </p:txEl>
                                          </p:spTgt>
                                        </p:tgtEl>
                                      </p:cBhvr>
                                    </p:animEffect>
                                    <p:anim calcmode="lin" valueType="num">
                                      <p:cBhvr>
                                        <p:cTn id="64" dur="1000" fill="hold"/>
                                        <p:tgtEl>
                                          <p:spTgt spid="545795">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54579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2"/>
          <p:cNvSpPr>
            <a:spLocks noGrp="1" noChangeArrowheads="1"/>
          </p:cNvSpPr>
          <p:nvPr>
            <p:ph type="title"/>
          </p:nvPr>
        </p:nvSpPr>
        <p:spPr>
          <a:xfrm>
            <a:off x="982133" y="-457198"/>
            <a:ext cx="7704667" cy="1981200"/>
          </a:xfrm>
        </p:spPr>
        <p:txBody>
          <a:bodyPr/>
          <a:lstStyle/>
          <a:p>
            <a:r>
              <a:rPr lang="en-US" altLang="en-US" dirty="0"/>
              <a:t>What have we learned?</a:t>
            </a:r>
          </a:p>
        </p:txBody>
      </p:sp>
      <p:sp>
        <p:nvSpPr>
          <p:cNvPr id="546819" name="Rectangle 3"/>
          <p:cNvSpPr>
            <a:spLocks noGrp="1" noChangeArrowheads="1"/>
          </p:cNvSpPr>
          <p:nvPr>
            <p:ph type="body" idx="1"/>
          </p:nvPr>
        </p:nvSpPr>
        <p:spPr>
          <a:xfrm>
            <a:off x="982133" y="1352282"/>
            <a:ext cx="8161867" cy="5640946"/>
          </a:xfrm>
        </p:spPr>
        <p:txBody>
          <a:bodyPr>
            <a:noAutofit/>
          </a:bodyPr>
          <a:lstStyle/>
          <a:p>
            <a:pPr marL="342900" indent="-342900">
              <a:lnSpc>
                <a:spcPct val="90000"/>
              </a:lnSpc>
            </a:pPr>
            <a:r>
              <a:rPr lang="en-US" altLang="en-US" dirty="0"/>
              <a:t>We’ve learned how to make a picture for quantitative data to help us see the story the data have to </a:t>
            </a:r>
            <a:r>
              <a:rPr lang="en-US" altLang="en-US" i="1" dirty="0"/>
              <a:t>Tell.</a:t>
            </a:r>
          </a:p>
          <a:p>
            <a:pPr marL="342900" indent="-342900">
              <a:lnSpc>
                <a:spcPct val="90000"/>
              </a:lnSpc>
            </a:pPr>
            <a:r>
              <a:rPr lang="en-US" altLang="en-US" dirty="0"/>
              <a:t>We can display the distribution of quantitative data with a </a:t>
            </a:r>
            <a:r>
              <a:rPr lang="en-US" altLang="en-US" i="1" dirty="0"/>
              <a:t>histogram</a:t>
            </a:r>
            <a:r>
              <a:rPr lang="en-US" altLang="en-US" dirty="0"/>
              <a:t>, </a:t>
            </a:r>
            <a:r>
              <a:rPr lang="en-US" altLang="en-US" i="1" dirty="0"/>
              <a:t>stem-and-leaf display</a:t>
            </a:r>
            <a:r>
              <a:rPr lang="en-US" altLang="en-US" dirty="0" smtClean="0"/>
              <a:t>, </a:t>
            </a:r>
            <a:r>
              <a:rPr lang="en-US" altLang="en-US" i="1" dirty="0" err="1" smtClean="0"/>
              <a:t>dotplot</a:t>
            </a:r>
            <a:r>
              <a:rPr lang="en-US" altLang="en-US" i="1" dirty="0" smtClean="0"/>
              <a:t>, or boxplot</a:t>
            </a:r>
            <a:endParaRPr lang="en-US" altLang="en-US" dirty="0"/>
          </a:p>
          <a:p>
            <a:pPr marL="342900" indent="-342900">
              <a:lnSpc>
                <a:spcPct val="90000"/>
              </a:lnSpc>
            </a:pPr>
            <a:r>
              <a:rPr lang="en-US" altLang="en-US" dirty="0"/>
              <a:t>We’ve learned how to summarize distributions of quantitative variables numerically.</a:t>
            </a:r>
          </a:p>
          <a:p>
            <a:pPr marL="742950" lvl="1" indent="-285750">
              <a:lnSpc>
                <a:spcPct val="90000"/>
              </a:lnSpc>
            </a:pPr>
            <a:r>
              <a:rPr lang="en-US" altLang="en-US" sz="2400" dirty="0"/>
              <a:t>Measures of center for a distribution include the median and mean.</a:t>
            </a:r>
          </a:p>
          <a:p>
            <a:pPr marL="742950" lvl="1" indent="-285750">
              <a:lnSpc>
                <a:spcPct val="90000"/>
              </a:lnSpc>
            </a:pPr>
            <a:r>
              <a:rPr lang="en-US" altLang="en-US" sz="2400" dirty="0"/>
              <a:t>Measures of spread include the range, IQR, and standard deviation.</a:t>
            </a:r>
          </a:p>
          <a:p>
            <a:pPr marL="742950" lvl="1" indent="-285750">
              <a:lnSpc>
                <a:spcPct val="90000"/>
              </a:lnSpc>
            </a:pPr>
            <a:r>
              <a:rPr lang="en-US" altLang="en-US" sz="2400" dirty="0"/>
              <a:t>Use the median and IQR when the distribution is skewed.  Use the mean and standard deviation if the distribution is symmetric.</a:t>
            </a:r>
          </a:p>
        </p:txBody>
      </p:sp>
    </p:spTree>
    <p:extLst>
      <p:ext uri="{BB962C8B-B14F-4D97-AF65-F5344CB8AC3E}">
        <p14:creationId xmlns:p14="http://schemas.microsoft.com/office/powerpoint/2010/main" val="3991149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46819">
                                            <p:txEl>
                                              <p:pRg st="0" end="0"/>
                                            </p:txEl>
                                          </p:spTgt>
                                        </p:tgtEl>
                                        <p:attrNameLst>
                                          <p:attrName>style.visibility</p:attrName>
                                        </p:attrNameLst>
                                      </p:cBhvr>
                                      <p:to>
                                        <p:strVal val="visible"/>
                                      </p:to>
                                    </p:set>
                                    <p:animEffect transition="in" filter="fade">
                                      <p:cBhvr>
                                        <p:cTn id="7" dur="1000"/>
                                        <p:tgtEl>
                                          <p:spTgt spid="546819">
                                            <p:txEl>
                                              <p:pRg st="0" end="0"/>
                                            </p:txEl>
                                          </p:spTgt>
                                        </p:tgtEl>
                                      </p:cBhvr>
                                    </p:animEffect>
                                    <p:anim calcmode="lin" valueType="num">
                                      <p:cBhvr>
                                        <p:cTn id="8" dur="1000" fill="hold"/>
                                        <p:tgtEl>
                                          <p:spTgt spid="5468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468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46819">
                                            <p:txEl>
                                              <p:pRg st="1" end="1"/>
                                            </p:txEl>
                                          </p:spTgt>
                                        </p:tgtEl>
                                        <p:attrNameLst>
                                          <p:attrName>style.visibility</p:attrName>
                                        </p:attrNameLst>
                                      </p:cBhvr>
                                      <p:to>
                                        <p:strVal val="visible"/>
                                      </p:to>
                                    </p:set>
                                    <p:animEffect transition="in" filter="fade">
                                      <p:cBhvr>
                                        <p:cTn id="14" dur="1000"/>
                                        <p:tgtEl>
                                          <p:spTgt spid="546819">
                                            <p:txEl>
                                              <p:pRg st="1" end="1"/>
                                            </p:txEl>
                                          </p:spTgt>
                                        </p:tgtEl>
                                      </p:cBhvr>
                                    </p:animEffect>
                                    <p:anim calcmode="lin" valueType="num">
                                      <p:cBhvr>
                                        <p:cTn id="15" dur="1000" fill="hold"/>
                                        <p:tgtEl>
                                          <p:spTgt spid="5468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468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46819">
                                            <p:txEl>
                                              <p:pRg st="2" end="2"/>
                                            </p:txEl>
                                          </p:spTgt>
                                        </p:tgtEl>
                                        <p:attrNameLst>
                                          <p:attrName>style.visibility</p:attrName>
                                        </p:attrNameLst>
                                      </p:cBhvr>
                                      <p:to>
                                        <p:strVal val="visible"/>
                                      </p:to>
                                    </p:set>
                                    <p:animEffect transition="in" filter="fade">
                                      <p:cBhvr>
                                        <p:cTn id="21" dur="1000"/>
                                        <p:tgtEl>
                                          <p:spTgt spid="546819">
                                            <p:txEl>
                                              <p:pRg st="2" end="2"/>
                                            </p:txEl>
                                          </p:spTgt>
                                        </p:tgtEl>
                                      </p:cBhvr>
                                    </p:animEffect>
                                    <p:anim calcmode="lin" valueType="num">
                                      <p:cBhvr>
                                        <p:cTn id="22" dur="1000" fill="hold"/>
                                        <p:tgtEl>
                                          <p:spTgt spid="5468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468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46819">
                                            <p:txEl>
                                              <p:pRg st="3" end="3"/>
                                            </p:txEl>
                                          </p:spTgt>
                                        </p:tgtEl>
                                        <p:attrNameLst>
                                          <p:attrName>style.visibility</p:attrName>
                                        </p:attrNameLst>
                                      </p:cBhvr>
                                      <p:to>
                                        <p:strVal val="visible"/>
                                      </p:to>
                                    </p:set>
                                    <p:animEffect transition="in" filter="fade">
                                      <p:cBhvr>
                                        <p:cTn id="28" dur="1000"/>
                                        <p:tgtEl>
                                          <p:spTgt spid="546819">
                                            <p:txEl>
                                              <p:pRg st="3" end="3"/>
                                            </p:txEl>
                                          </p:spTgt>
                                        </p:tgtEl>
                                      </p:cBhvr>
                                    </p:animEffect>
                                    <p:anim calcmode="lin" valueType="num">
                                      <p:cBhvr>
                                        <p:cTn id="29" dur="1000" fill="hold"/>
                                        <p:tgtEl>
                                          <p:spTgt spid="54681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468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46819">
                                            <p:txEl>
                                              <p:pRg st="4" end="4"/>
                                            </p:txEl>
                                          </p:spTgt>
                                        </p:tgtEl>
                                        <p:attrNameLst>
                                          <p:attrName>style.visibility</p:attrName>
                                        </p:attrNameLst>
                                      </p:cBhvr>
                                      <p:to>
                                        <p:strVal val="visible"/>
                                      </p:to>
                                    </p:set>
                                    <p:animEffect transition="in" filter="fade">
                                      <p:cBhvr>
                                        <p:cTn id="35" dur="1000"/>
                                        <p:tgtEl>
                                          <p:spTgt spid="546819">
                                            <p:txEl>
                                              <p:pRg st="4" end="4"/>
                                            </p:txEl>
                                          </p:spTgt>
                                        </p:tgtEl>
                                      </p:cBhvr>
                                    </p:animEffect>
                                    <p:anim calcmode="lin" valueType="num">
                                      <p:cBhvr>
                                        <p:cTn id="36" dur="1000" fill="hold"/>
                                        <p:tgtEl>
                                          <p:spTgt spid="54681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468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46819">
                                            <p:txEl>
                                              <p:pRg st="5" end="5"/>
                                            </p:txEl>
                                          </p:spTgt>
                                        </p:tgtEl>
                                        <p:attrNameLst>
                                          <p:attrName>style.visibility</p:attrName>
                                        </p:attrNameLst>
                                      </p:cBhvr>
                                      <p:to>
                                        <p:strVal val="visible"/>
                                      </p:to>
                                    </p:set>
                                    <p:animEffect transition="in" filter="fade">
                                      <p:cBhvr>
                                        <p:cTn id="42" dur="1000"/>
                                        <p:tgtEl>
                                          <p:spTgt spid="546819">
                                            <p:txEl>
                                              <p:pRg st="5" end="5"/>
                                            </p:txEl>
                                          </p:spTgt>
                                        </p:tgtEl>
                                      </p:cBhvr>
                                    </p:animEffect>
                                    <p:anim calcmode="lin" valueType="num">
                                      <p:cBhvr>
                                        <p:cTn id="43" dur="1000" fill="hold"/>
                                        <p:tgtEl>
                                          <p:spTgt spid="54681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4681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2"/>
          <p:cNvSpPr>
            <a:spLocks noGrp="1" noChangeArrowheads="1"/>
          </p:cNvSpPr>
          <p:nvPr>
            <p:ph type="title"/>
          </p:nvPr>
        </p:nvSpPr>
        <p:spPr/>
        <p:txBody>
          <a:bodyPr/>
          <a:lstStyle/>
          <a:p>
            <a:r>
              <a:rPr lang="en-US" altLang="en-US"/>
              <a:t>What have we learned? (cont.)</a:t>
            </a:r>
          </a:p>
        </p:txBody>
      </p:sp>
      <p:sp>
        <p:nvSpPr>
          <p:cNvPr id="614403" name="Rectangle 3"/>
          <p:cNvSpPr>
            <a:spLocks noGrp="1" noChangeArrowheads="1"/>
          </p:cNvSpPr>
          <p:nvPr>
            <p:ph type="body" idx="1"/>
          </p:nvPr>
        </p:nvSpPr>
        <p:spPr>
          <a:xfrm>
            <a:off x="682581" y="2667000"/>
            <a:ext cx="8461420" cy="3332816"/>
          </a:xfrm>
        </p:spPr>
        <p:txBody>
          <a:bodyPr>
            <a:normAutofit/>
          </a:bodyPr>
          <a:lstStyle/>
          <a:p>
            <a:pPr marL="342900" indent="-342900"/>
            <a:r>
              <a:rPr lang="en-US" altLang="en-US" sz="3200" dirty="0"/>
              <a:t>We’ve learned to </a:t>
            </a:r>
            <a:r>
              <a:rPr lang="en-US" altLang="en-US" sz="3200" i="1" dirty="0"/>
              <a:t>Think</a:t>
            </a:r>
            <a:r>
              <a:rPr lang="en-US" altLang="en-US" sz="3200" dirty="0"/>
              <a:t> about the type of variable we are summarizing.</a:t>
            </a:r>
          </a:p>
          <a:p>
            <a:pPr marL="742950" lvl="1" indent="-285750"/>
            <a:r>
              <a:rPr lang="en-US" altLang="en-US" sz="2800" dirty="0"/>
              <a:t>All methods of this chapter assume the data are quantitative.</a:t>
            </a:r>
          </a:p>
          <a:p>
            <a:pPr marL="742950" lvl="1" indent="-285750"/>
            <a:r>
              <a:rPr lang="en-US" altLang="en-US" sz="2800" dirty="0"/>
              <a:t>The </a:t>
            </a:r>
            <a:r>
              <a:rPr lang="en-US" altLang="en-US" sz="2800" b="1" dirty="0"/>
              <a:t>Quantitative Data Condition</a:t>
            </a:r>
            <a:r>
              <a:rPr lang="en-US" altLang="en-US" sz="2800" dirty="0"/>
              <a:t> serves as a check that the data are, in fact, quantitative.</a:t>
            </a:r>
          </a:p>
        </p:txBody>
      </p:sp>
    </p:spTree>
    <p:extLst>
      <p:ext uri="{BB962C8B-B14F-4D97-AF65-F5344CB8AC3E}">
        <p14:creationId xmlns:p14="http://schemas.microsoft.com/office/powerpoint/2010/main" val="3854479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14403">
                                            <p:txEl>
                                              <p:pRg st="0" end="0"/>
                                            </p:txEl>
                                          </p:spTgt>
                                        </p:tgtEl>
                                        <p:attrNameLst>
                                          <p:attrName>style.visibility</p:attrName>
                                        </p:attrNameLst>
                                      </p:cBhvr>
                                      <p:to>
                                        <p:strVal val="visible"/>
                                      </p:to>
                                    </p:set>
                                    <p:animEffect transition="in" filter="fade">
                                      <p:cBhvr>
                                        <p:cTn id="7" dur="1000"/>
                                        <p:tgtEl>
                                          <p:spTgt spid="614403">
                                            <p:txEl>
                                              <p:pRg st="0" end="0"/>
                                            </p:txEl>
                                          </p:spTgt>
                                        </p:tgtEl>
                                      </p:cBhvr>
                                    </p:animEffect>
                                    <p:anim calcmode="lin" valueType="num">
                                      <p:cBhvr>
                                        <p:cTn id="8" dur="1000" fill="hold"/>
                                        <p:tgtEl>
                                          <p:spTgt spid="6144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4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14403">
                                            <p:txEl>
                                              <p:pRg st="1" end="1"/>
                                            </p:txEl>
                                          </p:spTgt>
                                        </p:tgtEl>
                                        <p:attrNameLst>
                                          <p:attrName>style.visibility</p:attrName>
                                        </p:attrNameLst>
                                      </p:cBhvr>
                                      <p:to>
                                        <p:strVal val="visible"/>
                                      </p:to>
                                    </p:set>
                                    <p:animEffect transition="in" filter="fade">
                                      <p:cBhvr>
                                        <p:cTn id="14" dur="1000"/>
                                        <p:tgtEl>
                                          <p:spTgt spid="614403">
                                            <p:txEl>
                                              <p:pRg st="1" end="1"/>
                                            </p:txEl>
                                          </p:spTgt>
                                        </p:tgtEl>
                                      </p:cBhvr>
                                    </p:animEffect>
                                    <p:anim calcmode="lin" valueType="num">
                                      <p:cBhvr>
                                        <p:cTn id="15" dur="1000" fill="hold"/>
                                        <p:tgtEl>
                                          <p:spTgt spid="61440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1440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14403">
                                            <p:txEl>
                                              <p:pRg st="2" end="2"/>
                                            </p:txEl>
                                          </p:spTgt>
                                        </p:tgtEl>
                                        <p:attrNameLst>
                                          <p:attrName>style.visibility</p:attrName>
                                        </p:attrNameLst>
                                      </p:cBhvr>
                                      <p:to>
                                        <p:strVal val="visible"/>
                                      </p:to>
                                    </p:set>
                                    <p:animEffect transition="in" filter="fade">
                                      <p:cBhvr>
                                        <p:cTn id="21" dur="1000"/>
                                        <p:tgtEl>
                                          <p:spTgt spid="614403">
                                            <p:txEl>
                                              <p:pRg st="2" end="2"/>
                                            </p:txEl>
                                          </p:spTgt>
                                        </p:tgtEl>
                                      </p:cBhvr>
                                    </p:animEffect>
                                    <p:anim calcmode="lin" valueType="num">
                                      <p:cBhvr>
                                        <p:cTn id="22" dur="1000" fill="hold"/>
                                        <p:tgtEl>
                                          <p:spTgt spid="61440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1440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Classwork:</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2800" dirty="0" smtClean="0"/>
          </a:p>
          <a:p>
            <a:pPr marL="0" indent="0" algn="ctr">
              <a:buNone/>
            </a:pPr>
            <a:r>
              <a:rPr lang="en-US" sz="2800" dirty="0" smtClean="0"/>
              <a:t>1. Using 1-var stats</a:t>
            </a:r>
          </a:p>
          <a:p>
            <a:pPr marL="0" indent="0" algn="ctr">
              <a:buNone/>
            </a:pPr>
            <a:r>
              <a:rPr lang="en-US" sz="2800" dirty="0" smtClean="0"/>
              <a:t>2. Creating </a:t>
            </a:r>
            <a:r>
              <a:rPr lang="en-US" sz="2800" dirty="0" err="1" smtClean="0"/>
              <a:t>Ogives</a:t>
            </a:r>
            <a:endParaRPr lang="en-US" sz="2800" dirty="0" smtClean="0"/>
          </a:p>
          <a:p>
            <a:pPr marL="0" indent="0" algn="ctr">
              <a:buNone/>
            </a:pPr>
            <a:r>
              <a:rPr lang="en-US" sz="2800" dirty="0" smtClean="0"/>
              <a:t>3. Matching </a:t>
            </a:r>
            <a:r>
              <a:rPr lang="en-US" sz="2800" dirty="0" err="1" smtClean="0"/>
              <a:t>Ogives</a:t>
            </a:r>
            <a:r>
              <a:rPr lang="en-US" sz="2800" dirty="0" smtClean="0"/>
              <a:t> to Histograms</a:t>
            </a:r>
            <a:endParaRPr lang="en-US" sz="2800" dirty="0"/>
          </a:p>
        </p:txBody>
      </p:sp>
    </p:spTree>
    <p:extLst>
      <p:ext uri="{BB962C8B-B14F-4D97-AF65-F5344CB8AC3E}">
        <p14:creationId xmlns:p14="http://schemas.microsoft.com/office/powerpoint/2010/main" val="545343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altLang="en-US"/>
              <a:t>Stem-and-Leaf Displays</a:t>
            </a:r>
          </a:p>
        </p:txBody>
      </p:sp>
      <p:sp>
        <p:nvSpPr>
          <p:cNvPr id="521219" name="Rectangle 3"/>
          <p:cNvSpPr>
            <a:spLocks noGrp="1" noChangeArrowheads="1"/>
          </p:cNvSpPr>
          <p:nvPr>
            <p:ph type="body" idx="1"/>
          </p:nvPr>
        </p:nvSpPr>
        <p:spPr>
          <a:xfrm>
            <a:off x="982133" y="1628078"/>
            <a:ext cx="7704667" cy="4371738"/>
          </a:xfrm>
          <a:ln/>
        </p:spPr>
        <p:txBody>
          <a:bodyPr/>
          <a:lstStyle/>
          <a:p>
            <a:pPr marL="342900" indent="-342900"/>
            <a:r>
              <a:rPr lang="en-US" altLang="en-US" dirty="0">
                <a:solidFill>
                  <a:schemeClr val="hlink"/>
                </a:solidFill>
              </a:rPr>
              <a:t>Stem-and-leaf displays</a:t>
            </a:r>
            <a:r>
              <a:rPr lang="en-US" altLang="en-US" dirty="0"/>
              <a:t> show the distribution of a quantitative variable, like histograms </a:t>
            </a:r>
            <a:r>
              <a:rPr lang="en-US" altLang="en-US" dirty="0" smtClean="0"/>
              <a:t>do.</a:t>
            </a:r>
          </a:p>
          <a:p>
            <a:pPr marL="342900" indent="-342900"/>
            <a:endParaRPr lang="en-US" altLang="en-US" dirty="0" smtClean="0"/>
          </a:p>
          <a:p>
            <a:pPr marL="342900" indent="-342900"/>
            <a:r>
              <a:rPr lang="en-US" altLang="en-US" dirty="0" smtClean="0"/>
              <a:t>The difference is that it displays </a:t>
            </a:r>
            <a:r>
              <a:rPr lang="en-US" altLang="en-US" dirty="0"/>
              <a:t>the individual values</a:t>
            </a:r>
            <a:r>
              <a:rPr lang="en-US" altLang="en-US" dirty="0" smtClean="0"/>
              <a:t>.</a:t>
            </a:r>
          </a:p>
          <a:p>
            <a:pPr marL="0" indent="0">
              <a:buNone/>
            </a:pPr>
            <a:endParaRPr lang="en-US" altLang="en-US" dirty="0"/>
          </a:p>
          <a:p>
            <a:pPr marL="342900" indent="-342900"/>
            <a:r>
              <a:rPr lang="en-US" altLang="en-US" dirty="0"/>
              <a:t>Stem-and-leaf displays contain all the information found in a histogram and, when carefully drawn, satisfy the area principle and show the distribution.</a:t>
            </a:r>
          </a:p>
        </p:txBody>
      </p:sp>
    </p:spTree>
    <p:extLst>
      <p:ext uri="{BB962C8B-B14F-4D97-AF65-F5344CB8AC3E}">
        <p14:creationId xmlns:p14="http://schemas.microsoft.com/office/powerpoint/2010/main" val="370707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21219">
                                            <p:txEl>
                                              <p:pRg st="0" end="0"/>
                                            </p:txEl>
                                          </p:spTgt>
                                        </p:tgtEl>
                                        <p:attrNameLst>
                                          <p:attrName>style.visibility</p:attrName>
                                        </p:attrNameLst>
                                      </p:cBhvr>
                                      <p:to>
                                        <p:strVal val="visible"/>
                                      </p:to>
                                    </p:set>
                                    <p:animEffect transition="in" filter="fade">
                                      <p:cBhvr>
                                        <p:cTn id="7" dur="1000"/>
                                        <p:tgtEl>
                                          <p:spTgt spid="521219">
                                            <p:txEl>
                                              <p:pRg st="0" end="0"/>
                                            </p:txEl>
                                          </p:spTgt>
                                        </p:tgtEl>
                                      </p:cBhvr>
                                    </p:animEffect>
                                    <p:anim calcmode="lin" valueType="num">
                                      <p:cBhvr>
                                        <p:cTn id="8" dur="1000" fill="hold"/>
                                        <p:tgtEl>
                                          <p:spTgt spid="521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21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21219">
                                            <p:txEl>
                                              <p:pRg st="2" end="2"/>
                                            </p:txEl>
                                          </p:spTgt>
                                        </p:tgtEl>
                                        <p:attrNameLst>
                                          <p:attrName>style.visibility</p:attrName>
                                        </p:attrNameLst>
                                      </p:cBhvr>
                                      <p:to>
                                        <p:strVal val="visible"/>
                                      </p:to>
                                    </p:set>
                                    <p:animEffect transition="in" filter="fade">
                                      <p:cBhvr>
                                        <p:cTn id="14" dur="1000"/>
                                        <p:tgtEl>
                                          <p:spTgt spid="521219">
                                            <p:txEl>
                                              <p:pRg st="2" end="2"/>
                                            </p:txEl>
                                          </p:spTgt>
                                        </p:tgtEl>
                                      </p:cBhvr>
                                    </p:animEffect>
                                    <p:anim calcmode="lin" valueType="num">
                                      <p:cBhvr>
                                        <p:cTn id="15" dur="1000" fill="hold"/>
                                        <p:tgtEl>
                                          <p:spTgt spid="5212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21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21219">
                                            <p:txEl>
                                              <p:pRg st="4" end="4"/>
                                            </p:txEl>
                                          </p:spTgt>
                                        </p:tgtEl>
                                        <p:attrNameLst>
                                          <p:attrName>style.visibility</p:attrName>
                                        </p:attrNameLst>
                                      </p:cBhvr>
                                      <p:to>
                                        <p:strVal val="visible"/>
                                      </p:to>
                                    </p:set>
                                    <p:animEffect transition="in" filter="fade">
                                      <p:cBhvr>
                                        <p:cTn id="21" dur="1000"/>
                                        <p:tgtEl>
                                          <p:spTgt spid="521219">
                                            <p:txEl>
                                              <p:pRg st="4" end="4"/>
                                            </p:txEl>
                                          </p:spTgt>
                                        </p:tgtEl>
                                      </p:cBhvr>
                                    </p:animEffect>
                                    <p:anim calcmode="lin" valueType="num">
                                      <p:cBhvr>
                                        <p:cTn id="22" dur="1000" fill="hold"/>
                                        <p:tgtEl>
                                          <p:spTgt spid="52121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2121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err="1" smtClean="0"/>
              <a:t>Pg</a:t>
            </a:r>
            <a:r>
              <a:rPr lang="en-US" sz="3200" dirty="0" smtClean="0"/>
              <a:t> 75 – 78, Exercises: 18, 20, 24, 26, 33, 41</a:t>
            </a:r>
            <a:endParaRPr lang="en-US" sz="3200" dirty="0"/>
          </a:p>
        </p:txBody>
      </p:sp>
    </p:spTree>
    <p:extLst>
      <p:ext uri="{BB962C8B-B14F-4D97-AF65-F5344CB8AC3E}">
        <p14:creationId xmlns:p14="http://schemas.microsoft.com/office/powerpoint/2010/main" val="681840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p:txBody>
          <a:bodyPr/>
          <a:lstStyle/>
          <a:p>
            <a:r>
              <a:rPr lang="en-US" altLang="en-US"/>
              <a:t>Stem-and-Leaf Example</a:t>
            </a:r>
          </a:p>
        </p:txBody>
      </p:sp>
      <p:sp>
        <p:nvSpPr>
          <p:cNvPr id="522243" name="Rectangle 3"/>
          <p:cNvSpPr>
            <a:spLocks noGrp="1" noChangeArrowheads="1"/>
          </p:cNvSpPr>
          <p:nvPr>
            <p:ph type="body" idx="1"/>
          </p:nvPr>
        </p:nvSpPr>
        <p:spPr>
          <a:xfrm>
            <a:off x="982133" y="-914397"/>
            <a:ext cx="7704667" cy="6746948"/>
          </a:xfrm>
          <a:ln/>
        </p:spPr>
        <p:txBody>
          <a:bodyPr/>
          <a:lstStyle/>
          <a:p>
            <a:pPr marL="342900" indent="-342900"/>
            <a:r>
              <a:rPr lang="en-US" altLang="en-US" sz="2400" dirty="0"/>
              <a:t>Compare the histogram and stem-and-leaf display for the pulse rates of 24 women at a health clinic. Which graphical display do </a:t>
            </a:r>
            <a:r>
              <a:rPr lang="en-US" altLang="en-US" sz="2400" i="1" dirty="0"/>
              <a:t>you</a:t>
            </a:r>
            <a:r>
              <a:rPr lang="en-US" altLang="en-US" sz="2400" dirty="0"/>
              <a:t> prefer?</a:t>
            </a:r>
            <a:r>
              <a:rPr lang="en-US" altLang="en-US" dirty="0"/>
              <a:t> </a:t>
            </a:r>
          </a:p>
        </p:txBody>
      </p:sp>
      <p:pic>
        <p:nvPicPr>
          <p:cNvPr id="522244" name="Picture 4" descr="ait04-02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4886" y="3510292"/>
            <a:ext cx="3633788" cy="2520950"/>
          </a:xfrm>
          <a:prstGeom prst="rect">
            <a:avLst/>
          </a:prstGeom>
          <a:noFill/>
          <a:extLst>
            <a:ext uri="{909E8E84-426E-40DD-AFC4-6F175D3DCCD1}">
              <a14:hiddenFill xmlns:a14="http://schemas.microsoft.com/office/drawing/2010/main">
                <a:solidFill>
                  <a:srgbClr val="FFFFFF"/>
                </a:solidFill>
              </a14:hiddenFill>
            </a:ext>
          </a:extLst>
        </p:spPr>
      </p:pic>
      <p:pic>
        <p:nvPicPr>
          <p:cNvPr id="522245" name="Picture 5" descr="Figure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334" y="3289785"/>
            <a:ext cx="4876800" cy="335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extBox 1"/>
          <p:cNvSpPr txBox="1"/>
          <p:nvPr/>
        </p:nvSpPr>
        <p:spPr>
          <a:xfrm>
            <a:off x="5388611" y="6045331"/>
            <a:ext cx="3679982" cy="646331"/>
          </a:xfrm>
          <a:prstGeom prst="rect">
            <a:avLst/>
          </a:prstGeom>
          <a:noFill/>
        </p:spPr>
        <p:txBody>
          <a:bodyPr wrap="none" rtlCol="0">
            <a:spAutoFit/>
          </a:bodyPr>
          <a:lstStyle/>
          <a:p>
            <a:r>
              <a:rPr lang="en-US" b="1" dirty="0" smtClean="0"/>
              <a:t>Pulse Rate</a:t>
            </a:r>
          </a:p>
          <a:p>
            <a:r>
              <a:rPr lang="en-US" b="1" dirty="0" smtClean="0"/>
              <a:t>Key 8</a:t>
            </a:r>
            <a:r>
              <a:rPr lang="el-GR" b="1" dirty="0" smtClean="0"/>
              <a:t>Ι</a:t>
            </a:r>
            <a:r>
              <a:rPr lang="en-US" b="1" dirty="0" smtClean="0"/>
              <a:t>8 means 88 beats per minute</a:t>
            </a:r>
            <a:endParaRPr lang="en-US" b="1" dirty="0"/>
          </a:p>
        </p:txBody>
      </p:sp>
    </p:spTree>
    <p:extLst>
      <p:ext uri="{BB962C8B-B14F-4D97-AF65-F5344CB8AC3E}">
        <p14:creationId xmlns:p14="http://schemas.microsoft.com/office/powerpoint/2010/main" val="395104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22243">
                                            <p:bg/>
                                          </p:spTgt>
                                        </p:tgtEl>
                                        <p:attrNameLst>
                                          <p:attrName>style.visibility</p:attrName>
                                        </p:attrNameLst>
                                      </p:cBhvr>
                                      <p:to>
                                        <p:strVal val="visible"/>
                                      </p:to>
                                    </p:set>
                                    <p:animEffect transition="in" filter="fade">
                                      <p:cBhvr>
                                        <p:cTn id="7" dur="1000"/>
                                        <p:tgtEl>
                                          <p:spTgt spid="522243">
                                            <p:bg/>
                                          </p:spTgt>
                                        </p:tgtEl>
                                      </p:cBhvr>
                                    </p:animEffect>
                                    <p:anim calcmode="lin" valueType="num">
                                      <p:cBhvr>
                                        <p:cTn id="8" dur="1000" fill="hold"/>
                                        <p:tgtEl>
                                          <p:spTgt spid="522243">
                                            <p:bg/>
                                          </p:spTgt>
                                        </p:tgtEl>
                                        <p:attrNameLst>
                                          <p:attrName>ppt_x</p:attrName>
                                        </p:attrNameLst>
                                      </p:cBhvr>
                                      <p:tavLst>
                                        <p:tav tm="0">
                                          <p:val>
                                            <p:strVal val="#ppt_x"/>
                                          </p:val>
                                        </p:tav>
                                        <p:tav tm="100000">
                                          <p:val>
                                            <p:strVal val="#ppt_x"/>
                                          </p:val>
                                        </p:tav>
                                      </p:tavLst>
                                    </p:anim>
                                    <p:anim calcmode="lin" valueType="num">
                                      <p:cBhvr>
                                        <p:cTn id="9" dur="1000" fill="hold"/>
                                        <p:tgtEl>
                                          <p:spTgt spid="52224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22243">
                                            <p:txEl>
                                              <p:pRg st="0" end="0"/>
                                            </p:txEl>
                                          </p:spTgt>
                                        </p:tgtEl>
                                        <p:attrNameLst>
                                          <p:attrName>style.visibility</p:attrName>
                                        </p:attrNameLst>
                                      </p:cBhvr>
                                      <p:to>
                                        <p:strVal val="visible"/>
                                      </p:to>
                                    </p:set>
                                    <p:animEffect transition="in" filter="fade">
                                      <p:cBhvr>
                                        <p:cTn id="14" dur="1000"/>
                                        <p:tgtEl>
                                          <p:spTgt spid="522243">
                                            <p:txEl>
                                              <p:pRg st="0" end="0"/>
                                            </p:txEl>
                                          </p:spTgt>
                                        </p:tgtEl>
                                      </p:cBhvr>
                                    </p:animEffect>
                                    <p:anim calcmode="lin" valueType="num">
                                      <p:cBhvr>
                                        <p:cTn id="15" dur="1000" fill="hold"/>
                                        <p:tgtEl>
                                          <p:spTgt spid="52224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222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22245"/>
                                        </p:tgtEl>
                                        <p:attrNameLst>
                                          <p:attrName>style.visibility</p:attrName>
                                        </p:attrNameLst>
                                      </p:cBhvr>
                                      <p:to>
                                        <p:strVal val="visible"/>
                                      </p:to>
                                    </p:set>
                                    <p:animEffect transition="in" filter="fade">
                                      <p:cBhvr>
                                        <p:cTn id="21" dur="1000"/>
                                        <p:tgtEl>
                                          <p:spTgt spid="522245"/>
                                        </p:tgtEl>
                                      </p:cBhvr>
                                    </p:animEffect>
                                    <p:anim calcmode="lin" valueType="num">
                                      <p:cBhvr>
                                        <p:cTn id="22" dur="1000" fill="hold"/>
                                        <p:tgtEl>
                                          <p:spTgt spid="522245"/>
                                        </p:tgtEl>
                                        <p:attrNameLst>
                                          <p:attrName>ppt_x</p:attrName>
                                        </p:attrNameLst>
                                      </p:cBhvr>
                                      <p:tavLst>
                                        <p:tav tm="0">
                                          <p:val>
                                            <p:strVal val="#ppt_x"/>
                                          </p:val>
                                        </p:tav>
                                        <p:tav tm="100000">
                                          <p:val>
                                            <p:strVal val="#ppt_x"/>
                                          </p:val>
                                        </p:tav>
                                      </p:tavLst>
                                    </p:anim>
                                    <p:anim calcmode="lin" valueType="num">
                                      <p:cBhvr>
                                        <p:cTn id="23" dur="1000" fill="hold"/>
                                        <p:tgtEl>
                                          <p:spTgt spid="52224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522244"/>
                                        </p:tgtEl>
                                        <p:attrNameLst>
                                          <p:attrName>style.visibility</p:attrName>
                                        </p:attrNameLst>
                                      </p:cBhvr>
                                      <p:to>
                                        <p:strVal val="visible"/>
                                      </p:to>
                                    </p:set>
                                    <p:animEffect transition="in" filter="barn(inVertical)">
                                      <p:cBhvr>
                                        <p:cTn id="28" dur="500"/>
                                        <p:tgtEl>
                                          <p:spTgt spid="522244"/>
                                        </p:tgtEl>
                                      </p:cBhvr>
                                    </p:animEffect>
                                  </p:childTnLst>
                                </p:cTn>
                              </p:par>
                              <p:par>
                                <p:cTn id="29" presetID="42" presetClass="entr" presetSubtype="0" fill="hold" grpId="0" nodeType="with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43" grpId="0" uiExpand="1" build="p"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p:txBody>
          <a:bodyPr/>
          <a:lstStyle/>
          <a:p>
            <a:r>
              <a:rPr lang="en-US" altLang="en-US"/>
              <a:t>Stem-and-Leaf Example</a:t>
            </a:r>
          </a:p>
        </p:txBody>
      </p:sp>
      <p:sp>
        <p:nvSpPr>
          <p:cNvPr id="522243" name="Rectangle 3"/>
          <p:cNvSpPr>
            <a:spLocks noGrp="1" noChangeArrowheads="1"/>
          </p:cNvSpPr>
          <p:nvPr>
            <p:ph type="body" idx="1"/>
          </p:nvPr>
        </p:nvSpPr>
        <p:spPr>
          <a:xfrm>
            <a:off x="982133" y="-914397"/>
            <a:ext cx="7704667" cy="6746948"/>
          </a:xfrm>
          <a:ln/>
        </p:spPr>
        <p:txBody>
          <a:bodyPr/>
          <a:lstStyle/>
          <a:p>
            <a:pPr marL="342900" indent="-342900"/>
            <a:r>
              <a:rPr lang="en-US" altLang="en-US" sz="2400" dirty="0" smtClean="0"/>
              <a:t>How are the two graphs similar?</a:t>
            </a:r>
          </a:p>
          <a:p>
            <a:pPr marL="342900" indent="-342900"/>
            <a:r>
              <a:rPr lang="en-US" altLang="en-US" dirty="0" smtClean="0"/>
              <a:t>How are they different?</a:t>
            </a:r>
            <a:endParaRPr lang="en-US" altLang="en-US" dirty="0"/>
          </a:p>
        </p:txBody>
      </p:sp>
      <p:pic>
        <p:nvPicPr>
          <p:cNvPr id="522244" name="Picture 4" descr="ait04-02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4886" y="3510292"/>
            <a:ext cx="3633788" cy="2520950"/>
          </a:xfrm>
          <a:prstGeom prst="rect">
            <a:avLst/>
          </a:prstGeom>
          <a:noFill/>
          <a:extLst>
            <a:ext uri="{909E8E84-426E-40DD-AFC4-6F175D3DCCD1}">
              <a14:hiddenFill xmlns:a14="http://schemas.microsoft.com/office/drawing/2010/main">
                <a:solidFill>
                  <a:srgbClr val="FFFFFF"/>
                </a:solidFill>
              </a14:hiddenFill>
            </a:ext>
          </a:extLst>
        </p:spPr>
      </p:pic>
      <p:pic>
        <p:nvPicPr>
          <p:cNvPr id="522245" name="Picture 5" descr="Figure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334" y="3289785"/>
            <a:ext cx="4876800" cy="335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extBox 1"/>
          <p:cNvSpPr txBox="1"/>
          <p:nvPr/>
        </p:nvSpPr>
        <p:spPr>
          <a:xfrm>
            <a:off x="5388611" y="6045331"/>
            <a:ext cx="3679982" cy="646331"/>
          </a:xfrm>
          <a:prstGeom prst="rect">
            <a:avLst/>
          </a:prstGeom>
          <a:noFill/>
        </p:spPr>
        <p:txBody>
          <a:bodyPr wrap="none" rtlCol="0">
            <a:spAutoFit/>
          </a:bodyPr>
          <a:lstStyle/>
          <a:p>
            <a:r>
              <a:rPr lang="en-US" b="1" dirty="0" smtClean="0"/>
              <a:t>Pulse Rate</a:t>
            </a:r>
          </a:p>
          <a:p>
            <a:r>
              <a:rPr lang="en-US" b="1" dirty="0" smtClean="0"/>
              <a:t>Key 8</a:t>
            </a:r>
            <a:r>
              <a:rPr lang="el-GR" b="1" dirty="0" smtClean="0"/>
              <a:t>Ι</a:t>
            </a:r>
            <a:r>
              <a:rPr lang="en-US" b="1" dirty="0" smtClean="0"/>
              <a:t>8 means 88 beats per minute</a:t>
            </a:r>
            <a:endParaRPr lang="en-US" b="1" dirty="0"/>
          </a:p>
        </p:txBody>
      </p:sp>
    </p:spTree>
    <p:extLst>
      <p:ext uri="{BB962C8B-B14F-4D97-AF65-F5344CB8AC3E}">
        <p14:creationId xmlns:p14="http://schemas.microsoft.com/office/powerpoint/2010/main" val="33215970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22243">
                                            <p:bg/>
                                          </p:spTgt>
                                        </p:tgtEl>
                                        <p:attrNameLst>
                                          <p:attrName>style.visibility</p:attrName>
                                        </p:attrNameLst>
                                      </p:cBhvr>
                                      <p:to>
                                        <p:strVal val="visible"/>
                                      </p:to>
                                    </p:set>
                                    <p:animEffect transition="in" filter="fade">
                                      <p:cBhvr>
                                        <p:cTn id="7" dur="1000"/>
                                        <p:tgtEl>
                                          <p:spTgt spid="522243">
                                            <p:bg/>
                                          </p:spTgt>
                                        </p:tgtEl>
                                      </p:cBhvr>
                                    </p:animEffect>
                                    <p:anim calcmode="lin" valueType="num">
                                      <p:cBhvr>
                                        <p:cTn id="8" dur="1000" fill="hold"/>
                                        <p:tgtEl>
                                          <p:spTgt spid="522243">
                                            <p:bg/>
                                          </p:spTgt>
                                        </p:tgtEl>
                                        <p:attrNameLst>
                                          <p:attrName>ppt_x</p:attrName>
                                        </p:attrNameLst>
                                      </p:cBhvr>
                                      <p:tavLst>
                                        <p:tav tm="0">
                                          <p:val>
                                            <p:strVal val="#ppt_x"/>
                                          </p:val>
                                        </p:tav>
                                        <p:tav tm="100000">
                                          <p:val>
                                            <p:strVal val="#ppt_x"/>
                                          </p:val>
                                        </p:tav>
                                      </p:tavLst>
                                    </p:anim>
                                    <p:anim calcmode="lin" valueType="num">
                                      <p:cBhvr>
                                        <p:cTn id="9" dur="1000" fill="hold"/>
                                        <p:tgtEl>
                                          <p:spTgt spid="52224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22243">
                                            <p:txEl>
                                              <p:pRg st="0" end="0"/>
                                            </p:txEl>
                                          </p:spTgt>
                                        </p:tgtEl>
                                        <p:attrNameLst>
                                          <p:attrName>style.visibility</p:attrName>
                                        </p:attrNameLst>
                                      </p:cBhvr>
                                      <p:to>
                                        <p:strVal val="visible"/>
                                      </p:to>
                                    </p:set>
                                    <p:animEffect transition="in" filter="fade">
                                      <p:cBhvr>
                                        <p:cTn id="14" dur="1000"/>
                                        <p:tgtEl>
                                          <p:spTgt spid="522243">
                                            <p:txEl>
                                              <p:pRg st="0" end="0"/>
                                            </p:txEl>
                                          </p:spTgt>
                                        </p:tgtEl>
                                      </p:cBhvr>
                                    </p:animEffect>
                                    <p:anim calcmode="lin" valueType="num">
                                      <p:cBhvr>
                                        <p:cTn id="15" dur="1000" fill="hold"/>
                                        <p:tgtEl>
                                          <p:spTgt spid="52224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222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22243">
                                            <p:txEl>
                                              <p:pRg st="1" end="1"/>
                                            </p:txEl>
                                          </p:spTgt>
                                        </p:tgtEl>
                                        <p:attrNameLst>
                                          <p:attrName>style.visibility</p:attrName>
                                        </p:attrNameLst>
                                      </p:cBhvr>
                                      <p:to>
                                        <p:strVal val="visible"/>
                                      </p:to>
                                    </p:set>
                                    <p:animEffect transition="in" filter="fade">
                                      <p:cBhvr>
                                        <p:cTn id="21" dur="1000"/>
                                        <p:tgtEl>
                                          <p:spTgt spid="522243">
                                            <p:txEl>
                                              <p:pRg st="1" end="1"/>
                                            </p:txEl>
                                          </p:spTgt>
                                        </p:tgtEl>
                                      </p:cBhvr>
                                    </p:animEffect>
                                    <p:anim calcmode="lin" valueType="num">
                                      <p:cBhvr>
                                        <p:cTn id="22" dur="1000" fill="hold"/>
                                        <p:tgtEl>
                                          <p:spTgt spid="52224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2224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43"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p:txBody>
          <a:bodyPr/>
          <a:lstStyle/>
          <a:p>
            <a:r>
              <a:rPr lang="en-US" altLang="en-US" sz="3200"/>
              <a:t>Constructing a Stem-and-Leaf Display</a:t>
            </a:r>
          </a:p>
        </p:txBody>
      </p:sp>
      <p:sp>
        <p:nvSpPr>
          <p:cNvPr id="523267" name="Rectangle 3"/>
          <p:cNvSpPr>
            <a:spLocks noGrp="1" noChangeArrowheads="1"/>
          </p:cNvSpPr>
          <p:nvPr>
            <p:ph type="body" idx="1"/>
          </p:nvPr>
        </p:nvSpPr>
        <p:spPr>
          <a:xfrm>
            <a:off x="982133" y="1447801"/>
            <a:ext cx="8161867" cy="5652086"/>
          </a:xfrm>
          <a:ln/>
        </p:spPr>
        <p:txBody>
          <a:bodyPr>
            <a:normAutofit/>
          </a:bodyPr>
          <a:lstStyle/>
          <a:p>
            <a:pPr marL="342900" indent="-342900"/>
            <a:r>
              <a:rPr lang="en-US" altLang="en-US" sz="2800" dirty="0"/>
              <a:t>First, cut each data value into leading digits (“stems”) and trailing digits (“leaves”). </a:t>
            </a:r>
            <a:endParaRPr lang="en-US" altLang="en-US" sz="2800" dirty="0" smtClean="0"/>
          </a:p>
          <a:p>
            <a:pPr marL="342900" indent="-342900"/>
            <a:endParaRPr lang="en-US" altLang="en-US" sz="2800" dirty="0"/>
          </a:p>
          <a:p>
            <a:pPr marL="342900" indent="-342900"/>
            <a:r>
              <a:rPr lang="en-US" altLang="en-US" sz="2800" dirty="0"/>
              <a:t>Use the stems to label the bins</a:t>
            </a:r>
            <a:r>
              <a:rPr lang="en-US" altLang="en-US" sz="2800" dirty="0" smtClean="0"/>
              <a:t>.</a:t>
            </a:r>
          </a:p>
          <a:p>
            <a:pPr marL="342900" indent="-342900"/>
            <a:endParaRPr lang="en-US" altLang="en-US" sz="2800" dirty="0"/>
          </a:p>
          <a:p>
            <a:pPr marL="342900" indent="-342900"/>
            <a:r>
              <a:rPr lang="en-US" altLang="en-US" sz="2800" dirty="0"/>
              <a:t>Use only one digit for each leaf—either round or truncate the data values to one decimal place after the stem.</a:t>
            </a:r>
          </a:p>
        </p:txBody>
      </p:sp>
    </p:spTree>
    <p:extLst>
      <p:ext uri="{BB962C8B-B14F-4D97-AF65-F5344CB8AC3E}">
        <p14:creationId xmlns:p14="http://schemas.microsoft.com/office/powerpoint/2010/main" val="808855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23267">
                                            <p:txEl>
                                              <p:pRg st="0" end="0"/>
                                            </p:txEl>
                                          </p:spTgt>
                                        </p:tgtEl>
                                        <p:attrNameLst>
                                          <p:attrName>style.visibility</p:attrName>
                                        </p:attrNameLst>
                                      </p:cBhvr>
                                      <p:to>
                                        <p:strVal val="visible"/>
                                      </p:to>
                                    </p:set>
                                    <p:animEffect transition="in" filter="fade">
                                      <p:cBhvr>
                                        <p:cTn id="7" dur="1000"/>
                                        <p:tgtEl>
                                          <p:spTgt spid="523267">
                                            <p:txEl>
                                              <p:pRg st="0" end="0"/>
                                            </p:txEl>
                                          </p:spTgt>
                                        </p:tgtEl>
                                      </p:cBhvr>
                                    </p:animEffect>
                                    <p:anim calcmode="lin" valueType="num">
                                      <p:cBhvr>
                                        <p:cTn id="8" dur="1000" fill="hold"/>
                                        <p:tgtEl>
                                          <p:spTgt spid="523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232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23267">
                                            <p:txEl>
                                              <p:pRg st="2" end="2"/>
                                            </p:txEl>
                                          </p:spTgt>
                                        </p:tgtEl>
                                        <p:attrNameLst>
                                          <p:attrName>style.visibility</p:attrName>
                                        </p:attrNameLst>
                                      </p:cBhvr>
                                      <p:to>
                                        <p:strVal val="visible"/>
                                      </p:to>
                                    </p:set>
                                    <p:animEffect transition="in" filter="fade">
                                      <p:cBhvr>
                                        <p:cTn id="14" dur="1000"/>
                                        <p:tgtEl>
                                          <p:spTgt spid="523267">
                                            <p:txEl>
                                              <p:pRg st="2" end="2"/>
                                            </p:txEl>
                                          </p:spTgt>
                                        </p:tgtEl>
                                      </p:cBhvr>
                                    </p:animEffect>
                                    <p:anim calcmode="lin" valueType="num">
                                      <p:cBhvr>
                                        <p:cTn id="15" dur="1000" fill="hold"/>
                                        <p:tgtEl>
                                          <p:spTgt spid="52326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232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23267">
                                            <p:txEl>
                                              <p:pRg st="4" end="4"/>
                                            </p:txEl>
                                          </p:spTgt>
                                        </p:tgtEl>
                                        <p:attrNameLst>
                                          <p:attrName>style.visibility</p:attrName>
                                        </p:attrNameLst>
                                      </p:cBhvr>
                                      <p:to>
                                        <p:strVal val="visible"/>
                                      </p:to>
                                    </p:set>
                                    <p:animEffect transition="in" filter="fade">
                                      <p:cBhvr>
                                        <p:cTn id="21" dur="1000"/>
                                        <p:tgtEl>
                                          <p:spTgt spid="523267">
                                            <p:txEl>
                                              <p:pRg st="4" end="4"/>
                                            </p:txEl>
                                          </p:spTgt>
                                        </p:tgtEl>
                                      </p:cBhvr>
                                    </p:animEffect>
                                    <p:anim calcmode="lin" valueType="num">
                                      <p:cBhvr>
                                        <p:cTn id="22" dur="1000" fill="hold"/>
                                        <p:tgtEl>
                                          <p:spTgt spid="52326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2326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TC103457496[[fn=Parallax]]</Template>
  <TotalTime>4730</TotalTime>
  <Words>2619</Words>
  <Application>Microsoft Office PowerPoint</Application>
  <PresentationFormat>On-screen Show (4:3)</PresentationFormat>
  <Paragraphs>311</Paragraphs>
  <Slides>60</Slides>
  <Notes>47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2" baseType="lpstr">
      <vt:lpstr>Parallax</vt:lpstr>
      <vt:lpstr>Equation</vt:lpstr>
      <vt:lpstr>Chapter  3</vt:lpstr>
      <vt:lpstr>Dealing With a Lot of Numbers…</vt:lpstr>
      <vt:lpstr>Histograms: Displaying the Distribution of Earthquake Magnitudes</vt:lpstr>
      <vt:lpstr>Histograms: Displaying the Distribution of Earthquake Magnitudes (cont.)</vt:lpstr>
      <vt:lpstr>Histograms: Displaying the Distribution of Earthquake Magnitudes (cont.)</vt:lpstr>
      <vt:lpstr>Stem-and-Leaf Displays</vt:lpstr>
      <vt:lpstr>Stem-and-Leaf Example</vt:lpstr>
      <vt:lpstr>Stem-and-Leaf Example</vt:lpstr>
      <vt:lpstr>Constructing a Stem-and-Leaf Display</vt:lpstr>
      <vt:lpstr>Dotplots</vt:lpstr>
      <vt:lpstr>Think Before You Draw, Again</vt:lpstr>
      <vt:lpstr>Classwork:</vt:lpstr>
      <vt:lpstr>Homework:</vt:lpstr>
      <vt:lpstr>Shape, Center, and Spread</vt:lpstr>
      <vt:lpstr>What is the Shape of the Distribution?</vt:lpstr>
      <vt:lpstr>1. Humps</vt:lpstr>
      <vt:lpstr>Humps (cont.)</vt:lpstr>
      <vt:lpstr>Humps (cont.)</vt:lpstr>
      <vt:lpstr>2. Symmetry</vt:lpstr>
      <vt:lpstr>Symmetry (cont.)</vt:lpstr>
      <vt:lpstr>3. Anything Unusual?</vt:lpstr>
      <vt:lpstr>Anything Unusual? (cont.)</vt:lpstr>
      <vt:lpstr>Classwork/Homework</vt:lpstr>
      <vt:lpstr>Where is the Center of the Distribution?</vt:lpstr>
      <vt:lpstr>Center of a Distribution -- Median</vt:lpstr>
      <vt:lpstr>How Spread Out is the Distribution?</vt:lpstr>
      <vt:lpstr>Spread: Home on the Range</vt:lpstr>
      <vt:lpstr>Spread: The Interquartile Range</vt:lpstr>
      <vt:lpstr>Spread: The Interquartile Range (cont.)</vt:lpstr>
      <vt:lpstr>Spread: The Interquartile Range (cont.)</vt:lpstr>
      <vt:lpstr>5-Number Summary</vt:lpstr>
      <vt:lpstr>Summarizing Symmetric Distributions -- The Mean</vt:lpstr>
      <vt:lpstr>Summarizing Symmetric Distributions -- The Mean (cont.)</vt:lpstr>
      <vt:lpstr>Mean or Median?</vt:lpstr>
      <vt:lpstr>Mean or Median?</vt:lpstr>
      <vt:lpstr>Classwork/Homework</vt:lpstr>
      <vt:lpstr>Classwork:</vt:lpstr>
      <vt:lpstr>Homework:</vt:lpstr>
      <vt:lpstr>Classwork:</vt:lpstr>
      <vt:lpstr>What About Spread? The Standard Deviation</vt:lpstr>
      <vt:lpstr>What About Spread? The Standard Deviation</vt:lpstr>
      <vt:lpstr>What About Spread? The Standard Deviation</vt:lpstr>
      <vt:lpstr>What About Spread? The Standard Deviation</vt:lpstr>
      <vt:lpstr>What About Spread? The Standard Deviation</vt:lpstr>
      <vt:lpstr>What about finding the mean, variance and standard deviation of a sample?</vt:lpstr>
      <vt:lpstr>What about finding the mean, variance and standard deviation of a sample?</vt:lpstr>
      <vt:lpstr>Thinking About Variation</vt:lpstr>
      <vt:lpstr>Tell -- Draw a Picture</vt:lpstr>
      <vt:lpstr>Tell -- Shape, Center, and Spread</vt:lpstr>
      <vt:lpstr>Tell -- What About Unusual Features?</vt:lpstr>
      <vt:lpstr>Classwork:</vt:lpstr>
      <vt:lpstr>Homework:</vt:lpstr>
      <vt:lpstr>What Can Go Wrong?</vt:lpstr>
      <vt:lpstr>What Can Go Wrong? (cont.)</vt:lpstr>
      <vt:lpstr>What Can Go Wrong? (cont.)</vt:lpstr>
      <vt:lpstr>What Can Go Wrong? (cont.)</vt:lpstr>
      <vt:lpstr>What have we learned?</vt:lpstr>
      <vt:lpstr>What have we learned? (cont.)</vt:lpstr>
      <vt:lpstr>Classwork:</vt:lpstr>
      <vt:lpstr>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dc:title>
  <dc:creator>Cassandra</dc:creator>
  <cp:lastModifiedBy>OXPS</cp:lastModifiedBy>
  <cp:revision>62</cp:revision>
  <dcterms:created xsi:type="dcterms:W3CDTF">2014-08-14T15:26:35Z</dcterms:created>
  <dcterms:modified xsi:type="dcterms:W3CDTF">2015-09-24T10:54:57Z</dcterms:modified>
</cp:coreProperties>
</file>